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312" r:id="rId28"/>
    <p:sldId id="311" r:id="rId29"/>
    <p:sldId id="282" r:id="rId30"/>
    <p:sldId id="283" r:id="rId31"/>
    <p:sldId id="284" r:id="rId32"/>
    <p:sldId id="285" r:id="rId33"/>
    <p:sldId id="286" r:id="rId34"/>
    <p:sldId id="287" r:id="rId35"/>
    <p:sldId id="288" r:id="rId36"/>
    <p:sldId id="289" r:id="rId37"/>
    <p:sldId id="309" r:id="rId38"/>
    <p:sldId id="313" r:id="rId39"/>
    <p:sldId id="314" r:id="rId40"/>
    <p:sldId id="310"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Old Standard TT" pitchFamily="2" charset="77"/>
      <p:regular r:id="rId47"/>
      <p:bold r:id="rId48"/>
      <p:italic r:id="rId49"/>
    </p:embeddedFont>
    <p:embeddedFont>
      <p:font typeface="Roboto" panose="02000000000000000000" pitchFamily="2" charset="0"/>
      <p:regular r:id="rId50"/>
      <p:bold r:id="rId51"/>
      <p:italic r:id="rId52"/>
      <p:boldItalic r:id="rId53"/>
    </p:embeddedFont>
    <p:embeddedFont>
      <p:font typeface="Wingdings 2" pitchFamily="2" charset="2"/>
      <p:regular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25C9"/>
    <a:srgbClr val="616EFC"/>
    <a:srgbClr val="80CBC5"/>
    <a:srgbClr val="FFFBF0"/>
    <a:srgbClr val="F1F1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5312E88-327D-467A-A1B3-24D3012EF590}">
  <a:tblStyle styleId="{D5312E88-327D-467A-A1B3-24D3012EF59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27A900D-A53A-4A8C-95CD-2C708919FAE4}"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4"/>
  </p:normalViewPr>
  <p:slideViewPr>
    <p:cSldViewPr snapToGrid="0">
      <p:cViewPr varScale="1">
        <p:scale>
          <a:sx n="145" d="100"/>
          <a:sy n="145" d="100"/>
        </p:scale>
        <p:origin x="68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35.jpg>
</file>

<file path=ppt/media/image36.png>
</file>

<file path=ppt/media/image37.png>
</file>

<file path=ppt/media/image38.png>
</file>

<file path=ppt/media/image39.jpg>
</file>

<file path=ppt/media/image4.png>
</file>

<file path=ppt/media/image40.jpg>
</file>

<file path=ppt/media/image41.png>
</file>

<file path=ppt/media/image42.png>
</file>

<file path=ppt/media/image43.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github.com/scikit-learn-contrib/boruta_py" TargetMode="External"/><Relationship Id="rId2" Type="http://schemas.openxmlformats.org/officeDocument/2006/relationships/slide" Target="../slides/slide15.xml"/><Relationship Id="rId1" Type="http://schemas.openxmlformats.org/officeDocument/2006/relationships/notesMaster" Target="../notesMasters/notesMaster1.xml"/><Relationship Id="rId5" Type="http://schemas.openxmlformats.org/officeDocument/2006/relationships/hyperlink" Target="https://github.com/microsoft/LightGBM" TargetMode="External"/><Relationship Id="rId4" Type="http://schemas.openxmlformats.org/officeDocument/2006/relationships/hyperlink" Target="https://github.com/chasedehan/BoostARoota" TargetMode="Externa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towardsdatascience.com/understanding-auc-roc-curve-68b2303cc9c5"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097db2e2bf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097db2e2bf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113b87f650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113b87f650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129642265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1129642265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133ac1565c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133ac1565c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133ac1565c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133ac1565c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 sz="1200">
                <a:solidFill>
                  <a:schemeClr val="dk1"/>
                </a:solidFill>
                <a:highlight>
                  <a:srgbClr val="FFFFFF"/>
                </a:highlight>
                <a:latin typeface="Roboto"/>
                <a:ea typeface="Roboto"/>
                <a:cs typeface="Roboto"/>
                <a:sym typeface="Roboto"/>
              </a:rPr>
              <a:t>(Phil)</a:t>
            </a:r>
            <a:endParaRPr sz="1200">
              <a:solidFill>
                <a:schemeClr val="dk1"/>
              </a:solidFill>
              <a:highlight>
                <a:srgbClr val="FFFFFF"/>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fr" sz="1200">
                <a:solidFill>
                  <a:schemeClr val="dk1"/>
                </a:solidFill>
                <a:highlight>
                  <a:srgbClr val="FFFFFF"/>
                </a:highlight>
                <a:latin typeface="Roboto"/>
                <a:ea typeface="Roboto"/>
                <a:cs typeface="Roboto"/>
                <a:sym typeface="Roboto"/>
              </a:rPr>
              <a:t>The most important features that I engineered, in descending order of importance (measured by gain in the LGBM model), were the following:</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neighbors_target_mean_500: The mean TARGET value of the 500 closest neighbors of each row, where each neighborhood was defined by the three external sources and the credit/annuity ratio.</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region_id: The REGION_ID_POPULATION field treated as a categorical rather than as a numeric feature.</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debt_credit_ratio_None: grouped by SK_ID_CURR, the sum of all credit debt (AMT_CREDIT_SUM_DEBT) over the sum of all credit (AM_CREDIT_SUM).</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credit_annuity_ratio: AMT_CREDIT / AMT_ANNUITY</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prev_PRODUCT_COMBINATION: PRODUCT_COMBINATION value form most recent previous application.</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DAYS_CREDIT_mean: grouped by SK_ID_CURR, the mean CREDIT_DAYS value from the bureau table.</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credit_goods_price_ratio: AMT_CREDIT / AMT_GOODS_PRICE</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last_active_DAYS_CREDIT: From the active loans in bureau, the most recent DAYS CREDIT value, grouped by SK_ID_CURR.</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credit_downpayment: AMT_GOOD_PRICE - AMT_CREDIT</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AGE_INT: int(DAYS_BIRTH / -365)</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installment_payment_ratio_1000_mean_mean: Looking only at installment payments where DAYS_INSTALLMENT&gt;-1000, take the mean of AMT_PAYMENT - AMT_INSTALMENT, grouped first by SK_ID_PREV and then by SK_ID_CURR.</a:t>
            </a:r>
            <a:endParaRPr sz="1200">
              <a:solidFill>
                <a:schemeClr val="dk1"/>
              </a:solidFill>
              <a:highlight>
                <a:srgbClr val="FFFFFF"/>
              </a:highlight>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fr" sz="1200">
                <a:solidFill>
                  <a:schemeClr val="dk1"/>
                </a:solidFill>
                <a:highlight>
                  <a:srgbClr val="FFFFFF"/>
                </a:highlight>
                <a:latin typeface="Roboto"/>
                <a:ea typeface="Roboto"/>
                <a:cs typeface="Roboto"/>
                <a:sym typeface="Roboto"/>
              </a:rPr>
              <a:t>annuity_to_max_installment_ratio: AMT_ANNUITY / (maximum installment from the installments_payments table, grouped by SK_ID_CURR).</a:t>
            </a:r>
            <a:endParaRPr sz="1200">
              <a:solidFill>
                <a:schemeClr val="dk1"/>
              </a:solidFill>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1296422655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11296422655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1133ac1565c_0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1133ac1565c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u="sng">
                <a:solidFill>
                  <a:schemeClr val="hlink"/>
                </a:solidFill>
                <a:hlinkClick r:id="rId3"/>
              </a:rPr>
              <a:t>https://github.com/scikit-learn-contrib/boruta_py</a:t>
            </a:r>
            <a:endParaRPr/>
          </a:p>
          <a:p>
            <a:pPr marL="0" lvl="0" indent="0" algn="l" rtl="0">
              <a:spcBef>
                <a:spcPts val="0"/>
              </a:spcBef>
              <a:spcAft>
                <a:spcPts val="0"/>
              </a:spcAft>
              <a:buNone/>
            </a:pPr>
            <a:r>
              <a:rPr lang="fr" u="sng">
                <a:solidFill>
                  <a:schemeClr val="hlink"/>
                </a:solidFill>
                <a:hlinkClick r:id="rId4"/>
              </a:rPr>
              <a:t>https://github.com/chasedehan/BoostARoota</a:t>
            </a:r>
            <a:endParaRPr/>
          </a:p>
          <a:p>
            <a:pPr marL="0" lvl="0" indent="0" algn="l" rtl="0">
              <a:spcBef>
                <a:spcPts val="0"/>
              </a:spcBef>
              <a:spcAft>
                <a:spcPts val="0"/>
              </a:spcAft>
              <a:buNone/>
            </a:pPr>
            <a:r>
              <a:rPr lang="fr" u="sng">
                <a:solidFill>
                  <a:schemeClr val="hlink"/>
                </a:solidFill>
                <a:hlinkClick r:id="rId5"/>
              </a:rPr>
              <a:t>https://github.com/microsoft/LightGBM</a:t>
            </a:r>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1296422655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129642265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133ac1565c_0_5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133ac1565c_0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1133ac1565c_0_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1133ac1565c_0_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fr" sz="1400">
                <a:solidFill>
                  <a:schemeClr val="dk1"/>
                </a:solidFill>
                <a:latin typeface="Roboto"/>
                <a:ea typeface="Roboto"/>
                <a:cs typeface="Roboto"/>
                <a:sym typeface="Roboto"/>
              </a:rPr>
              <a:t>Narkhede, Sarang. “Understanding AUC - Roc Curve.” Medium. Towards Data Science, June 15, 2021. </a:t>
            </a:r>
            <a:r>
              <a:rPr lang="fr" sz="1400" u="sng">
                <a:solidFill>
                  <a:srgbClr val="AF4345"/>
                </a:solidFill>
                <a:latin typeface="Roboto"/>
                <a:ea typeface="Roboto"/>
                <a:cs typeface="Roboto"/>
                <a:sym typeface="Roboto"/>
                <a:hlinkClick r:id="rId3">
                  <a:extLst>
                    <a:ext uri="{A12FA001-AC4F-418D-AE19-62706E023703}">
                      <ahyp:hlinkClr xmlns:ahyp="http://schemas.microsoft.com/office/drawing/2018/hyperlinkcolor" val="tx"/>
                    </a:ext>
                  </a:extLst>
                </a:hlinkClick>
              </a:rPr>
              <a:t>https://towardsdatascience.com/understanding-auc-roc-curve-68b2303cc9c5</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1129642265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129642265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33ac1565c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33ac1565c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11296422655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1129642265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1133ac1565c_0_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1133ac1565c_0_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1133ac1565c_0_7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1133ac1565c_0_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1133ac1565c_0_7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1133ac1565c_0_7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133ac1565c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133ac1565c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1113b87f65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1113b87f65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1133ac1565c_0_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1133ac1565c_0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1133ac1565c_0_5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1133ac1565c_0_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133ac1565c_0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133ac1565c_0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10ca69a883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10ca69a883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1133ac1565c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1133ac1565c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1133ac1565c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133ac1565c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1133ac1565c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1133ac1565c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1133ac1565c_0_8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1133ac1565c_0_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1133ac1565c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1133ac1565c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1133ac1565c_0_9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1133ac1565c_0_9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544098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0ca69a883a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0ca69a883a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133ac1565c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133ac1565c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133ac1565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133ac1565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1113b87f65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1113b87f65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0ca69a883a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0ca69a883a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fr" u="sng">
                <a:solidFill>
                  <a:schemeClr val="dk1"/>
                </a:solidFill>
                <a:latin typeface="Roboto"/>
                <a:ea typeface="Roboto"/>
                <a:cs typeface="Roboto"/>
                <a:sym typeface="Roboto"/>
              </a:rPr>
              <a:t>Conséquences:</a:t>
            </a:r>
            <a:endParaRPr u="sng">
              <a:solidFill>
                <a:schemeClr val="dk1"/>
              </a:solidFill>
              <a:latin typeface="Roboto"/>
              <a:ea typeface="Roboto"/>
              <a:cs typeface="Roboto"/>
              <a:sym typeface="Roboto"/>
            </a:endParaRPr>
          </a:p>
          <a:p>
            <a:pPr marL="457200" lvl="0" indent="-298450" algn="l" rtl="0">
              <a:lnSpc>
                <a:spcPct val="115000"/>
              </a:lnSpc>
              <a:spcBef>
                <a:spcPts val="0"/>
              </a:spcBef>
              <a:spcAft>
                <a:spcPts val="0"/>
              </a:spcAft>
              <a:buClr>
                <a:schemeClr val="dk1"/>
              </a:buClr>
              <a:buSzPts val="1100"/>
              <a:buFont typeface="Roboto"/>
              <a:buChar char="●"/>
            </a:pPr>
            <a:r>
              <a:rPr lang="fr">
                <a:solidFill>
                  <a:schemeClr val="dk1"/>
                </a:solidFill>
                <a:latin typeface="Roboto"/>
                <a:ea typeface="Roboto"/>
                <a:cs typeface="Roboto"/>
                <a:sym typeface="Roboto"/>
              </a:rPr>
              <a:t>Nous ne pouvons pas fournir les données telles quelles à nos algorithmes, qui peuvent être sensibles au déséquilibre des données. </a:t>
            </a:r>
            <a:endParaRPr>
              <a:solidFill>
                <a:schemeClr val="dk1"/>
              </a:solidFill>
              <a:latin typeface="Roboto"/>
              <a:ea typeface="Roboto"/>
              <a:cs typeface="Roboto"/>
              <a:sym typeface="Roboto"/>
            </a:endParaRPr>
          </a:p>
          <a:p>
            <a:pPr marL="457200" lvl="0" indent="-298450" algn="l" rtl="0">
              <a:lnSpc>
                <a:spcPct val="115000"/>
              </a:lnSpc>
              <a:spcBef>
                <a:spcPts val="0"/>
              </a:spcBef>
              <a:spcAft>
                <a:spcPts val="0"/>
              </a:spcAft>
              <a:buClr>
                <a:schemeClr val="dk1"/>
              </a:buClr>
              <a:buSzPts val="1100"/>
              <a:buFont typeface="Roboto"/>
              <a:buChar char="●"/>
            </a:pPr>
            <a:r>
              <a:rPr lang="fr">
                <a:solidFill>
                  <a:schemeClr val="dk1"/>
                </a:solidFill>
                <a:latin typeface="Roboto"/>
                <a:ea typeface="Roboto"/>
                <a:cs typeface="Roboto"/>
                <a:sym typeface="Roboto"/>
              </a:rPr>
              <a:t>Il en va de même pour les mesures de performance: pour un tel ensemble de données, la précision n'est pas la bonne métrique, car la précision sera biaisée par la classe majoritaire. </a:t>
            </a:r>
            <a:endParaRPr>
              <a:solidFill>
                <a:schemeClr val="dk1"/>
              </a:solidFill>
              <a:latin typeface="Roboto"/>
              <a:ea typeface="Roboto"/>
              <a:cs typeface="Roboto"/>
              <a:sym typeface="Roboto"/>
            </a:endParaRPr>
          </a:p>
          <a:p>
            <a:pPr marL="457200" lvl="0" indent="-298450" algn="l" rtl="0">
              <a:lnSpc>
                <a:spcPct val="115000"/>
              </a:lnSpc>
              <a:spcBef>
                <a:spcPts val="0"/>
              </a:spcBef>
              <a:spcAft>
                <a:spcPts val="0"/>
              </a:spcAft>
              <a:buClr>
                <a:schemeClr val="dk1"/>
              </a:buClr>
              <a:buSzPts val="1100"/>
              <a:buFont typeface="Roboto"/>
              <a:buChar char="●"/>
            </a:pPr>
            <a:r>
              <a:rPr lang="fr">
                <a:solidFill>
                  <a:schemeClr val="dk1"/>
                </a:solidFill>
                <a:latin typeface="Roboto"/>
                <a:ea typeface="Roboto"/>
                <a:cs typeface="Roboto"/>
                <a:sym typeface="Roboto"/>
              </a:rPr>
              <a:t>Nous pouvons utiliser d'autres mesures telles que </a:t>
            </a:r>
            <a:r>
              <a:rPr lang="fr" b="1">
                <a:solidFill>
                  <a:schemeClr val="dk1"/>
                </a:solidFill>
                <a:latin typeface="Roboto"/>
                <a:ea typeface="Roboto"/>
                <a:cs typeface="Roboto"/>
                <a:sym typeface="Roboto"/>
              </a:rPr>
              <a:t>le score ROC-AUC, la perte de log, le score F1, la matrice de confusion</a:t>
            </a:r>
            <a:r>
              <a:rPr lang="fr">
                <a:solidFill>
                  <a:schemeClr val="dk1"/>
                </a:solidFill>
                <a:latin typeface="Roboto"/>
                <a:ea typeface="Roboto"/>
                <a:cs typeface="Roboto"/>
                <a:sym typeface="Roboto"/>
              </a:rPr>
              <a:t> pour une meilleure évaluation du modèle.</a:t>
            </a:r>
            <a:endParaRPr>
              <a:solidFill>
                <a:schemeClr val="dk1"/>
              </a:solidFill>
              <a:latin typeface="Roboto"/>
              <a:ea typeface="Roboto"/>
              <a:cs typeface="Roboto"/>
              <a:sym typeface="Roboto"/>
            </a:endParaRPr>
          </a:p>
          <a:p>
            <a:pPr marL="457200" lvl="0" indent="-298450" algn="l" rtl="0">
              <a:lnSpc>
                <a:spcPct val="115000"/>
              </a:lnSpc>
              <a:spcBef>
                <a:spcPts val="0"/>
              </a:spcBef>
              <a:spcAft>
                <a:spcPts val="0"/>
              </a:spcAft>
              <a:buClr>
                <a:schemeClr val="dk1"/>
              </a:buClr>
              <a:buSzPts val="1100"/>
              <a:buFont typeface="Roboto"/>
              <a:buChar char="●"/>
            </a:pPr>
            <a:r>
              <a:rPr lang="fr">
                <a:solidFill>
                  <a:schemeClr val="dk1"/>
                </a:solidFill>
                <a:latin typeface="Roboto"/>
                <a:ea typeface="Roboto"/>
                <a:cs typeface="Roboto"/>
                <a:sym typeface="Roboto"/>
              </a:rPr>
              <a:t>Une autre chose importante à noter est qu'il y a très peu de personnes qui font défaut, elles peuvent donc avoir tendance à montrer un comportement différent. </a:t>
            </a:r>
            <a:endParaRPr>
              <a:solidFill>
                <a:schemeClr val="dk1"/>
              </a:solidFill>
              <a:latin typeface="Roboto"/>
              <a:ea typeface="Roboto"/>
              <a:cs typeface="Roboto"/>
              <a:sym typeface="Roboto"/>
            </a:endParaRPr>
          </a:p>
          <a:p>
            <a:pPr marL="457200" lvl="0" indent="-298450" algn="l" rtl="0">
              <a:lnSpc>
                <a:spcPct val="115000"/>
              </a:lnSpc>
              <a:spcBef>
                <a:spcPts val="0"/>
              </a:spcBef>
              <a:spcAft>
                <a:spcPts val="0"/>
              </a:spcAft>
              <a:buClr>
                <a:schemeClr val="dk1"/>
              </a:buClr>
              <a:buSzPts val="1100"/>
              <a:buFont typeface="Roboto"/>
              <a:buChar char="●"/>
            </a:pPr>
            <a:r>
              <a:rPr lang="fr">
                <a:solidFill>
                  <a:schemeClr val="dk1"/>
                </a:solidFill>
                <a:latin typeface="Roboto"/>
                <a:ea typeface="Roboto"/>
                <a:cs typeface="Roboto"/>
                <a:sym typeface="Roboto"/>
              </a:rPr>
              <a:t>Ainsi, dans de tels cas de détection de fraude, de défaut et d'anomalie, nous devons également nous concentrer sur les valeurs aberrantes, et nous ne pouvons pas les supprimer, car elles pourraient être le </a:t>
            </a:r>
            <a:r>
              <a:rPr lang="fr" b="1">
                <a:solidFill>
                  <a:schemeClr val="dk1"/>
                </a:solidFill>
                <a:latin typeface="Roboto"/>
                <a:ea typeface="Roboto"/>
                <a:cs typeface="Roboto"/>
                <a:sym typeface="Roboto"/>
              </a:rPr>
              <a:t>facteur de différenciation</a:t>
            </a:r>
            <a:r>
              <a:rPr lang="fr">
                <a:solidFill>
                  <a:schemeClr val="dk1"/>
                </a:solidFill>
                <a:latin typeface="Roboto"/>
                <a:ea typeface="Roboto"/>
                <a:cs typeface="Roboto"/>
                <a:sym typeface="Roboto"/>
              </a:rPr>
              <a:t> entre le défaillant et le non-défaillant.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133ac1565c_0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1133ac1565c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0"/>
              </a:spcBef>
              <a:spcAft>
                <a:spcPts val="0"/>
              </a:spcAft>
              <a:buClr>
                <a:schemeClr val="accent1"/>
              </a:buClr>
              <a:buSzPts val="1400"/>
              <a:buChar char="○"/>
              <a:defRPr>
                <a:solidFill>
                  <a:schemeClr val="accent1"/>
                </a:solidFill>
              </a:defRPr>
            </a:lvl2pPr>
            <a:lvl3pPr marL="1371600" lvl="2" indent="-317500">
              <a:spcBef>
                <a:spcPts val="0"/>
              </a:spcBef>
              <a:spcAft>
                <a:spcPts val="0"/>
              </a:spcAft>
              <a:buClr>
                <a:schemeClr val="accent1"/>
              </a:buClr>
              <a:buSzPts val="1400"/>
              <a:buChar char="■"/>
              <a:defRPr>
                <a:solidFill>
                  <a:schemeClr val="accent1"/>
                </a:solidFill>
              </a:defRPr>
            </a:lvl3pPr>
            <a:lvl4pPr marL="1828800" lvl="3" indent="-317500">
              <a:spcBef>
                <a:spcPts val="0"/>
              </a:spcBef>
              <a:spcAft>
                <a:spcPts val="0"/>
              </a:spcAft>
              <a:buClr>
                <a:schemeClr val="accent1"/>
              </a:buClr>
              <a:buSzPts val="1400"/>
              <a:buChar char="●"/>
              <a:defRPr>
                <a:solidFill>
                  <a:schemeClr val="accent1"/>
                </a:solidFill>
              </a:defRPr>
            </a:lvl4pPr>
            <a:lvl5pPr marL="2286000" lvl="4" indent="-317500">
              <a:spcBef>
                <a:spcPts val="0"/>
              </a:spcBef>
              <a:spcAft>
                <a:spcPts val="0"/>
              </a:spcAft>
              <a:buClr>
                <a:schemeClr val="accent1"/>
              </a:buClr>
              <a:buSzPts val="1400"/>
              <a:buChar char="○"/>
              <a:defRPr>
                <a:solidFill>
                  <a:schemeClr val="accent1"/>
                </a:solidFill>
              </a:defRPr>
            </a:lvl5pPr>
            <a:lvl6pPr marL="2743200" lvl="5" indent="-317500">
              <a:spcBef>
                <a:spcPts val="0"/>
              </a:spcBef>
              <a:spcAft>
                <a:spcPts val="0"/>
              </a:spcAft>
              <a:buClr>
                <a:schemeClr val="accent1"/>
              </a:buClr>
              <a:buSzPts val="1400"/>
              <a:buChar char="■"/>
              <a:defRPr>
                <a:solidFill>
                  <a:schemeClr val="accent1"/>
                </a:solidFill>
              </a:defRPr>
            </a:lvl6pPr>
            <a:lvl7pPr marL="3200400" lvl="6" indent="-317500">
              <a:spcBef>
                <a:spcPts val="0"/>
              </a:spcBef>
              <a:spcAft>
                <a:spcPts val="0"/>
              </a:spcAft>
              <a:buClr>
                <a:schemeClr val="accent1"/>
              </a:buClr>
              <a:buSzPts val="1400"/>
              <a:buChar char="●"/>
              <a:defRPr>
                <a:solidFill>
                  <a:schemeClr val="accent1"/>
                </a:solidFill>
              </a:defRPr>
            </a:lvl7pPr>
            <a:lvl8pPr marL="3657600" lvl="7" indent="-317500">
              <a:spcBef>
                <a:spcPts val="0"/>
              </a:spcBef>
              <a:spcAft>
                <a:spcPts val="0"/>
              </a:spcAft>
              <a:buClr>
                <a:schemeClr val="accent1"/>
              </a:buClr>
              <a:buSzPts val="1400"/>
              <a:buChar char="○"/>
              <a:defRPr>
                <a:solidFill>
                  <a:schemeClr val="accent1"/>
                </a:solidFill>
              </a:defRPr>
            </a:lvl8pPr>
            <a:lvl9pPr marL="4114800" lvl="8" indent="-317500">
              <a:spcBef>
                <a:spcPts val="0"/>
              </a:spcBef>
              <a:spcAft>
                <a:spcPts val="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f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8" Type="http://schemas.openxmlformats.org/officeDocument/2006/relationships/image" Target="../media/image32.jpg"/><Relationship Id="rId3" Type="http://schemas.openxmlformats.org/officeDocument/2006/relationships/image" Target="../media/image27.jpg"/><Relationship Id="rId7" Type="http://schemas.openxmlformats.org/officeDocument/2006/relationships/image" Target="../media/image31.jpg"/><Relationship Id="rId2" Type="http://schemas.openxmlformats.org/officeDocument/2006/relationships/image" Target="../media/image26.jpg"/><Relationship Id="rId1" Type="http://schemas.openxmlformats.org/officeDocument/2006/relationships/slideLayout" Target="../slideLayouts/slideLayout3.xml"/><Relationship Id="rId6" Type="http://schemas.openxmlformats.org/officeDocument/2006/relationships/image" Target="../media/image30.jpg"/><Relationship Id="rId5" Type="http://schemas.openxmlformats.org/officeDocument/2006/relationships/image" Target="../media/image29.jpg"/><Relationship Id="rId4" Type="http://schemas.openxmlformats.org/officeDocument/2006/relationships/image" Target="../media/image28.jpg"/><Relationship Id="rId9" Type="http://schemas.openxmlformats.org/officeDocument/2006/relationships/image" Target="../media/image33.jpg"/></Relationships>
</file>

<file path=ppt/slides/_rels/slide28.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4.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www.kaggle.com/c/home-credit-default-risk/discussion/64821" TargetMode="External"/><Relationship Id="rId7" Type="http://schemas.openxmlformats.org/officeDocument/2006/relationships/hyperlink" Target="https://heartbeat.comet.ml/hands-on-with-feature-selection-techniques-embedded-methods-84747e814dab"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hyperlink" Target="https://www.kaggle.com/dansbecker/shap-values" TargetMode="External"/><Relationship Id="rId5" Type="http://schemas.openxmlformats.org/officeDocument/2006/relationships/hyperlink" Target="https://towardsdatascience.com/understanding-auc-roc-curve-68b2303cc9c5" TargetMode="External"/><Relationship Id="rId4" Type="http://schemas.openxmlformats.org/officeDocument/2006/relationships/hyperlink" Target="https://medium.com/thecyphy/home-credit-default-risk-part-1-3bfe3c7ddd7a"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2.xml"/><Relationship Id="rId1" Type="http://schemas.openxmlformats.org/officeDocument/2006/relationships/slideLayout" Target="../slideLayouts/slideLayout3.xml"/><Relationship Id="rId5" Type="http://schemas.openxmlformats.org/officeDocument/2006/relationships/image" Target="../media/image38.png"/><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image" Target="../media/image39.jpg"/><Relationship Id="rId1" Type="http://schemas.openxmlformats.org/officeDocument/2006/relationships/slideLayout" Target="../slideLayouts/slideLayout3.xml"/><Relationship Id="rId5" Type="http://schemas.openxmlformats.org/officeDocument/2006/relationships/image" Target="../media/image42.png"/><Relationship Id="rId4" Type="http://schemas.openxmlformats.org/officeDocument/2006/relationships/image" Target="../media/image41.png"/></Relationships>
</file>

<file path=ppt/slides/_rels/slide38.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07150" y="714475"/>
            <a:ext cx="7640100" cy="1122300"/>
          </a:xfrm>
          <a:prstGeom prst="rect">
            <a:avLst/>
          </a:prstGeom>
          <a:noFill/>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fr" sz="2300">
                <a:solidFill>
                  <a:srgbClr val="D8D8D8"/>
                </a:solidFill>
                <a:latin typeface="Roboto"/>
                <a:ea typeface="Roboto"/>
                <a:cs typeface="Roboto"/>
                <a:sym typeface="Roboto"/>
              </a:rPr>
              <a:t>Implémentez un modèle de scoring</a:t>
            </a:r>
            <a:endParaRPr sz="2300">
              <a:solidFill>
                <a:srgbClr val="D8D8D8"/>
              </a:solidFill>
              <a:latin typeface="Roboto"/>
              <a:ea typeface="Roboto"/>
              <a:cs typeface="Roboto"/>
              <a:sym typeface="Roboto"/>
            </a:endParaRPr>
          </a:p>
        </p:txBody>
      </p:sp>
      <p:sp>
        <p:nvSpPr>
          <p:cNvPr id="60" name="Google Shape;60;p13"/>
          <p:cNvSpPr txBox="1">
            <a:spLocks noGrp="1"/>
          </p:cNvSpPr>
          <p:nvPr>
            <p:ph type="subTitle" idx="1"/>
          </p:nvPr>
        </p:nvSpPr>
        <p:spPr>
          <a:xfrm>
            <a:off x="544250" y="3570650"/>
            <a:ext cx="4255500" cy="695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sz="1400" dirty="0">
                <a:solidFill>
                  <a:srgbClr val="D8D8D8"/>
                </a:solidFill>
                <a:latin typeface="Roboto"/>
                <a:ea typeface="Roboto"/>
                <a:cs typeface="Roboto"/>
                <a:sym typeface="Roboto"/>
              </a:rPr>
              <a:t>Data &amp; </a:t>
            </a:r>
            <a:r>
              <a:rPr lang="fr" sz="1400" dirty="0" err="1">
                <a:solidFill>
                  <a:srgbClr val="D8D8D8"/>
                </a:solidFill>
                <a:latin typeface="Roboto"/>
                <a:ea typeface="Roboto"/>
                <a:cs typeface="Roboto"/>
                <a:sym typeface="Roboto"/>
              </a:rPr>
              <a:t>Analytics</a:t>
            </a:r>
            <a:endParaRPr sz="1400" dirty="0">
              <a:solidFill>
                <a:srgbClr val="D8D8D8"/>
              </a:solidFill>
              <a:latin typeface="Roboto"/>
              <a:ea typeface="Roboto"/>
              <a:cs typeface="Roboto"/>
              <a:sym typeface="Roboto"/>
            </a:endParaRPr>
          </a:p>
          <a:p>
            <a:pPr marL="0" lvl="0" indent="0" algn="l" rtl="0">
              <a:spcBef>
                <a:spcPts val="0"/>
              </a:spcBef>
              <a:spcAft>
                <a:spcPts val="0"/>
              </a:spcAft>
              <a:buNone/>
            </a:pPr>
            <a:r>
              <a:rPr lang="fr" sz="1400" dirty="0" err="1">
                <a:solidFill>
                  <a:srgbClr val="D8D8D8"/>
                </a:solidFill>
                <a:latin typeface="Roboto"/>
                <a:ea typeface="Roboto"/>
                <a:cs typeface="Roboto"/>
                <a:sym typeface="Roboto"/>
              </a:rPr>
              <a:t>Eric</a:t>
            </a:r>
            <a:r>
              <a:rPr lang="fr" sz="1400" dirty="0">
                <a:solidFill>
                  <a:srgbClr val="D8D8D8"/>
                </a:solidFill>
                <a:latin typeface="Roboto"/>
                <a:ea typeface="Roboto"/>
                <a:cs typeface="Roboto"/>
                <a:sym typeface="Roboto"/>
              </a:rPr>
              <a:t> </a:t>
            </a:r>
            <a:r>
              <a:rPr lang="fr" sz="1400" dirty="0" err="1">
                <a:solidFill>
                  <a:srgbClr val="D8D8D8"/>
                </a:solidFill>
                <a:latin typeface="Roboto"/>
                <a:ea typeface="Roboto"/>
                <a:cs typeface="Roboto"/>
                <a:sym typeface="Roboto"/>
              </a:rPr>
              <a:t>Blanvillain</a:t>
            </a:r>
            <a:r>
              <a:rPr lang="fr" sz="1400" dirty="0">
                <a:solidFill>
                  <a:srgbClr val="D8D8D8"/>
                </a:solidFill>
                <a:latin typeface="Roboto"/>
                <a:ea typeface="Roboto"/>
                <a:cs typeface="Roboto"/>
                <a:sym typeface="Roboto"/>
              </a:rPr>
              <a:t> - 07-03-2022</a:t>
            </a:r>
            <a:endParaRPr dirty="0">
              <a:solidFill>
                <a:srgbClr val="D8D8D8"/>
              </a:solidFill>
            </a:endParaRPr>
          </a:p>
        </p:txBody>
      </p:sp>
      <p:pic>
        <p:nvPicPr>
          <p:cNvPr id="61" name="Google Shape;61;p13"/>
          <p:cNvPicPr preferRelativeResize="0"/>
          <p:nvPr/>
        </p:nvPicPr>
        <p:blipFill>
          <a:blip r:embed="rId3">
            <a:alphaModFix/>
          </a:blip>
          <a:stretch>
            <a:fillRect/>
          </a:stretch>
        </p:blipFill>
        <p:spPr>
          <a:xfrm>
            <a:off x="6349000" y="2792800"/>
            <a:ext cx="2104525" cy="2013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2"/>
          <p:cNvSpPr txBox="1"/>
          <p:nvPr/>
        </p:nvSpPr>
        <p:spPr>
          <a:xfrm>
            <a:off x="1219800" y="1816425"/>
            <a:ext cx="6704400" cy="98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SzPts val="1018"/>
              <a:buNone/>
            </a:pPr>
            <a:r>
              <a:rPr lang="fr" sz="2446" b="1" u="sng">
                <a:solidFill>
                  <a:srgbClr val="0A26CA"/>
                </a:solidFill>
                <a:latin typeface="Roboto"/>
                <a:ea typeface="Roboto"/>
                <a:cs typeface="Roboto"/>
                <a:sym typeface="Roboto"/>
              </a:rPr>
              <a:t>PART II</a:t>
            </a:r>
            <a:endParaRPr sz="2446" b="1" u="sng">
              <a:solidFill>
                <a:srgbClr val="0A26CA"/>
              </a:solidFill>
              <a:latin typeface="Roboto"/>
              <a:ea typeface="Roboto"/>
              <a:cs typeface="Roboto"/>
              <a:sym typeface="Roboto"/>
            </a:endParaRPr>
          </a:p>
          <a:p>
            <a:pPr marL="0" lvl="0" indent="0" algn="ctr" rtl="0">
              <a:spcBef>
                <a:spcPts val="0"/>
              </a:spcBef>
              <a:spcAft>
                <a:spcPts val="0"/>
              </a:spcAft>
              <a:buSzPts val="1018"/>
              <a:buNone/>
            </a:pPr>
            <a:r>
              <a:rPr lang="fr" sz="2446" b="1">
                <a:solidFill>
                  <a:srgbClr val="0A26CA"/>
                </a:solidFill>
                <a:latin typeface="Roboto"/>
                <a:ea typeface="Roboto"/>
                <a:cs typeface="Roboto"/>
                <a:sym typeface="Roboto"/>
              </a:rPr>
              <a:t>FEATURE ENGINEERING</a:t>
            </a:r>
            <a:endParaRPr sz="2446" b="1">
              <a:solidFill>
                <a:srgbClr val="0A26CA"/>
              </a:solidFill>
              <a:latin typeface="Roboto"/>
              <a:ea typeface="Roboto"/>
              <a:cs typeface="Roboto"/>
              <a:sym typeface="Roboto"/>
            </a:endParaRPr>
          </a:p>
          <a:p>
            <a:pPr marL="0" lvl="0" indent="0" algn="ctr" rtl="0">
              <a:spcBef>
                <a:spcPts val="0"/>
              </a:spcBef>
              <a:spcAft>
                <a:spcPts val="0"/>
              </a:spcAft>
              <a:buSzPts val="1018"/>
              <a:buNone/>
            </a:pPr>
            <a:r>
              <a:rPr lang="fr" sz="2446" b="1">
                <a:solidFill>
                  <a:srgbClr val="0A26CA"/>
                </a:solidFill>
                <a:latin typeface="Roboto"/>
                <a:ea typeface="Roboto"/>
                <a:cs typeface="Roboto"/>
                <a:sym typeface="Roboto"/>
              </a:rPr>
              <a:t>MERGING, FEATURE SELECTION</a:t>
            </a:r>
            <a:endParaRPr sz="2446" b="1">
              <a:solidFill>
                <a:srgbClr val="0A26CA"/>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3"/>
          <p:cNvSpPr txBox="1"/>
          <p:nvPr/>
        </p:nvSpPr>
        <p:spPr>
          <a:xfrm>
            <a:off x="83100" y="64025"/>
            <a:ext cx="76506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Step 1 : Feature Engineering (1/…)</a:t>
            </a:r>
            <a:endParaRPr sz="2300" b="1">
              <a:solidFill>
                <a:srgbClr val="0A26CA"/>
              </a:solidFill>
              <a:latin typeface="Roboto"/>
              <a:ea typeface="Roboto"/>
              <a:cs typeface="Roboto"/>
              <a:sym typeface="Roboto"/>
            </a:endParaRPr>
          </a:p>
        </p:txBody>
      </p:sp>
      <p:sp>
        <p:nvSpPr>
          <p:cNvPr id="283" name="Google Shape;283;p23"/>
          <p:cNvSpPr txBox="1"/>
          <p:nvPr/>
        </p:nvSpPr>
        <p:spPr>
          <a:xfrm>
            <a:off x="190175" y="1679375"/>
            <a:ext cx="2193600" cy="714300"/>
          </a:xfrm>
          <a:prstGeom prst="rect">
            <a:avLst/>
          </a:prstGeom>
          <a:solidFill>
            <a:schemeClr val="accent5"/>
          </a:solidFill>
          <a:ln w="19050"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solidFill>
                  <a:schemeClr val="lt1"/>
                </a:solidFill>
                <a:latin typeface="Roboto"/>
                <a:ea typeface="Roboto"/>
                <a:cs typeface="Roboto"/>
                <a:sym typeface="Roboto"/>
              </a:rPr>
              <a:t>AUTOMATIQUE</a:t>
            </a:r>
            <a:endParaRPr>
              <a:solidFill>
                <a:schemeClr val="lt1"/>
              </a:solidFill>
              <a:latin typeface="Roboto"/>
              <a:ea typeface="Roboto"/>
              <a:cs typeface="Roboto"/>
              <a:sym typeface="Roboto"/>
            </a:endParaRPr>
          </a:p>
        </p:txBody>
      </p:sp>
      <p:grpSp>
        <p:nvGrpSpPr>
          <p:cNvPr id="284" name="Google Shape;284;p23"/>
          <p:cNvGrpSpPr/>
          <p:nvPr/>
        </p:nvGrpSpPr>
        <p:grpSpPr>
          <a:xfrm>
            <a:off x="2812975" y="636725"/>
            <a:ext cx="1960800" cy="1004614"/>
            <a:chOff x="4032175" y="560525"/>
            <a:chExt cx="1960800" cy="1004614"/>
          </a:xfrm>
        </p:grpSpPr>
        <p:sp>
          <p:nvSpPr>
            <p:cNvPr id="285" name="Google Shape;285;p23"/>
            <p:cNvSpPr/>
            <p:nvPr/>
          </p:nvSpPr>
          <p:spPr>
            <a:xfrm>
              <a:off x="4032175" y="560525"/>
              <a:ext cx="1960800" cy="354000"/>
            </a:xfrm>
            <a:prstGeom prst="rect">
              <a:avLst/>
            </a:prstGeom>
            <a:solidFill>
              <a:srgbClr val="9FC5E8"/>
            </a:solid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200" b="1">
                  <a:solidFill>
                    <a:srgbClr val="0B5394"/>
                  </a:solidFill>
                  <a:latin typeface="Roboto"/>
                  <a:ea typeface="Roboto"/>
                  <a:cs typeface="Roboto"/>
                  <a:sym typeface="Roboto"/>
                </a:rPr>
                <a:t>EXT_SOURCE_…</a:t>
              </a:r>
              <a:endParaRPr sz="1200" b="1">
                <a:solidFill>
                  <a:srgbClr val="0B5394"/>
                </a:solidFill>
                <a:latin typeface="Roboto"/>
                <a:ea typeface="Roboto"/>
                <a:cs typeface="Roboto"/>
                <a:sym typeface="Roboto"/>
              </a:endParaRPr>
            </a:p>
          </p:txBody>
        </p:sp>
        <p:sp>
          <p:nvSpPr>
            <p:cNvPr id="286" name="Google Shape;286;p23"/>
            <p:cNvSpPr txBox="1"/>
            <p:nvPr/>
          </p:nvSpPr>
          <p:spPr>
            <a:xfrm>
              <a:off x="4032175" y="920739"/>
              <a:ext cx="1960800" cy="644400"/>
            </a:xfrm>
            <a:prstGeom prst="rect">
              <a:avLst/>
            </a:prstGeom>
            <a:no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a:solidFill>
                    <a:srgbClr val="073763"/>
                  </a:solidFill>
                  <a:latin typeface="Roboto"/>
                  <a:ea typeface="Roboto"/>
                  <a:cs typeface="Roboto"/>
                  <a:sym typeface="Roboto"/>
                </a:rPr>
                <a:t>EXT_SOURCE_1</a:t>
              </a:r>
              <a:endParaRPr sz="1000">
                <a:solidFill>
                  <a:srgbClr val="073763"/>
                </a:solidFill>
                <a:latin typeface="Roboto"/>
                <a:ea typeface="Roboto"/>
                <a:cs typeface="Roboto"/>
                <a:sym typeface="Roboto"/>
              </a:endParaRPr>
            </a:p>
            <a:p>
              <a:pPr marL="0" lvl="0" indent="0" algn="ctr" rtl="0">
                <a:spcBef>
                  <a:spcPts val="0"/>
                </a:spcBef>
                <a:spcAft>
                  <a:spcPts val="0"/>
                </a:spcAft>
                <a:buNone/>
              </a:pPr>
              <a:r>
                <a:rPr lang="fr" sz="1000">
                  <a:solidFill>
                    <a:srgbClr val="073763"/>
                  </a:solidFill>
                  <a:latin typeface="Roboto"/>
                  <a:ea typeface="Roboto"/>
                  <a:cs typeface="Roboto"/>
                  <a:sym typeface="Roboto"/>
                </a:rPr>
                <a:t>EXT_SOURCE_2</a:t>
              </a:r>
              <a:endParaRPr sz="1000">
                <a:solidFill>
                  <a:srgbClr val="073763"/>
                </a:solidFill>
                <a:latin typeface="Roboto"/>
                <a:ea typeface="Roboto"/>
                <a:cs typeface="Roboto"/>
                <a:sym typeface="Roboto"/>
              </a:endParaRPr>
            </a:p>
            <a:p>
              <a:pPr marL="0" lvl="0" indent="0" algn="ctr" rtl="0">
                <a:spcBef>
                  <a:spcPts val="0"/>
                </a:spcBef>
                <a:spcAft>
                  <a:spcPts val="0"/>
                </a:spcAft>
                <a:buNone/>
              </a:pPr>
              <a:r>
                <a:rPr lang="fr" sz="1000">
                  <a:solidFill>
                    <a:srgbClr val="073763"/>
                  </a:solidFill>
                  <a:latin typeface="Roboto"/>
                  <a:ea typeface="Roboto"/>
                  <a:cs typeface="Roboto"/>
                  <a:sym typeface="Roboto"/>
                </a:rPr>
                <a:t>EXT_SOURCE_3</a:t>
              </a:r>
              <a:endParaRPr sz="1000">
                <a:solidFill>
                  <a:srgbClr val="073763"/>
                </a:solidFill>
                <a:latin typeface="Roboto"/>
                <a:ea typeface="Roboto"/>
                <a:cs typeface="Roboto"/>
                <a:sym typeface="Roboto"/>
              </a:endParaRPr>
            </a:p>
            <a:p>
              <a:pPr marL="0" lvl="0" indent="0" algn="ctr" rtl="0">
                <a:spcBef>
                  <a:spcPts val="0"/>
                </a:spcBef>
                <a:spcAft>
                  <a:spcPts val="0"/>
                </a:spcAft>
                <a:buNone/>
              </a:pPr>
              <a:endParaRPr sz="1000">
                <a:solidFill>
                  <a:srgbClr val="073763"/>
                </a:solidFill>
                <a:latin typeface="Roboto"/>
                <a:ea typeface="Roboto"/>
                <a:cs typeface="Roboto"/>
                <a:sym typeface="Roboto"/>
              </a:endParaRPr>
            </a:p>
          </p:txBody>
        </p:sp>
      </p:grpSp>
      <p:grpSp>
        <p:nvGrpSpPr>
          <p:cNvPr id="287" name="Google Shape;287;p23"/>
          <p:cNvGrpSpPr/>
          <p:nvPr/>
        </p:nvGrpSpPr>
        <p:grpSpPr>
          <a:xfrm>
            <a:off x="2812975" y="1799954"/>
            <a:ext cx="1960800" cy="1178914"/>
            <a:chOff x="4032175" y="1723754"/>
            <a:chExt cx="1960800" cy="1178914"/>
          </a:xfrm>
        </p:grpSpPr>
        <p:sp>
          <p:nvSpPr>
            <p:cNvPr id="288" name="Google Shape;288;p23"/>
            <p:cNvSpPr/>
            <p:nvPr/>
          </p:nvSpPr>
          <p:spPr>
            <a:xfrm>
              <a:off x="4032175" y="1723754"/>
              <a:ext cx="1960800" cy="354000"/>
            </a:xfrm>
            <a:prstGeom prst="rect">
              <a:avLst/>
            </a:prstGeom>
            <a:solidFill>
              <a:srgbClr val="9FC5E8"/>
            </a:solid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fr" sz="1200" b="1">
                  <a:solidFill>
                    <a:srgbClr val="0B5394"/>
                  </a:solidFill>
                  <a:latin typeface="Roboto"/>
                  <a:ea typeface="Roboto"/>
                  <a:cs typeface="Roboto"/>
                  <a:sym typeface="Roboto"/>
                </a:rPr>
                <a:t>DAYS_-...</a:t>
              </a:r>
              <a:endParaRPr sz="1200" b="1">
                <a:solidFill>
                  <a:srgbClr val="0B5394"/>
                </a:solidFill>
                <a:latin typeface="Roboto"/>
                <a:ea typeface="Roboto"/>
                <a:cs typeface="Roboto"/>
                <a:sym typeface="Roboto"/>
              </a:endParaRPr>
            </a:p>
          </p:txBody>
        </p:sp>
        <p:sp>
          <p:nvSpPr>
            <p:cNvPr id="289" name="Google Shape;289;p23"/>
            <p:cNvSpPr txBox="1"/>
            <p:nvPr/>
          </p:nvSpPr>
          <p:spPr>
            <a:xfrm>
              <a:off x="4032175" y="2083968"/>
              <a:ext cx="1960800" cy="818700"/>
            </a:xfrm>
            <a:prstGeom prst="rect">
              <a:avLst/>
            </a:prstGeom>
            <a:no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 sz="1000">
                  <a:solidFill>
                    <a:srgbClr val="073763"/>
                  </a:solidFill>
                  <a:latin typeface="Roboto"/>
                  <a:ea typeface="Roboto"/>
                  <a:cs typeface="Roboto"/>
                  <a:sym typeface="Roboto"/>
                </a:rPr>
                <a:t>DAYS_BIRTH</a:t>
              </a:r>
              <a:endParaRPr sz="1000">
                <a:solidFill>
                  <a:srgbClr val="073763"/>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000">
                  <a:solidFill>
                    <a:srgbClr val="073763"/>
                  </a:solidFill>
                  <a:latin typeface="Roboto"/>
                  <a:ea typeface="Roboto"/>
                  <a:cs typeface="Roboto"/>
                  <a:sym typeface="Roboto"/>
                </a:rPr>
                <a:t>DAYS_LAST_PHONE_CHANGE</a:t>
              </a:r>
              <a:endParaRPr sz="1000">
                <a:solidFill>
                  <a:srgbClr val="073763"/>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000">
                  <a:solidFill>
                    <a:srgbClr val="073763"/>
                  </a:solidFill>
                  <a:latin typeface="Roboto"/>
                  <a:ea typeface="Roboto"/>
                  <a:cs typeface="Roboto"/>
                  <a:sym typeface="Roboto"/>
                </a:rPr>
                <a:t>DAYS_EMPLOYED</a:t>
              </a:r>
              <a:endParaRPr sz="1000">
                <a:solidFill>
                  <a:srgbClr val="073763"/>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000">
                  <a:solidFill>
                    <a:srgbClr val="073763"/>
                  </a:solidFill>
                  <a:latin typeface="Roboto"/>
                  <a:ea typeface="Roboto"/>
                  <a:cs typeface="Roboto"/>
                  <a:sym typeface="Roboto"/>
                </a:rPr>
                <a:t>DAYS_ID_PUBLISH</a:t>
              </a:r>
              <a:endParaRPr sz="1000">
                <a:solidFill>
                  <a:srgbClr val="073763"/>
                </a:solidFill>
                <a:latin typeface="Roboto"/>
                <a:ea typeface="Roboto"/>
                <a:cs typeface="Roboto"/>
                <a:sym typeface="Roboto"/>
              </a:endParaRPr>
            </a:p>
            <a:p>
              <a:pPr marL="0" lvl="0" indent="0" algn="l" rtl="0">
                <a:spcBef>
                  <a:spcPts val="0"/>
                </a:spcBef>
                <a:spcAft>
                  <a:spcPts val="0"/>
                </a:spcAft>
                <a:buNone/>
              </a:pPr>
              <a:endParaRPr sz="1000">
                <a:solidFill>
                  <a:srgbClr val="073763"/>
                </a:solidFill>
                <a:latin typeface="Roboto"/>
                <a:ea typeface="Roboto"/>
                <a:cs typeface="Roboto"/>
                <a:sym typeface="Roboto"/>
              </a:endParaRPr>
            </a:p>
          </p:txBody>
        </p:sp>
      </p:grpSp>
      <p:grpSp>
        <p:nvGrpSpPr>
          <p:cNvPr id="290" name="Google Shape;290;p23"/>
          <p:cNvGrpSpPr/>
          <p:nvPr/>
        </p:nvGrpSpPr>
        <p:grpSpPr>
          <a:xfrm>
            <a:off x="2812975" y="3137482"/>
            <a:ext cx="1960800" cy="714214"/>
            <a:chOff x="4032175" y="3061282"/>
            <a:chExt cx="1960800" cy="714214"/>
          </a:xfrm>
        </p:grpSpPr>
        <p:sp>
          <p:nvSpPr>
            <p:cNvPr id="291" name="Google Shape;291;p23"/>
            <p:cNvSpPr/>
            <p:nvPr/>
          </p:nvSpPr>
          <p:spPr>
            <a:xfrm>
              <a:off x="4032175" y="3061282"/>
              <a:ext cx="1960800" cy="354000"/>
            </a:xfrm>
            <a:prstGeom prst="rect">
              <a:avLst/>
            </a:prstGeom>
            <a:solidFill>
              <a:srgbClr val="9FC5E8"/>
            </a:solid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fr" sz="1200" b="1">
                  <a:solidFill>
                    <a:srgbClr val="0B5394"/>
                  </a:solidFill>
                  <a:latin typeface="Roboto"/>
                  <a:ea typeface="Roboto"/>
                  <a:cs typeface="Roboto"/>
                  <a:sym typeface="Roboto"/>
                </a:rPr>
                <a:t>AMT_…</a:t>
              </a:r>
              <a:endParaRPr sz="1200" b="1">
                <a:solidFill>
                  <a:srgbClr val="0B5394"/>
                </a:solidFill>
                <a:latin typeface="Roboto"/>
                <a:ea typeface="Roboto"/>
                <a:cs typeface="Roboto"/>
                <a:sym typeface="Roboto"/>
              </a:endParaRPr>
            </a:p>
          </p:txBody>
        </p:sp>
        <p:sp>
          <p:nvSpPr>
            <p:cNvPr id="292" name="Google Shape;292;p23"/>
            <p:cNvSpPr txBox="1"/>
            <p:nvPr/>
          </p:nvSpPr>
          <p:spPr>
            <a:xfrm>
              <a:off x="4032175" y="3421496"/>
              <a:ext cx="1960800" cy="354000"/>
            </a:xfrm>
            <a:prstGeom prst="rect">
              <a:avLst/>
            </a:prstGeom>
            <a:no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a:solidFill>
                    <a:srgbClr val="073763"/>
                  </a:solidFill>
                  <a:latin typeface="Roboto"/>
                  <a:ea typeface="Roboto"/>
                  <a:cs typeface="Roboto"/>
                  <a:sym typeface="Roboto"/>
                </a:rPr>
                <a:t>AMT_GOOD_PRICE</a:t>
              </a:r>
              <a:endParaRPr sz="1000">
                <a:solidFill>
                  <a:srgbClr val="073763"/>
                </a:solidFill>
                <a:latin typeface="Roboto"/>
                <a:ea typeface="Roboto"/>
                <a:cs typeface="Roboto"/>
                <a:sym typeface="Roboto"/>
              </a:endParaRPr>
            </a:p>
          </p:txBody>
        </p:sp>
      </p:grpSp>
      <p:grpSp>
        <p:nvGrpSpPr>
          <p:cNvPr id="293" name="Google Shape;293;p23"/>
          <p:cNvGrpSpPr/>
          <p:nvPr/>
        </p:nvGrpSpPr>
        <p:grpSpPr>
          <a:xfrm>
            <a:off x="2812975" y="4010311"/>
            <a:ext cx="1960800" cy="845314"/>
            <a:chOff x="4032175" y="3934111"/>
            <a:chExt cx="1960800" cy="845314"/>
          </a:xfrm>
        </p:grpSpPr>
        <p:sp>
          <p:nvSpPr>
            <p:cNvPr id="294" name="Google Shape;294;p23"/>
            <p:cNvSpPr/>
            <p:nvPr/>
          </p:nvSpPr>
          <p:spPr>
            <a:xfrm>
              <a:off x="4032175" y="3934111"/>
              <a:ext cx="1960800" cy="354000"/>
            </a:xfrm>
            <a:prstGeom prst="rect">
              <a:avLst/>
            </a:prstGeom>
            <a:solidFill>
              <a:srgbClr val="9FC5E8"/>
            </a:solid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fr" sz="1200" b="1">
                  <a:solidFill>
                    <a:srgbClr val="0B5394"/>
                  </a:solidFill>
                  <a:latin typeface="Roboto"/>
                  <a:ea typeface="Roboto"/>
                  <a:cs typeface="Roboto"/>
                  <a:sym typeface="Roboto"/>
                </a:rPr>
                <a:t>FLOORMAX_…</a:t>
              </a:r>
              <a:endParaRPr sz="1200" b="1">
                <a:solidFill>
                  <a:srgbClr val="0B5394"/>
                </a:solidFill>
                <a:latin typeface="Roboto"/>
                <a:ea typeface="Roboto"/>
                <a:cs typeface="Roboto"/>
                <a:sym typeface="Roboto"/>
              </a:endParaRPr>
            </a:p>
          </p:txBody>
        </p:sp>
        <p:sp>
          <p:nvSpPr>
            <p:cNvPr id="295" name="Google Shape;295;p23"/>
            <p:cNvSpPr txBox="1"/>
            <p:nvPr/>
          </p:nvSpPr>
          <p:spPr>
            <a:xfrm>
              <a:off x="4032175" y="4294325"/>
              <a:ext cx="1960800" cy="485100"/>
            </a:xfrm>
            <a:prstGeom prst="rect">
              <a:avLst/>
            </a:prstGeom>
            <a:no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 sz="1000">
                  <a:solidFill>
                    <a:srgbClr val="073763"/>
                  </a:solidFill>
                  <a:latin typeface="Roboto"/>
                  <a:ea typeface="Roboto"/>
                  <a:cs typeface="Roboto"/>
                  <a:sym typeface="Roboto"/>
                </a:rPr>
                <a:t>FLOORSMAX_AVG</a:t>
              </a:r>
              <a:endParaRPr sz="1000">
                <a:solidFill>
                  <a:srgbClr val="073763"/>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000">
                  <a:solidFill>
                    <a:srgbClr val="073763"/>
                  </a:solidFill>
                  <a:latin typeface="Roboto"/>
                  <a:ea typeface="Roboto"/>
                  <a:cs typeface="Roboto"/>
                  <a:sym typeface="Roboto"/>
                </a:rPr>
                <a:t>FLOORSMAX_MEDI</a:t>
              </a:r>
              <a:endParaRPr sz="1000">
                <a:solidFill>
                  <a:srgbClr val="073763"/>
                </a:solidFill>
                <a:latin typeface="Roboto"/>
                <a:ea typeface="Roboto"/>
                <a:cs typeface="Roboto"/>
                <a:sym typeface="Roboto"/>
              </a:endParaRPr>
            </a:p>
            <a:p>
              <a:pPr marL="0" lvl="0" indent="0" algn="l" rtl="0">
                <a:spcBef>
                  <a:spcPts val="0"/>
                </a:spcBef>
                <a:spcAft>
                  <a:spcPts val="0"/>
                </a:spcAft>
                <a:buNone/>
              </a:pPr>
              <a:endParaRPr sz="1000">
                <a:solidFill>
                  <a:srgbClr val="073763"/>
                </a:solidFill>
                <a:latin typeface="Roboto"/>
                <a:ea typeface="Roboto"/>
                <a:cs typeface="Roboto"/>
                <a:sym typeface="Roboto"/>
              </a:endParaRPr>
            </a:p>
          </p:txBody>
        </p:sp>
      </p:grpSp>
      <p:grpSp>
        <p:nvGrpSpPr>
          <p:cNvPr id="296" name="Google Shape;296;p23"/>
          <p:cNvGrpSpPr/>
          <p:nvPr/>
        </p:nvGrpSpPr>
        <p:grpSpPr>
          <a:xfrm>
            <a:off x="193175" y="2824200"/>
            <a:ext cx="2193600" cy="806550"/>
            <a:chOff x="421775" y="2824200"/>
            <a:chExt cx="2193600" cy="806550"/>
          </a:xfrm>
        </p:grpSpPr>
        <p:sp>
          <p:nvSpPr>
            <p:cNvPr id="297" name="Google Shape;297;p23"/>
            <p:cNvSpPr txBox="1"/>
            <p:nvPr/>
          </p:nvSpPr>
          <p:spPr>
            <a:xfrm>
              <a:off x="421775" y="3276750"/>
              <a:ext cx="2193600" cy="354000"/>
            </a:xfrm>
            <a:prstGeom prst="rect">
              <a:avLst/>
            </a:prstGeom>
            <a:noFill/>
            <a:ln w="19050"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100">
                  <a:latin typeface="Roboto"/>
                  <a:ea typeface="Roboto"/>
                  <a:cs typeface="Roboto"/>
                  <a:sym typeface="Roboto"/>
                </a:rPr>
                <a:t>['count', 'min', 'max’, 'mean', 'var']</a:t>
              </a:r>
              <a:endParaRPr sz="1100">
                <a:latin typeface="Roboto"/>
                <a:ea typeface="Roboto"/>
                <a:cs typeface="Roboto"/>
                <a:sym typeface="Roboto"/>
              </a:endParaRPr>
            </a:p>
          </p:txBody>
        </p:sp>
        <p:sp>
          <p:nvSpPr>
            <p:cNvPr id="298" name="Google Shape;298;p23"/>
            <p:cNvSpPr txBox="1"/>
            <p:nvPr/>
          </p:nvSpPr>
          <p:spPr>
            <a:xfrm>
              <a:off x="421775" y="2824200"/>
              <a:ext cx="2193600" cy="491700"/>
            </a:xfrm>
            <a:prstGeom prst="rect">
              <a:avLst/>
            </a:prstGeom>
            <a:solidFill>
              <a:srgbClr val="9FC5E8"/>
            </a:solid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Création de variables</a:t>
              </a:r>
              <a:endParaRPr sz="1000">
                <a:solidFill>
                  <a:schemeClr val="lt1"/>
                </a:solidFill>
                <a:latin typeface="Roboto"/>
                <a:ea typeface="Roboto"/>
                <a:cs typeface="Roboto"/>
                <a:sym typeface="Roboto"/>
              </a:endParaRPr>
            </a:p>
            <a:p>
              <a:pPr marL="0" lvl="0" indent="0" algn="ctr" rtl="0">
                <a:spcBef>
                  <a:spcPts val="0"/>
                </a:spcBef>
                <a:spcAft>
                  <a:spcPts val="0"/>
                </a:spcAft>
                <a:buNone/>
              </a:pPr>
              <a:r>
                <a:rPr lang="fr" sz="1000" b="1">
                  <a:solidFill>
                    <a:schemeClr val="lt1"/>
                  </a:solidFill>
                  <a:latin typeface="Roboto"/>
                  <a:ea typeface="Roboto"/>
                  <a:cs typeface="Roboto"/>
                  <a:sym typeface="Roboto"/>
                </a:rPr>
                <a:t>statistiques</a:t>
              </a:r>
              <a:endParaRPr sz="1000" b="1">
                <a:solidFill>
                  <a:schemeClr val="lt1"/>
                </a:solidFill>
                <a:latin typeface="Roboto"/>
                <a:ea typeface="Roboto"/>
                <a:cs typeface="Roboto"/>
                <a:sym typeface="Roboto"/>
              </a:endParaRPr>
            </a:p>
            <a:p>
              <a:pPr marL="0" lvl="0" indent="0" algn="ctr" rtl="0">
                <a:spcBef>
                  <a:spcPts val="0"/>
                </a:spcBef>
                <a:spcAft>
                  <a:spcPts val="0"/>
                </a:spcAft>
                <a:buNone/>
              </a:pPr>
              <a:endParaRPr sz="1000">
                <a:solidFill>
                  <a:schemeClr val="lt1"/>
                </a:solidFill>
                <a:latin typeface="Roboto"/>
                <a:ea typeface="Roboto"/>
                <a:cs typeface="Roboto"/>
                <a:sym typeface="Roboto"/>
              </a:endParaRPr>
            </a:p>
            <a:p>
              <a:pPr marL="0" lvl="0" indent="0" algn="ctr" rtl="0">
                <a:spcBef>
                  <a:spcPts val="0"/>
                </a:spcBef>
                <a:spcAft>
                  <a:spcPts val="0"/>
                </a:spcAft>
                <a:buNone/>
              </a:pPr>
              <a:endParaRPr>
                <a:solidFill>
                  <a:schemeClr val="lt1"/>
                </a:solidFill>
                <a:latin typeface="Roboto"/>
                <a:ea typeface="Roboto"/>
                <a:cs typeface="Roboto"/>
                <a:sym typeface="Roboto"/>
              </a:endParaRPr>
            </a:p>
          </p:txBody>
        </p:sp>
      </p:grpSp>
      <p:sp>
        <p:nvSpPr>
          <p:cNvPr id="299" name="Google Shape;299;p23"/>
          <p:cNvSpPr txBox="1"/>
          <p:nvPr/>
        </p:nvSpPr>
        <p:spPr>
          <a:xfrm>
            <a:off x="5142900" y="785788"/>
            <a:ext cx="1676400" cy="554100"/>
          </a:xfrm>
          <a:prstGeom prst="rect">
            <a:avLst/>
          </a:prstGeom>
          <a:solidFill>
            <a:srgbClr val="F9CB9C"/>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b="1">
                <a:solidFill>
                  <a:schemeClr val="dk1"/>
                </a:solidFill>
                <a:latin typeface="Roboto"/>
                <a:ea typeface="Roboto"/>
                <a:cs typeface="Roboto"/>
                <a:sym typeface="Roboto"/>
              </a:rPr>
              <a:t>Données</a:t>
            </a:r>
            <a:endParaRPr sz="1200" b="1">
              <a:solidFill>
                <a:schemeClr val="dk1"/>
              </a:solidFill>
              <a:latin typeface="Roboto"/>
              <a:ea typeface="Roboto"/>
              <a:cs typeface="Roboto"/>
              <a:sym typeface="Roboto"/>
            </a:endParaRPr>
          </a:p>
          <a:p>
            <a:pPr marL="0" marR="0" lvl="0" indent="0" algn="ctr" rtl="0">
              <a:lnSpc>
                <a:spcPct val="100000"/>
              </a:lnSpc>
              <a:spcBef>
                <a:spcPts val="0"/>
              </a:spcBef>
              <a:spcAft>
                <a:spcPts val="0"/>
              </a:spcAft>
              <a:buNone/>
            </a:pPr>
            <a:r>
              <a:rPr lang="fr" sz="1200" b="1">
                <a:solidFill>
                  <a:schemeClr val="dk1"/>
                </a:solidFill>
                <a:latin typeface="Roboto"/>
                <a:ea typeface="Roboto"/>
                <a:cs typeface="Roboto"/>
                <a:sym typeface="Roboto"/>
              </a:rPr>
              <a:t>extérieures</a:t>
            </a:r>
            <a:endParaRPr sz="1200" b="1">
              <a:solidFill>
                <a:schemeClr val="dk1"/>
              </a:solidFill>
              <a:latin typeface="Roboto"/>
              <a:ea typeface="Roboto"/>
              <a:cs typeface="Roboto"/>
              <a:sym typeface="Roboto"/>
            </a:endParaRPr>
          </a:p>
        </p:txBody>
      </p:sp>
      <p:sp>
        <p:nvSpPr>
          <p:cNvPr id="300" name="Google Shape;300;p23"/>
          <p:cNvSpPr txBox="1"/>
          <p:nvPr/>
        </p:nvSpPr>
        <p:spPr>
          <a:xfrm>
            <a:off x="5140275" y="2024338"/>
            <a:ext cx="1676400" cy="554100"/>
          </a:xfrm>
          <a:prstGeom prst="rect">
            <a:avLst/>
          </a:prstGeom>
          <a:solidFill>
            <a:srgbClr val="F9CB9C"/>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b="1">
                <a:solidFill>
                  <a:schemeClr val="dk1"/>
                </a:solidFill>
                <a:latin typeface="Roboto"/>
                <a:ea typeface="Roboto"/>
                <a:cs typeface="Roboto"/>
                <a:sym typeface="Roboto"/>
              </a:rPr>
              <a:t>Temps écoulé</a:t>
            </a:r>
            <a:endParaRPr sz="1200" b="1">
              <a:solidFill>
                <a:schemeClr val="dk1"/>
              </a:solidFill>
              <a:latin typeface="Roboto"/>
              <a:ea typeface="Roboto"/>
              <a:cs typeface="Roboto"/>
              <a:sym typeface="Roboto"/>
            </a:endParaRPr>
          </a:p>
          <a:p>
            <a:pPr marL="0" marR="0" lvl="0" indent="0" algn="ctr" rtl="0">
              <a:lnSpc>
                <a:spcPct val="100000"/>
              </a:lnSpc>
              <a:spcBef>
                <a:spcPts val="0"/>
              </a:spcBef>
              <a:spcAft>
                <a:spcPts val="0"/>
              </a:spcAft>
              <a:buNone/>
            </a:pPr>
            <a:r>
              <a:rPr lang="fr" sz="1200" b="1">
                <a:solidFill>
                  <a:schemeClr val="dk1"/>
                </a:solidFill>
                <a:latin typeface="Roboto"/>
                <a:ea typeface="Roboto"/>
                <a:cs typeface="Roboto"/>
                <a:sym typeface="Roboto"/>
              </a:rPr>
              <a:t>depuis…</a:t>
            </a:r>
            <a:endParaRPr/>
          </a:p>
        </p:txBody>
      </p:sp>
      <p:sp>
        <p:nvSpPr>
          <p:cNvPr id="301" name="Google Shape;301;p23"/>
          <p:cNvSpPr txBox="1"/>
          <p:nvPr/>
        </p:nvSpPr>
        <p:spPr>
          <a:xfrm>
            <a:off x="5142900" y="3065188"/>
            <a:ext cx="1676400" cy="369300"/>
          </a:xfrm>
          <a:prstGeom prst="rect">
            <a:avLst/>
          </a:prstGeom>
          <a:solidFill>
            <a:srgbClr val="F9CB9C"/>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b="1">
                <a:solidFill>
                  <a:schemeClr val="dk1"/>
                </a:solidFill>
                <a:latin typeface="Roboto"/>
                <a:ea typeface="Roboto"/>
                <a:cs typeface="Roboto"/>
                <a:sym typeface="Roboto"/>
              </a:rPr>
              <a:t>Crédit</a:t>
            </a:r>
            <a:endParaRPr sz="1200" b="1">
              <a:solidFill>
                <a:schemeClr val="dk1"/>
              </a:solidFill>
              <a:latin typeface="Roboto"/>
              <a:ea typeface="Roboto"/>
              <a:cs typeface="Roboto"/>
              <a:sym typeface="Roboto"/>
            </a:endParaRPr>
          </a:p>
        </p:txBody>
      </p:sp>
      <p:sp>
        <p:nvSpPr>
          <p:cNvPr id="302" name="Google Shape;302;p23"/>
          <p:cNvSpPr txBox="1"/>
          <p:nvPr/>
        </p:nvSpPr>
        <p:spPr>
          <a:xfrm>
            <a:off x="5140275" y="3814138"/>
            <a:ext cx="1676400" cy="554100"/>
          </a:xfrm>
          <a:prstGeom prst="rect">
            <a:avLst/>
          </a:prstGeom>
          <a:solidFill>
            <a:srgbClr val="F9CB9C"/>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b="1">
                <a:solidFill>
                  <a:schemeClr val="dk1"/>
                </a:solidFill>
                <a:latin typeface="Roboto"/>
                <a:ea typeface="Roboto"/>
                <a:cs typeface="Roboto"/>
                <a:sym typeface="Roboto"/>
              </a:rPr>
              <a:t>Renseignements</a:t>
            </a:r>
            <a:endParaRPr sz="1200" b="1">
              <a:solidFill>
                <a:schemeClr val="dk1"/>
              </a:solidFill>
              <a:latin typeface="Roboto"/>
              <a:ea typeface="Roboto"/>
              <a:cs typeface="Roboto"/>
              <a:sym typeface="Roboto"/>
            </a:endParaRPr>
          </a:p>
          <a:p>
            <a:pPr marL="0" marR="0" lvl="0" indent="0" algn="ctr" rtl="0">
              <a:lnSpc>
                <a:spcPct val="100000"/>
              </a:lnSpc>
              <a:spcBef>
                <a:spcPts val="0"/>
              </a:spcBef>
              <a:spcAft>
                <a:spcPts val="0"/>
              </a:spcAft>
              <a:buNone/>
            </a:pPr>
            <a:r>
              <a:rPr lang="fr" sz="1200" b="1">
                <a:solidFill>
                  <a:schemeClr val="dk1"/>
                </a:solidFill>
                <a:latin typeface="Roboto"/>
                <a:ea typeface="Roboto"/>
                <a:cs typeface="Roboto"/>
                <a:sym typeface="Roboto"/>
              </a:rPr>
              <a:t>domicile</a:t>
            </a:r>
            <a:endParaRPr sz="1200" b="1">
              <a:solidFill>
                <a:schemeClr val="dk1"/>
              </a:solidFill>
              <a:latin typeface="Roboto"/>
              <a:ea typeface="Roboto"/>
              <a:cs typeface="Roboto"/>
              <a:sym typeface="Roboto"/>
            </a:endParaRPr>
          </a:p>
        </p:txBody>
      </p:sp>
      <p:sp>
        <p:nvSpPr>
          <p:cNvPr id="303" name="Google Shape;303;p23"/>
          <p:cNvSpPr txBox="1"/>
          <p:nvPr/>
        </p:nvSpPr>
        <p:spPr>
          <a:xfrm>
            <a:off x="5140275" y="4443088"/>
            <a:ext cx="1676400" cy="369300"/>
          </a:xfrm>
          <a:prstGeom prst="rect">
            <a:avLst/>
          </a:prstGeom>
          <a:solidFill>
            <a:srgbClr val="F9CB9C"/>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b="1">
                <a:solidFill>
                  <a:schemeClr val="dk1"/>
                </a:solidFill>
                <a:latin typeface="Roboto"/>
                <a:ea typeface="Roboto"/>
                <a:cs typeface="Roboto"/>
                <a:sym typeface="Roboto"/>
              </a:rPr>
              <a:t>Famille</a:t>
            </a:r>
            <a:endParaRPr sz="1200" b="1">
              <a:solidFill>
                <a:schemeClr val="dk1"/>
              </a:solidFill>
              <a:latin typeface="Roboto"/>
              <a:ea typeface="Roboto"/>
              <a:cs typeface="Roboto"/>
              <a:sym typeface="Roboto"/>
            </a:endParaRPr>
          </a:p>
        </p:txBody>
      </p:sp>
      <p:sp>
        <p:nvSpPr>
          <p:cNvPr id="304" name="Google Shape;304;p23"/>
          <p:cNvSpPr txBox="1"/>
          <p:nvPr/>
        </p:nvSpPr>
        <p:spPr>
          <a:xfrm>
            <a:off x="6950175" y="816700"/>
            <a:ext cx="2131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b="1">
                <a:solidFill>
                  <a:srgbClr val="073763"/>
                </a:solidFill>
                <a:latin typeface="Roboto"/>
                <a:ea typeface="Roboto"/>
                <a:cs typeface="Roboto"/>
                <a:sym typeface="Roboto"/>
              </a:rPr>
              <a:t>sources moy, min, max, var</a:t>
            </a:r>
            <a:endParaRPr sz="900" b="1">
              <a:solidFill>
                <a:srgbClr val="073763"/>
              </a:solidFill>
              <a:latin typeface="Roboto"/>
              <a:ea typeface="Roboto"/>
              <a:cs typeface="Roboto"/>
              <a:sym typeface="Roboto"/>
            </a:endParaRPr>
          </a:p>
          <a:p>
            <a:pPr marL="0" lvl="0" indent="0" algn="l" rtl="0">
              <a:spcBef>
                <a:spcPts val="0"/>
              </a:spcBef>
              <a:spcAft>
                <a:spcPts val="0"/>
              </a:spcAft>
              <a:buNone/>
            </a:pPr>
            <a:r>
              <a:rPr lang="fr" sz="900" b="1">
                <a:solidFill>
                  <a:srgbClr val="073763"/>
                </a:solidFill>
                <a:latin typeface="Roboto"/>
                <a:ea typeface="Roboto"/>
                <a:cs typeface="Roboto"/>
                <a:sym typeface="Roboto"/>
              </a:rPr>
              <a:t>sources somme , somme pondérée</a:t>
            </a:r>
            <a:endParaRPr sz="900" b="1">
              <a:solidFill>
                <a:srgbClr val="073763"/>
              </a:solidFill>
              <a:latin typeface="Roboto"/>
              <a:ea typeface="Roboto"/>
              <a:cs typeface="Roboto"/>
              <a:sym typeface="Roboto"/>
            </a:endParaRPr>
          </a:p>
        </p:txBody>
      </p:sp>
      <p:sp>
        <p:nvSpPr>
          <p:cNvPr id="305" name="Google Shape;305;p23"/>
          <p:cNvSpPr txBox="1"/>
          <p:nvPr/>
        </p:nvSpPr>
        <p:spPr>
          <a:xfrm>
            <a:off x="6950175" y="2081625"/>
            <a:ext cx="18807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diff âge - temps travaillé</a:t>
            </a:r>
            <a:endParaRPr sz="900" b="1">
              <a:solidFill>
                <a:srgbClr val="073763"/>
              </a:solidFill>
              <a:latin typeface="Roboto"/>
              <a:ea typeface="Roboto"/>
              <a:cs typeface="Roboto"/>
              <a:sym typeface="Roboto"/>
            </a:endParaRPr>
          </a:p>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ratio temps travaillé / âge</a:t>
            </a:r>
            <a:endParaRPr sz="900" b="1">
              <a:solidFill>
                <a:srgbClr val="073763"/>
              </a:solidFill>
              <a:latin typeface="Roboto"/>
              <a:ea typeface="Roboto"/>
              <a:cs typeface="Roboto"/>
              <a:sym typeface="Roboto"/>
            </a:endParaRPr>
          </a:p>
        </p:txBody>
      </p:sp>
      <p:sp>
        <p:nvSpPr>
          <p:cNvPr id="306" name="Google Shape;306;p23"/>
          <p:cNvSpPr txBox="1"/>
          <p:nvPr/>
        </p:nvSpPr>
        <p:spPr>
          <a:xfrm>
            <a:off x="6950175" y="2755850"/>
            <a:ext cx="1880700" cy="10158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ratio crédit / revenu</a:t>
            </a:r>
            <a:endParaRPr sz="900" b="1">
              <a:solidFill>
                <a:srgbClr val="073763"/>
              </a:solidFill>
              <a:latin typeface="Roboto"/>
              <a:ea typeface="Roboto"/>
              <a:cs typeface="Roboto"/>
              <a:sym typeface="Roboto"/>
            </a:endParaRPr>
          </a:p>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ratio revenu / annuité / âge</a:t>
            </a:r>
            <a:endParaRPr sz="900" b="1">
              <a:solidFill>
                <a:srgbClr val="073763"/>
              </a:solidFill>
              <a:latin typeface="Roboto"/>
              <a:ea typeface="Roboto"/>
              <a:cs typeface="Roboto"/>
              <a:sym typeface="Roboto"/>
            </a:endParaRPr>
          </a:p>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ratio crédit / annuité</a:t>
            </a:r>
            <a:endParaRPr sz="900" b="1">
              <a:solidFill>
                <a:srgbClr val="073763"/>
              </a:solidFill>
              <a:latin typeface="Roboto"/>
              <a:ea typeface="Roboto"/>
              <a:cs typeface="Roboto"/>
              <a:sym typeface="Roboto"/>
            </a:endParaRPr>
          </a:p>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ratio crédit / annuité / âge</a:t>
            </a:r>
            <a:endParaRPr sz="900" b="1">
              <a:solidFill>
                <a:srgbClr val="073763"/>
              </a:solidFill>
              <a:latin typeface="Roboto"/>
              <a:ea typeface="Roboto"/>
              <a:cs typeface="Roboto"/>
              <a:sym typeface="Roboto"/>
            </a:endParaRPr>
          </a:p>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crédit &gt; demande ?</a:t>
            </a:r>
            <a:endParaRPr sz="900" b="1">
              <a:solidFill>
                <a:srgbClr val="073763"/>
              </a:solidFill>
              <a:latin typeface="Roboto"/>
              <a:ea typeface="Roboto"/>
              <a:cs typeface="Roboto"/>
              <a:sym typeface="Roboto"/>
            </a:endParaRPr>
          </a:p>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crédit &gt; GoodPrice</a:t>
            </a:r>
            <a:endParaRPr sz="900" b="1">
              <a:solidFill>
                <a:srgbClr val="073763"/>
              </a:solidFill>
              <a:latin typeface="Roboto"/>
              <a:ea typeface="Roboto"/>
              <a:cs typeface="Roboto"/>
              <a:sym typeface="Roboto"/>
            </a:endParaRPr>
          </a:p>
        </p:txBody>
      </p:sp>
      <p:sp>
        <p:nvSpPr>
          <p:cNvPr id="307" name="Google Shape;307;p23"/>
          <p:cNvSpPr txBox="1"/>
          <p:nvPr/>
        </p:nvSpPr>
        <p:spPr>
          <a:xfrm>
            <a:off x="6950175" y="3924050"/>
            <a:ext cx="23598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domicile somme (moy, med, mode)</a:t>
            </a:r>
            <a:endParaRPr sz="900" b="1">
              <a:solidFill>
                <a:srgbClr val="073763"/>
              </a:solidFill>
              <a:latin typeface="Roboto"/>
              <a:ea typeface="Roboto"/>
              <a:cs typeface="Roboto"/>
              <a:sym typeface="Roboto"/>
            </a:endParaRPr>
          </a:p>
        </p:txBody>
      </p:sp>
      <p:sp>
        <p:nvSpPr>
          <p:cNvPr id="308" name="Google Shape;308;p23"/>
          <p:cNvSpPr txBox="1"/>
          <p:nvPr/>
        </p:nvSpPr>
        <p:spPr>
          <a:xfrm>
            <a:off x="6950175" y="4290700"/>
            <a:ext cx="2059200" cy="600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nombre d’adultes dans la famille</a:t>
            </a:r>
            <a:endParaRPr sz="900" b="1">
              <a:solidFill>
                <a:srgbClr val="073763"/>
              </a:solidFill>
              <a:latin typeface="Roboto"/>
              <a:ea typeface="Roboto"/>
              <a:cs typeface="Roboto"/>
              <a:sym typeface="Roboto"/>
            </a:endParaRPr>
          </a:p>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ratio revenu / nbre enfants</a:t>
            </a:r>
            <a:endParaRPr sz="900" b="1">
              <a:solidFill>
                <a:srgbClr val="073763"/>
              </a:solidFill>
              <a:latin typeface="Roboto"/>
              <a:ea typeface="Roboto"/>
              <a:cs typeface="Roboto"/>
              <a:sym typeface="Roboto"/>
            </a:endParaRPr>
          </a:p>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revenu par tête</a:t>
            </a:r>
            <a:endParaRPr sz="900" b="1">
              <a:solidFill>
                <a:srgbClr val="073763"/>
              </a:solidFill>
              <a:latin typeface="Roboto"/>
              <a:ea typeface="Roboto"/>
              <a:cs typeface="Roboto"/>
              <a:sym typeface="Roboto"/>
            </a:endParaRPr>
          </a:p>
        </p:txBody>
      </p:sp>
      <p:sp>
        <p:nvSpPr>
          <p:cNvPr id="309" name="Google Shape;309;p23"/>
          <p:cNvSpPr txBox="1"/>
          <p:nvPr/>
        </p:nvSpPr>
        <p:spPr>
          <a:xfrm>
            <a:off x="374225" y="809050"/>
            <a:ext cx="18255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chemeClr val="accent5"/>
                </a:solidFill>
                <a:latin typeface="Roboto"/>
                <a:ea typeface="Roboto"/>
                <a:cs typeface="Roboto"/>
                <a:sym typeface="Roboto"/>
              </a:rPr>
              <a:t>VARIABLES QUANTITATIVES</a:t>
            </a:r>
            <a:endParaRPr b="1">
              <a:solidFill>
                <a:schemeClr val="accent5"/>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24"/>
          <p:cNvSpPr txBox="1"/>
          <p:nvPr/>
        </p:nvSpPr>
        <p:spPr>
          <a:xfrm>
            <a:off x="83100" y="64025"/>
            <a:ext cx="76506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Step 1 : Feature Engineering (2/…)</a:t>
            </a:r>
            <a:endParaRPr sz="2300" b="1">
              <a:solidFill>
                <a:srgbClr val="0A26CA"/>
              </a:solidFill>
              <a:latin typeface="Roboto"/>
              <a:ea typeface="Roboto"/>
              <a:cs typeface="Roboto"/>
              <a:sym typeface="Roboto"/>
            </a:endParaRPr>
          </a:p>
        </p:txBody>
      </p:sp>
      <p:sp>
        <p:nvSpPr>
          <p:cNvPr id="315" name="Google Shape;315;p24"/>
          <p:cNvSpPr txBox="1"/>
          <p:nvPr/>
        </p:nvSpPr>
        <p:spPr>
          <a:xfrm>
            <a:off x="190175" y="1679375"/>
            <a:ext cx="2193600" cy="714300"/>
          </a:xfrm>
          <a:prstGeom prst="rect">
            <a:avLst/>
          </a:prstGeom>
          <a:solidFill>
            <a:schemeClr val="accent5"/>
          </a:solidFill>
          <a:ln w="19050"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solidFill>
                  <a:schemeClr val="lt1"/>
                </a:solidFill>
                <a:latin typeface="Roboto"/>
                <a:ea typeface="Roboto"/>
                <a:cs typeface="Roboto"/>
                <a:sym typeface="Roboto"/>
              </a:rPr>
              <a:t>MANUEL</a:t>
            </a:r>
            <a:endParaRPr>
              <a:solidFill>
                <a:schemeClr val="lt1"/>
              </a:solidFill>
              <a:latin typeface="Roboto"/>
              <a:ea typeface="Roboto"/>
              <a:cs typeface="Roboto"/>
              <a:sym typeface="Roboto"/>
            </a:endParaRPr>
          </a:p>
        </p:txBody>
      </p:sp>
      <p:grpSp>
        <p:nvGrpSpPr>
          <p:cNvPr id="316" name="Google Shape;316;p24"/>
          <p:cNvGrpSpPr/>
          <p:nvPr/>
        </p:nvGrpSpPr>
        <p:grpSpPr>
          <a:xfrm>
            <a:off x="2812975" y="1422953"/>
            <a:ext cx="1960800" cy="1004614"/>
            <a:chOff x="4032175" y="560525"/>
            <a:chExt cx="1960800" cy="1004614"/>
          </a:xfrm>
        </p:grpSpPr>
        <p:sp>
          <p:nvSpPr>
            <p:cNvPr id="317" name="Google Shape;317;p24"/>
            <p:cNvSpPr/>
            <p:nvPr/>
          </p:nvSpPr>
          <p:spPr>
            <a:xfrm>
              <a:off x="4032175" y="560525"/>
              <a:ext cx="1960800" cy="354000"/>
            </a:xfrm>
            <a:prstGeom prst="rect">
              <a:avLst/>
            </a:prstGeom>
            <a:solidFill>
              <a:srgbClr val="9FC5E8"/>
            </a:solid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 sz="1200" b="1">
                  <a:solidFill>
                    <a:srgbClr val="0B5394"/>
                  </a:solidFill>
                  <a:latin typeface="Roboto"/>
                  <a:ea typeface="Roboto"/>
                  <a:cs typeface="Roboto"/>
                  <a:sym typeface="Roboto"/>
                </a:rPr>
                <a:t>REG_… / LIV_…</a:t>
              </a:r>
              <a:endParaRPr sz="1200" b="1">
                <a:solidFill>
                  <a:srgbClr val="0B5394"/>
                </a:solidFill>
                <a:latin typeface="Roboto"/>
                <a:ea typeface="Roboto"/>
                <a:cs typeface="Roboto"/>
                <a:sym typeface="Roboto"/>
              </a:endParaRPr>
            </a:p>
            <a:p>
              <a:pPr marL="0" lvl="0" indent="0" algn="ctr" rtl="0">
                <a:spcBef>
                  <a:spcPts val="0"/>
                </a:spcBef>
                <a:spcAft>
                  <a:spcPts val="0"/>
                </a:spcAft>
                <a:buNone/>
              </a:pPr>
              <a:endParaRPr sz="1200" b="1">
                <a:solidFill>
                  <a:srgbClr val="0B5394"/>
                </a:solidFill>
                <a:latin typeface="Roboto"/>
                <a:ea typeface="Roboto"/>
                <a:cs typeface="Roboto"/>
                <a:sym typeface="Roboto"/>
              </a:endParaRPr>
            </a:p>
          </p:txBody>
        </p:sp>
        <p:sp>
          <p:nvSpPr>
            <p:cNvPr id="318" name="Google Shape;318;p24"/>
            <p:cNvSpPr txBox="1"/>
            <p:nvPr/>
          </p:nvSpPr>
          <p:spPr>
            <a:xfrm>
              <a:off x="4032175" y="920739"/>
              <a:ext cx="1960800" cy="644400"/>
            </a:xfrm>
            <a:prstGeom prst="rect">
              <a:avLst/>
            </a:prstGeom>
            <a:no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 sz="1000">
                  <a:solidFill>
                    <a:srgbClr val="073763"/>
                  </a:solidFill>
                  <a:latin typeface="Roboto"/>
                  <a:ea typeface="Roboto"/>
                  <a:cs typeface="Roboto"/>
                  <a:sym typeface="Roboto"/>
                </a:rPr>
                <a:t>REG_CITY_NOT_WORK_CITY</a:t>
              </a:r>
              <a:endParaRPr sz="1000">
                <a:solidFill>
                  <a:srgbClr val="073763"/>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000">
                  <a:solidFill>
                    <a:srgbClr val="073763"/>
                  </a:solidFill>
                  <a:latin typeface="Roboto"/>
                  <a:ea typeface="Roboto"/>
                  <a:cs typeface="Roboto"/>
                  <a:sym typeface="Roboto"/>
                </a:rPr>
                <a:t>REG_CITY_NOT_LIVE_CITY</a:t>
              </a:r>
              <a:endParaRPr sz="1000">
                <a:solidFill>
                  <a:srgbClr val="073763"/>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000">
                  <a:solidFill>
                    <a:srgbClr val="073763"/>
                  </a:solidFill>
                  <a:latin typeface="Roboto"/>
                  <a:ea typeface="Roboto"/>
                  <a:cs typeface="Roboto"/>
                  <a:sym typeface="Roboto"/>
                </a:rPr>
                <a:t>REG_CITY_NOT_WORK_CITY</a:t>
              </a:r>
              <a:endParaRPr sz="1000">
                <a:solidFill>
                  <a:srgbClr val="073763"/>
                </a:solidFill>
                <a:latin typeface="Roboto"/>
                <a:ea typeface="Roboto"/>
                <a:cs typeface="Roboto"/>
                <a:sym typeface="Roboto"/>
              </a:endParaRPr>
            </a:p>
            <a:p>
              <a:pPr marL="0" lvl="0" indent="0" algn="ctr" rtl="0">
                <a:spcBef>
                  <a:spcPts val="0"/>
                </a:spcBef>
                <a:spcAft>
                  <a:spcPts val="0"/>
                </a:spcAft>
                <a:buNone/>
              </a:pPr>
              <a:endParaRPr sz="1000">
                <a:solidFill>
                  <a:srgbClr val="073763"/>
                </a:solidFill>
                <a:latin typeface="Roboto"/>
                <a:ea typeface="Roboto"/>
                <a:cs typeface="Roboto"/>
                <a:sym typeface="Roboto"/>
              </a:endParaRPr>
            </a:p>
          </p:txBody>
        </p:sp>
      </p:grpSp>
      <p:grpSp>
        <p:nvGrpSpPr>
          <p:cNvPr id="319" name="Google Shape;319;p24"/>
          <p:cNvGrpSpPr/>
          <p:nvPr/>
        </p:nvGrpSpPr>
        <p:grpSpPr>
          <a:xfrm>
            <a:off x="2812975" y="3095354"/>
            <a:ext cx="1960800" cy="821918"/>
            <a:chOff x="4032175" y="1723754"/>
            <a:chExt cx="1960800" cy="821918"/>
          </a:xfrm>
        </p:grpSpPr>
        <p:sp>
          <p:nvSpPr>
            <p:cNvPr id="320" name="Google Shape;320;p24"/>
            <p:cNvSpPr/>
            <p:nvPr/>
          </p:nvSpPr>
          <p:spPr>
            <a:xfrm>
              <a:off x="4032175" y="1723754"/>
              <a:ext cx="1960800" cy="354000"/>
            </a:xfrm>
            <a:prstGeom prst="rect">
              <a:avLst/>
            </a:prstGeom>
            <a:solidFill>
              <a:srgbClr val="9FC5E8"/>
            </a:solid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 sz="1200" b="1">
                  <a:solidFill>
                    <a:srgbClr val="0B5394"/>
                  </a:solidFill>
                  <a:latin typeface="Roboto"/>
                  <a:ea typeface="Roboto"/>
                  <a:cs typeface="Roboto"/>
                  <a:sym typeface="Roboto"/>
                </a:rPr>
                <a:t>FLAG_DOC_… / FLAG_…</a:t>
              </a:r>
              <a:endParaRPr sz="1200" b="1">
                <a:solidFill>
                  <a:srgbClr val="0B5394"/>
                </a:solidFill>
                <a:latin typeface="Roboto"/>
                <a:ea typeface="Roboto"/>
                <a:cs typeface="Roboto"/>
                <a:sym typeface="Roboto"/>
              </a:endParaRPr>
            </a:p>
            <a:p>
              <a:pPr marL="0" marR="0" lvl="0" indent="0" algn="ctr" rtl="0">
                <a:lnSpc>
                  <a:spcPct val="100000"/>
                </a:lnSpc>
                <a:spcBef>
                  <a:spcPts val="0"/>
                </a:spcBef>
                <a:spcAft>
                  <a:spcPts val="0"/>
                </a:spcAft>
                <a:buNone/>
              </a:pPr>
              <a:endParaRPr sz="1200" b="1">
                <a:solidFill>
                  <a:srgbClr val="0B5394"/>
                </a:solidFill>
                <a:latin typeface="Roboto"/>
                <a:ea typeface="Roboto"/>
                <a:cs typeface="Roboto"/>
                <a:sym typeface="Roboto"/>
              </a:endParaRPr>
            </a:p>
          </p:txBody>
        </p:sp>
        <p:sp>
          <p:nvSpPr>
            <p:cNvPr id="321" name="Google Shape;321;p24"/>
            <p:cNvSpPr txBox="1"/>
            <p:nvPr/>
          </p:nvSpPr>
          <p:spPr>
            <a:xfrm>
              <a:off x="4032175" y="2083972"/>
              <a:ext cx="1960800" cy="461700"/>
            </a:xfrm>
            <a:prstGeom prst="rect">
              <a:avLst/>
            </a:prstGeom>
            <a:no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 sz="1000">
                  <a:solidFill>
                    <a:srgbClr val="073763"/>
                  </a:solidFill>
                  <a:latin typeface="Roboto"/>
                  <a:ea typeface="Roboto"/>
                  <a:cs typeface="Roboto"/>
                  <a:sym typeface="Roboto"/>
                </a:rPr>
                <a:t>FLAG_DOCUMENT_3</a:t>
              </a:r>
              <a:endParaRPr sz="1000">
                <a:solidFill>
                  <a:srgbClr val="073763"/>
                </a:solidFill>
                <a:latin typeface="Roboto"/>
                <a:ea typeface="Roboto"/>
                <a:cs typeface="Roboto"/>
                <a:sym typeface="Roboto"/>
              </a:endParaRPr>
            </a:p>
            <a:p>
              <a:pPr marL="0" lvl="0" indent="0" algn="ctr" rtl="0">
                <a:spcBef>
                  <a:spcPts val="0"/>
                </a:spcBef>
                <a:spcAft>
                  <a:spcPts val="0"/>
                </a:spcAft>
                <a:buNone/>
              </a:pPr>
              <a:r>
                <a:rPr lang="fr" sz="1000">
                  <a:solidFill>
                    <a:srgbClr val="073763"/>
                  </a:solidFill>
                  <a:latin typeface="Roboto"/>
                  <a:ea typeface="Roboto"/>
                  <a:cs typeface="Roboto"/>
                  <a:sym typeface="Roboto"/>
                </a:rPr>
                <a:t>FLAG_EMP_PHONE</a:t>
              </a:r>
              <a:endParaRPr sz="1000">
                <a:solidFill>
                  <a:srgbClr val="073763"/>
                </a:solidFill>
                <a:latin typeface="Roboto"/>
                <a:ea typeface="Roboto"/>
                <a:cs typeface="Roboto"/>
                <a:sym typeface="Roboto"/>
              </a:endParaRPr>
            </a:p>
          </p:txBody>
        </p:sp>
      </p:grpSp>
      <p:sp>
        <p:nvSpPr>
          <p:cNvPr id="322" name="Google Shape;322;p24"/>
          <p:cNvSpPr txBox="1"/>
          <p:nvPr/>
        </p:nvSpPr>
        <p:spPr>
          <a:xfrm>
            <a:off x="193175" y="2824200"/>
            <a:ext cx="2193600" cy="491700"/>
          </a:xfrm>
          <a:prstGeom prst="rect">
            <a:avLst/>
          </a:prstGeom>
          <a:solidFill>
            <a:srgbClr val="9FC5E8"/>
          </a:solidFill>
          <a:ln w="19050" cap="flat" cmpd="sng">
            <a:solidFill>
              <a:srgbClr val="07376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 sz="1000">
                <a:solidFill>
                  <a:schemeClr val="lt1"/>
                </a:solidFill>
                <a:latin typeface="Roboto"/>
                <a:ea typeface="Roboto"/>
                <a:cs typeface="Roboto"/>
                <a:sym typeface="Roboto"/>
              </a:rPr>
              <a:t>Création de variables</a:t>
            </a:r>
            <a:endParaRPr sz="1000">
              <a:solidFill>
                <a:schemeClr val="lt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000" b="1">
                <a:solidFill>
                  <a:schemeClr val="lt1"/>
                </a:solidFill>
                <a:latin typeface="Roboto"/>
                <a:ea typeface="Roboto"/>
                <a:cs typeface="Roboto"/>
                <a:sym typeface="Roboto"/>
              </a:rPr>
              <a:t>« métier »</a:t>
            </a:r>
            <a:endParaRPr sz="1000" b="1">
              <a:solidFill>
                <a:schemeClr val="lt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endParaRPr sz="1000">
              <a:solidFill>
                <a:srgbClr val="0B5394"/>
              </a:solidFill>
              <a:latin typeface="Roboto"/>
              <a:ea typeface="Roboto"/>
              <a:cs typeface="Roboto"/>
              <a:sym typeface="Roboto"/>
            </a:endParaRPr>
          </a:p>
          <a:p>
            <a:pPr marL="0" lvl="0" indent="0" algn="ctr" rtl="0">
              <a:spcBef>
                <a:spcPts val="0"/>
              </a:spcBef>
              <a:spcAft>
                <a:spcPts val="0"/>
              </a:spcAft>
              <a:buNone/>
            </a:pPr>
            <a:endParaRPr sz="1000">
              <a:solidFill>
                <a:schemeClr val="lt1"/>
              </a:solidFill>
              <a:latin typeface="Roboto"/>
              <a:ea typeface="Roboto"/>
              <a:cs typeface="Roboto"/>
              <a:sym typeface="Roboto"/>
            </a:endParaRPr>
          </a:p>
        </p:txBody>
      </p:sp>
      <p:sp>
        <p:nvSpPr>
          <p:cNvPr id="323" name="Google Shape;323;p24"/>
          <p:cNvSpPr txBox="1"/>
          <p:nvPr/>
        </p:nvSpPr>
        <p:spPr>
          <a:xfrm>
            <a:off x="5142900" y="1463560"/>
            <a:ext cx="1676400" cy="923400"/>
          </a:xfrm>
          <a:prstGeom prst="rect">
            <a:avLst/>
          </a:prstGeom>
          <a:solidFill>
            <a:srgbClr val="F9CB9C"/>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1100"/>
              <a:buFont typeface="Arial"/>
              <a:buNone/>
            </a:pPr>
            <a:r>
              <a:rPr lang="fr" sz="1200" b="1">
                <a:solidFill>
                  <a:schemeClr val="dk1"/>
                </a:solidFill>
                <a:latin typeface="Roboto"/>
                <a:ea typeface="Roboto"/>
                <a:cs typeface="Roboto"/>
                <a:sym typeface="Roboto"/>
              </a:rPr>
              <a:t>Lieu d’habitation</a:t>
            </a:r>
            <a:endParaRPr sz="1200" b="1">
              <a:solidFill>
                <a:schemeClr val="dk1"/>
              </a:solidFill>
              <a:latin typeface="Roboto"/>
              <a:ea typeface="Roboto"/>
              <a:cs typeface="Roboto"/>
              <a:sym typeface="Roboto"/>
            </a:endParaRPr>
          </a:p>
          <a:p>
            <a:pPr marL="0" marR="0" lvl="0" indent="0" algn="ctr" rtl="0">
              <a:lnSpc>
                <a:spcPct val="100000"/>
              </a:lnSpc>
              <a:spcBef>
                <a:spcPts val="0"/>
              </a:spcBef>
              <a:spcAft>
                <a:spcPts val="0"/>
              </a:spcAft>
              <a:buClr>
                <a:schemeClr val="dk1"/>
              </a:buClr>
              <a:buSzPts val="1100"/>
              <a:buFont typeface="Arial"/>
              <a:buNone/>
            </a:pPr>
            <a:r>
              <a:rPr lang="fr" sz="1200" b="1">
                <a:solidFill>
                  <a:schemeClr val="dk1"/>
                </a:solidFill>
                <a:latin typeface="Roboto"/>
                <a:ea typeface="Roboto"/>
                <a:cs typeface="Roboto"/>
                <a:sym typeface="Roboto"/>
              </a:rPr>
              <a:t>Lieu de travail</a:t>
            </a:r>
            <a:endParaRPr sz="1200" b="1">
              <a:solidFill>
                <a:schemeClr val="dk1"/>
              </a:solidFill>
              <a:latin typeface="Roboto"/>
              <a:ea typeface="Roboto"/>
              <a:cs typeface="Roboto"/>
              <a:sym typeface="Roboto"/>
            </a:endParaRPr>
          </a:p>
          <a:p>
            <a:pPr marL="0" marR="0" lvl="0" indent="0" algn="ctr" rtl="0">
              <a:lnSpc>
                <a:spcPct val="100000"/>
              </a:lnSpc>
              <a:spcBef>
                <a:spcPts val="0"/>
              </a:spcBef>
              <a:spcAft>
                <a:spcPts val="0"/>
              </a:spcAft>
              <a:buClr>
                <a:schemeClr val="dk1"/>
              </a:buClr>
              <a:buSzPts val="1100"/>
              <a:buFont typeface="Arial"/>
              <a:buNone/>
            </a:pPr>
            <a:r>
              <a:rPr lang="fr" sz="1200" b="1">
                <a:solidFill>
                  <a:schemeClr val="dk1"/>
                </a:solidFill>
                <a:latin typeface="Roboto"/>
                <a:ea typeface="Roboto"/>
                <a:cs typeface="Roboto"/>
                <a:sym typeface="Roboto"/>
              </a:rPr>
              <a:t>Ville</a:t>
            </a:r>
            <a:endParaRPr sz="1200" b="1">
              <a:solidFill>
                <a:schemeClr val="dk1"/>
              </a:solidFill>
              <a:latin typeface="Roboto"/>
              <a:ea typeface="Roboto"/>
              <a:cs typeface="Roboto"/>
              <a:sym typeface="Roboto"/>
            </a:endParaRPr>
          </a:p>
          <a:p>
            <a:pPr marL="0" marR="0" lvl="0" indent="0" algn="ctr" rtl="0">
              <a:lnSpc>
                <a:spcPct val="100000"/>
              </a:lnSpc>
              <a:spcBef>
                <a:spcPts val="0"/>
              </a:spcBef>
              <a:spcAft>
                <a:spcPts val="0"/>
              </a:spcAft>
              <a:buNone/>
            </a:pPr>
            <a:r>
              <a:rPr lang="fr" sz="1200" b="1">
                <a:solidFill>
                  <a:schemeClr val="dk1"/>
                </a:solidFill>
                <a:latin typeface="Roboto"/>
                <a:ea typeface="Roboto"/>
                <a:cs typeface="Roboto"/>
                <a:sym typeface="Roboto"/>
              </a:rPr>
              <a:t>Région</a:t>
            </a:r>
            <a:endParaRPr sz="1200" b="1">
              <a:solidFill>
                <a:schemeClr val="dk1"/>
              </a:solidFill>
              <a:latin typeface="Roboto"/>
              <a:ea typeface="Roboto"/>
              <a:cs typeface="Roboto"/>
              <a:sym typeface="Roboto"/>
            </a:endParaRPr>
          </a:p>
        </p:txBody>
      </p:sp>
      <p:sp>
        <p:nvSpPr>
          <p:cNvPr id="324" name="Google Shape;324;p24"/>
          <p:cNvSpPr txBox="1"/>
          <p:nvPr/>
        </p:nvSpPr>
        <p:spPr>
          <a:xfrm>
            <a:off x="5140275" y="3229263"/>
            <a:ext cx="1676400" cy="554100"/>
          </a:xfrm>
          <a:prstGeom prst="rect">
            <a:avLst/>
          </a:prstGeom>
          <a:solidFill>
            <a:srgbClr val="F9CB9C"/>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b="1">
                <a:solidFill>
                  <a:schemeClr val="dk1"/>
                </a:solidFill>
                <a:latin typeface="Roboto"/>
                <a:ea typeface="Roboto"/>
                <a:cs typeface="Roboto"/>
                <a:sym typeface="Roboto"/>
              </a:rPr>
              <a:t>Doc demandés</a:t>
            </a:r>
            <a:endParaRPr sz="1200" b="1">
              <a:solidFill>
                <a:schemeClr val="dk1"/>
              </a:solidFill>
              <a:latin typeface="Roboto"/>
              <a:ea typeface="Roboto"/>
              <a:cs typeface="Roboto"/>
              <a:sym typeface="Roboto"/>
            </a:endParaRPr>
          </a:p>
          <a:p>
            <a:pPr marL="0" marR="0" lvl="0" indent="0" algn="ctr" rtl="0">
              <a:lnSpc>
                <a:spcPct val="100000"/>
              </a:lnSpc>
              <a:spcBef>
                <a:spcPts val="0"/>
              </a:spcBef>
              <a:spcAft>
                <a:spcPts val="0"/>
              </a:spcAft>
              <a:buNone/>
            </a:pPr>
            <a:r>
              <a:rPr lang="fr" sz="1200" b="1">
                <a:solidFill>
                  <a:schemeClr val="dk1"/>
                </a:solidFill>
                <a:latin typeface="Roboto"/>
                <a:ea typeface="Roboto"/>
                <a:cs typeface="Roboto"/>
                <a:sym typeface="Roboto"/>
              </a:rPr>
              <a:t>Contacts</a:t>
            </a:r>
            <a:endParaRPr sz="1200" b="1">
              <a:solidFill>
                <a:schemeClr val="dk1"/>
              </a:solidFill>
              <a:latin typeface="Roboto"/>
              <a:ea typeface="Roboto"/>
              <a:cs typeface="Roboto"/>
              <a:sym typeface="Roboto"/>
            </a:endParaRPr>
          </a:p>
        </p:txBody>
      </p:sp>
      <p:sp>
        <p:nvSpPr>
          <p:cNvPr id="325" name="Google Shape;325;p24"/>
          <p:cNvSpPr txBox="1"/>
          <p:nvPr/>
        </p:nvSpPr>
        <p:spPr>
          <a:xfrm>
            <a:off x="7012800" y="1763710"/>
            <a:ext cx="21312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b="1">
                <a:solidFill>
                  <a:srgbClr val="073763"/>
                </a:solidFill>
                <a:latin typeface="Roboto"/>
                <a:ea typeface="Roboto"/>
                <a:cs typeface="Roboto"/>
                <a:sym typeface="Roboto"/>
              </a:rPr>
              <a:t>flag région (sum)</a:t>
            </a:r>
            <a:endParaRPr sz="900" b="1">
              <a:solidFill>
                <a:srgbClr val="073763"/>
              </a:solidFill>
              <a:latin typeface="Roboto"/>
              <a:ea typeface="Roboto"/>
              <a:cs typeface="Roboto"/>
              <a:sym typeface="Roboto"/>
            </a:endParaRPr>
          </a:p>
        </p:txBody>
      </p:sp>
      <p:sp>
        <p:nvSpPr>
          <p:cNvPr id="326" name="Google Shape;326;p24"/>
          <p:cNvSpPr txBox="1"/>
          <p:nvPr/>
        </p:nvSpPr>
        <p:spPr>
          <a:xfrm>
            <a:off x="6950175" y="3275463"/>
            <a:ext cx="24528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chemeClr val="dk1"/>
              </a:buClr>
              <a:buSzPts val="1100"/>
              <a:buFont typeface="Arial"/>
              <a:buNone/>
            </a:pPr>
            <a:r>
              <a:rPr lang="fr" sz="900" b="1">
                <a:solidFill>
                  <a:srgbClr val="073763"/>
                </a:solidFill>
                <a:latin typeface="Roboto"/>
                <a:ea typeface="Roboto"/>
                <a:cs typeface="Roboto"/>
                <a:sym typeface="Roboto"/>
              </a:rPr>
              <a:t>flag documents (sum)</a:t>
            </a:r>
            <a:endParaRPr sz="900" b="1">
              <a:solidFill>
                <a:srgbClr val="073763"/>
              </a:solidFill>
              <a:latin typeface="Roboto"/>
              <a:ea typeface="Roboto"/>
              <a:cs typeface="Roboto"/>
              <a:sym typeface="Roboto"/>
            </a:endParaRPr>
          </a:p>
          <a:p>
            <a:pPr marL="0" marR="0" lvl="0" indent="0" algn="l" rtl="0">
              <a:lnSpc>
                <a:spcPct val="100000"/>
              </a:lnSpc>
              <a:spcBef>
                <a:spcPts val="0"/>
              </a:spcBef>
              <a:spcAft>
                <a:spcPts val="0"/>
              </a:spcAft>
              <a:buNone/>
            </a:pPr>
            <a:r>
              <a:rPr lang="fr" sz="900" b="1">
                <a:solidFill>
                  <a:srgbClr val="073763"/>
                </a:solidFill>
                <a:latin typeface="Roboto"/>
                <a:ea typeface="Roboto"/>
                <a:cs typeface="Roboto"/>
                <a:sym typeface="Roboto"/>
              </a:rPr>
              <a:t>flag contacts sum (phone, email, mobil)</a:t>
            </a:r>
            <a:endParaRPr sz="900" b="1">
              <a:solidFill>
                <a:srgbClr val="073763"/>
              </a:solidFill>
              <a:latin typeface="Roboto"/>
              <a:ea typeface="Roboto"/>
              <a:cs typeface="Roboto"/>
              <a:sym typeface="Roboto"/>
            </a:endParaRPr>
          </a:p>
        </p:txBody>
      </p:sp>
      <p:sp>
        <p:nvSpPr>
          <p:cNvPr id="327" name="Google Shape;327;p24"/>
          <p:cNvSpPr txBox="1"/>
          <p:nvPr/>
        </p:nvSpPr>
        <p:spPr>
          <a:xfrm>
            <a:off x="374225" y="809050"/>
            <a:ext cx="18255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chemeClr val="accent5"/>
                </a:solidFill>
                <a:latin typeface="Roboto"/>
                <a:ea typeface="Roboto"/>
                <a:cs typeface="Roboto"/>
                <a:sym typeface="Roboto"/>
              </a:rPr>
              <a:t>VARIABLES QUALITATIVES</a:t>
            </a:r>
            <a:endParaRPr b="1">
              <a:solidFill>
                <a:schemeClr val="accent5"/>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25"/>
          <p:cNvSpPr txBox="1"/>
          <p:nvPr/>
        </p:nvSpPr>
        <p:spPr>
          <a:xfrm>
            <a:off x="83100" y="64025"/>
            <a:ext cx="76506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Step 1 : Feature Engineering (3/…)</a:t>
            </a:r>
            <a:endParaRPr sz="2300" b="1">
              <a:solidFill>
                <a:srgbClr val="0A26CA"/>
              </a:solidFill>
              <a:latin typeface="Roboto"/>
              <a:ea typeface="Roboto"/>
              <a:cs typeface="Roboto"/>
              <a:sym typeface="Roboto"/>
            </a:endParaRPr>
          </a:p>
        </p:txBody>
      </p:sp>
      <p:sp>
        <p:nvSpPr>
          <p:cNvPr id="333" name="Google Shape;333;p25"/>
          <p:cNvSpPr txBox="1"/>
          <p:nvPr/>
        </p:nvSpPr>
        <p:spPr>
          <a:xfrm>
            <a:off x="229050" y="688850"/>
            <a:ext cx="7970700" cy="554100"/>
          </a:xfrm>
          <a:prstGeom prst="rect">
            <a:avLst/>
          </a:prstGeom>
          <a:solidFill>
            <a:srgbClr val="FCE5CD"/>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200">
                <a:latin typeface="Roboto"/>
                <a:ea typeface="Roboto"/>
                <a:cs typeface="Roboto"/>
                <a:sym typeface="Roboto"/>
              </a:rPr>
              <a:t>Variable qui contient la moyenne de la variable ‘TARGET’ des 500 voisins d'une ligne particulière.</a:t>
            </a:r>
            <a:endParaRPr sz="1200">
              <a:latin typeface="Roboto"/>
              <a:ea typeface="Roboto"/>
              <a:cs typeface="Roboto"/>
              <a:sym typeface="Roboto"/>
            </a:endParaRPr>
          </a:p>
          <a:p>
            <a:pPr marL="0" lvl="0" indent="0" algn="l" rtl="0">
              <a:spcBef>
                <a:spcPts val="0"/>
              </a:spcBef>
              <a:spcAft>
                <a:spcPts val="0"/>
              </a:spcAft>
              <a:buNone/>
            </a:pPr>
            <a:r>
              <a:rPr lang="fr" sz="1200">
                <a:latin typeface="Roboto"/>
                <a:ea typeface="Roboto"/>
                <a:cs typeface="Roboto"/>
                <a:sym typeface="Roboto"/>
              </a:rPr>
              <a:t>Les voisins sont calculés en utilisant les EXT_SOURCE et CREDIT_ANNUITY_RATIO.</a:t>
            </a:r>
            <a:endParaRPr sz="1200">
              <a:latin typeface="Roboto"/>
              <a:ea typeface="Roboto"/>
              <a:cs typeface="Roboto"/>
              <a:sym typeface="Roboto"/>
            </a:endParaRPr>
          </a:p>
        </p:txBody>
      </p:sp>
      <p:sp>
        <p:nvSpPr>
          <p:cNvPr id="334" name="Google Shape;334;p25"/>
          <p:cNvSpPr txBox="1"/>
          <p:nvPr/>
        </p:nvSpPr>
        <p:spPr>
          <a:xfrm>
            <a:off x="3896200" y="1416325"/>
            <a:ext cx="4303500" cy="554100"/>
          </a:xfrm>
          <a:prstGeom prst="rect">
            <a:avLst/>
          </a:prstGeom>
          <a:solidFill>
            <a:srgbClr val="C9DAF8"/>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a:latin typeface="Roboto"/>
                <a:ea typeface="Roboto"/>
                <a:cs typeface="Roboto"/>
                <a:sym typeface="Roboto"/>
              </a:rPr>
              <a:t>Algorithme utilisé : </a:t>
            </a:r>
            <a:r>
              <a:rPr lang="fr" sz="1200" b="1">
                <a:solidFill>
                  <a:schemeClr val="accent5"/>
                </a:solidFill>
                <a:latin typeface="Roboto"/>
                <a:ea typeface="Roboto"/>
                <a:cs typeface="Roboto"/>
                <a:sym typeface="Roboto"/>
              </a:rPr>
              <a:t>KNeighborsClassifier</a:t>
            </a:r>
            <a:r>
              <a:rPr lang="fr" sz="1200">
                <a:latin typeface="Roboto"/>
                <a:ea typeface="Roboto"/>
                <a:cs typeface="Roboto"/>
                <a:sym typeface="Roboto"/>
              </a:rPr>
              <a:t> de sklearn</a:t>
            </a:r>
            <a:endParaRPr sz="1200">
              <a:latin typeface="Roboto"/>
              <a:ea typeface="Roboto"/>
              <a:cs typeface="Roboto"/>
              <a:sym typeface="Roboto"/>
            </a:endParaRPr>
          </a:p>
          <a:p>
            <a:pPr marL="0" lvl="0" indent="0" algn="ctr" rtl="0">
              <a:spcBef>
                <a:spcPts val="0"/>
              </a:spcBef>
              <a:spcAft>
                <a:spcPts val="0"/>
              </a:spcAft>
              <a:buNone/>
            </a:pPr>
            <a:r>
              <a:rPr lang="fr" sz="1200">
                <a:latin typeface="Roboto"/>
                <a:ea typeface="Roboto"/>
                <a:cs typeface="Roboto"/>
                <a:sym typeface="Roboto"/>
              </a:rPr>
              <a:t>k (nombre de voisins) = 500</a:t>
            </a:r>
            <a:endParaRPr sz="1200">
              <a:latin typeface="Roboto"/>
              <a:ea typeface="Roboto"/>
              <a:cs typeface="Roboto"/>
              <a:sym typeface="Roboto"/>
            </a:endParaRPr>
          </a:p>
        </p:txBody>
      </p:sp>
      <p:grpSp>
        <p:nvGrpSpPr>
          <p:cNvPr id="335" name="Google Shape;335;p25"/>
          <p:cNvGrpSpPr/>
          <p:nvPr/>
        </p:nvGrpSpPr>
        <p:grpSpPr>
          <a:xfrm>
            <a:off x="3896283" y="2358925"/>
            <a:ext cx="428075" cy="369300"/>
            <a:chOff x="391425" y="1520725"/>
            <a:chExt cx="474900" cy="369300"/>
          </a:xfrm>
        </p:grpSpPr>
        <p:sp>
          <p:nvSpPr>
            <p:cNvPr id="336" name="Google Shape;336;p25"/>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7" name="Google Shape;337;p25"/>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1</a:t>
              </a:r>
              <a:endParaRPr sz="1200" b="1">
                <a:solidFill>
                  <a:schemeClr val="dk1"/>
                </a:solidFill>
                <a:latin typeface="Roboto"/>
                <a:ea typeface="Roboto"/>
                <a:cs typeface="Roboto"/>
                <a:sym typeface="Roboto"/>
              </a:endParaRPr>
            </a:p>
          </p:txBody>
        </p:sp>
      </p:grpSp>
      <p:sp>
        <p:nvSpPr>
          <p:cNvPr id="338" name="Google Shape;338;p25"/>
          <p:cNvSpPr txBox="1"/>
          <p:nvPr/>
        </p:nvSpPr>
        <p:spPr>
          <a:xfrm>
            <a:off x="4461664" y="2127925"/>
            <a:ext cx="45768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200" b="1">
                <a:latin typeface="Roboto"/>
                <a:ea typeface="Roboto"/>
                <a:cs typeface="Roboto"/>
                <a:sym typeface="Roboto"/>
              </a:rPr>
              <a:t>Création de 2 dataframes :</a:t>
            </a:r>
            <a:r>
              <a:rPr lang="fr" sz="1200">
                <a:latin typeface="Roboto"/>
                <a:ea typeface="Roboto"/>
                <a:cs typeface="Roboto"/>
                <a:sym typeface="Roboto"/>
              </a:rPr>
              <a:t> </a:t>
            </a:r>
            <a:r>
              <a:rPr lang="fr" sz="1200" i="1">
                <a:latin typeface="Roboto"/>
                <a:ea typeface="Roboto"/>
                <a:cs typeface="Roboto"/>
                <a:sym typeface="Roboto"/>
              </a:rPr>
              <a:t>(à partir de train et test) </a:t>
            </a:r>
            <a:endParaRPr sz="1200" i="1">
              <a:latin typeface="Roboto"/>
              <a:ea typeface="Roboto"/>
              <a:cs typeface="Roboto"/>
              <a:sym typeface="Roboto"/>
            </a:endParaRPr>
          </a:p>
          <a:p>
            <a:pPr marL="0" lvl="0" indent="0" algn="l" rtl="0">
              <a:spcBef>
                <a:spcPts val="0"/>
              </a:spcBef>
              <a:spcAft>
                <a:spcPts val="0"/>
              </a:spcAft>
              <a:buNone/>
            </a:pPr>
            <a:r>
              <a:rPr lang="fr" sz="1200">
                <a:latin typeface="Roboto"/>
                <a:ea typeface="Roboto"/>
                <a:cs typeface="Roboto"/>
                <a:sym typeface="Roboto"/>
              </a:rPr>
              <a:t>neighbors_train (307 511, 4) / neighbors_test (48 744, 4) </a:t>
            </a:r>
            <a:endParaRPr sz="1200">
              <a:latin typeface="Roboto"/>
              <a:ea typeface="Roboto"/>
              <a:cs typeface="Roboto"/>
              <a:sym typeface="Roboto"/>
            </a:endParaRPr>
          </a:p>
          <a:p>
            <a:pPr marL="0" lvl="0" indent="0" algn="l" rtl="0">
              <a:spcBef>
                <a:spcPts val="0"/>
              </a:spcBef>
              <a:spcAft>
                <a:spcPts val="0"/>
              </a:spcAft>
              <a:buNone/>
            </a:pPr>
            <a:r>
              <a:rPr lang="fr" sz="1200" b="1">
                <a:latin typeface="Roboto"/>
                <a:ea typeface="Roboto"/>
                <a:cs typeface="Roboto"/>
                <a:sym typeface="Roboto"/>
              </a:rPr>
              <a:t>On récupère la cible</a:t>
            </a:r>
            <a:r>
              <a:rPr lang="fr" sz="1200">
                <a:latin typeface="Roboto"/>
                <a:ea typeface="Roboto"/>
                <a:cs typeface="Roboto"/>
                <a:sym typeface="Roboto"/>
              </a:rPr>
              <a:t> </a:t>
            </a:r>
            <a:r>
              <a:rPr lang="fr" sz="1200" b="1">
                <a:solidFill>
                  <a:schemeClr val="accent5"/>
                </a:solidFill>
                <a:latin typeface="Roboto"/>
                <a:ea typeface="Roboto"/>
                <a:cs typeface="Roboto"/>
                <a:sym typeface="Roboto"/>
              </a:rPr>
              <a:t>‘TARGET’</a:t>
            </a:r>
            <a:r>
              <a:rPr lang="fr" sz="1200">
                <a:latin typeface="Roboto"/>
                <a:ea typeface="Roboto"/>
                <a:cs typeface="Roboto"/>
                <a:sym typeface="Roboto"/>
              </a:rPr>
              <a:t> : train_target = train.TARGET</a:t>
            </a:r>
            <a:endParaRPr sz="1200">
              <a:latin typeface="Roboto"/>
              <a:ea typeface="Roboto"/>
              <a:cs typeface="Roboto"/>
              <a:sym typeface="Roboto"/>
            </a:endParaRPr>
          </a:p>
        </p:txBody>
      </p:sp>
      <p:grpSp>
        <p:nvGrpSpPr>
          <p:cNvPr id="339" name="Google Shape;339;p25"/>
          <p:cNvGrpSpPr/>
          <p:nvPr/>
        </p:nvGrpSpPr>
        <p:grpSpPr>
          <a:xfrm>
            <a:off x="3896276" y="2985925"/>
            <a:ext cx="428075" cy="369300"/>
            <a:chOff x="391425" y="1520725"/>
            <a:chExt cx="474900" cy="369300"/>
          </a:xfrm>
        </p:grpSpPr>
        <p:sp>
          <p:nvSpPr>
            <p:cNvPr id="340" name="Google Shape;340;p25"/>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1" name="Google Shape;341;p25"/>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2</a:t>
              </a:r>
              <a:endParaRPr sz="1200" b="1">
                <a:solidFill>
                  <a:schemeClr val="dk1"/>
                </a:solidFill>
                <a:latin typeface="Roboto"/>
                <a:ea typeface="Roboto"/>
                <a:cs typeface="Roboto"/>
                <a:sym typeface="Roboto"/>
              </a:endParaRPr>
            </a:p>
          </p:txBody>
        </p:sp>
      </p:grpSp>
      <p:sp>
        <p:nvSpPr>
          <p:cNvPr id="342" name="Google Shape;342;p25"/>
          <p:cNvSpPr txBox="1"/>
          <p:nvPr/>
        </p:nvSpPr>
        <p:spPr>
          <a:xfrm>
            <a:off x="4461664" y="2862775"/>
            <a:ext cx="45939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200">
                <a:latin typeface="Roboto"/>
                <a:ea typeface="Roboto"/>
                <a:cs typeface="Roboto"/>
                <a:sym typeface="Roboto"/>
              </a:rPr>
              <a:t>On entraine le classificateur à l’aide de la méthode </a:t>
            </a:r>
            <a:r>
              <a:rPr lang="fr" sz="1200" b="1">
                <a:latin typeface="Roboto"/>
                <a:ea typeface="Roboto"/>
                <a:cs typeface="Roboto"/>
                <a:sym typeface="Roboto"/>
              </a:rPr>
              <a:t>fit()</a:t>
            </a:r>
            <a:endParaRPr sz="1200" b="1">
              <a:latin typeface="Roboto"/>
              <a:ea typeface="Roboto"/>
              <a:cs typeface="Roboto"/>
              <a:sym typeface="Roboto"/>
            </a:endParaRPr>
          </a:p>
          <a:p>
            <a:pPr marL="0" lvl="0" indent="0" algn="l" rtl="0">
              <a:spcBef>
                <a:spcPts val="0"/>
              </a:spcBef>
              <a:spcAft>
                <a:spcPts val="0"/>
              </a:spcAft>
              <a:buNone/>
            </a:pPr>
            <a:r>
              <a:rPr lang="fr" sz="1200">
                <a:latin typeface="Roboto"/>
                <a:ea typeface="Roboto"/>
                <a:cs typeface="Roboto"/>
                <a:sym typeface="Roboto"/>
              </a:rPr>
              <a:t>knn.</a:t>
            </a:r>
            <a:r>
              <a:rPr lang="fr" sz="1200" b="1">
                <a:latin typeface="Roboto"/>
                <a:ea typeface="Roboto"/>
                <a:cs typeface="Roboto"/>
                <a:sym typeface="Roboto"/>
              </a:rPr>
              <a:t>fit</a:t>
            </a:r>
            <a:r>
              <a:rPr lang="fr" sz="1200">
                <a:latin typeface="Roboto"/>
                <a:ea typeface="Roboto"/>
                <a:cs typeface="Roboto"/>
                <a:sym typeface="Roboto"/>
              </a:rPr>
              <a:t>(neighbors_</a:t>
            </a:r>
            <a:r>
              <a:rPr lang="fr" sz="1200" b="1">
                <a:latin typeface="Roboto"/>
                <a:ea typeface="Roboto"/>
                <a:cs typeface="Roboto"/>
                <a:sym typeface="Roboto"/>
              </a:rPr>
              <a:t>train</a:t>
            </a:r>
            <a:r>
              <a:rPr lang="fr" sz="1200">
                <a:latin typeface="Roboto"/>
                <a:ea typeface="Roboto"/>
                <a:cs typeface="Roboto"/>
                <a:sym typeface="Roboto"/>
              </a:rPr>
              <a:t>, train_target)</a:t>
            </a:r>
            <a:endParaRPr sz="1200">
              <a:latin typeface="Roboto"/>
              <a:ea typeface="Roboto"/>
              <a:cs typeface="Roboto"/>
              <a:sym typeface="Roboto"/>
            </a:endParaRPr>
          </a:p>
        </p:txBody>
      </p:sp>
      <p:grpSp>
        <p:nvGrpSpPr>
          <p:cNvPr id="343" name="Google Shape;343;p25"/>
          <p:cNvGrpSpPr/>
          <p:nvPr/>
        </p:nvGrpSpPr>
        <p:grpSpPr>
          <a:xfrm>
            <a:off x="3896339" y="3643825"/>
            <a:ext cx="432254" cy="369300"/>
            <a:chOff x="391425" y="1520725"/>
            <a:chExt cx="474900" cy="369300"/>
          </a:xfrm>
        </p:grpSpPr>
        <p:sp>
          <p:nvSpPr>
            <p:cNvPr id="344" name="Google Shape;344;p25"/>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5" name="Google Shape;345;p25"/>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3</a:t>
              </a:r>
              <a:endParaRPr sz="1200" b="1">
                <a:solidFill>
                  <a:schemeClr val="dk1"/>
                </a:solidFill>
                <a:latin typeface="Roboto"/>
                <a:ea typeface="Roboto"/>
                <a:cs typeface="Roboto"/>
                <a:sym typeface="Roboto"/>
              </a:endParaRPr>
            </a:p>
          </p:txBody>
        </p:sp>
      </p:grpSp>
      <p:sp>
        <p:nvSpPr>
          <p:cNvPr id="346" name="Google Shape;346;p25"/>
          <p:cNvSpPr txBox="1"/>
          <p:nvPr/>
        </p:nvSpPr>
        <p:spPr>
          <a:xfrm>
            <a:off x="4461664" y="3412825"/>
            <a:ext cx="4571700" cy="738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200">
                <a:latin typeface="Roboto"/>
                <a:ea typeface="Roboto"/>
                <a:cs typeface="Roboto"/>
                <a:sym typeface="Roboto"/>
              </a:rPr>
              <a:t>On récupère les </a:t>
            </a:r>
            <a:r>
              <a:rPr lang="fr" sz="1200" b="1">
                <a:latin typeface="Roboto"/>
                <a:ea typeface="Roboto"/>
                <a:cs typeface="Roboto"/>
                <a:sym typeface="Roboto"/>
              </a:rPr>
              <a:t>500 voisins</a:t>
            </a:r>
            <a:r>
              <a:rPr lang="fr" sz="1200">
                <a:latin typeface="Roboto"/>
                <a:ea typeface="Roboto"/>
                <a:cs typeface="Roboto"/>
                <a:sym typeface="Roboto"/>
              </a:rPr>
              <a:t> pour chaque ligne</a:t>
            </a:r>
            <a:endParaRPr sz="1200">
              <a:latin typeface="Roboto"/>
              <a:ea typeface="Roboto"/>
              <a:cs typeface="Roboto"/>
              <a:sym typeface="Roboto"/>
            </a:endParaRPr>
          </a:p>
          <a:p>
            <a:pPr marL="0" marR="0" lvl="0" indent="0" algn="l" rtl="0">
              <a:lnSpc>
                <a:spcPct val="100000"/>
              </a:lnSpc>
              <a:spcBef>
                <a:spcPts val="0"/>
              </a:spcBef>
              <a:spcAft>
                <a:spcPts val="0"/>
              </a:spcAft>
              <a:buNone/>
            </a:pPr>
            <a:r>
              <a:rPr lang="fr" sz="1200">
                <a:latin typeface="Roboto"/>
                <a:ea typeface="Roboto"/>
                <a:cs typeface="Roboto"/>
                <a:sym typeface="Roboto"/>
              </a:rPr>
              <a:t>train_500_neighbors = knn.kneighbors(neighbors_train)[1]</a:t>
            </a:r>
            <a:endParaRPr sz="1200">
              <a:latin typeface="Roboto"/>
              <a:ea typeface="Roboto"/>
              <a:cs typeface="Roboto"/>
              <a:sym typeface="Roboto"/>
            </a:endParaRPr>
          </a:p>
          <a:p>
            <a:pPr marL="0" marR="0" lvl="0" indent="0" algn="l" rtl="0">
              <a:lnSpc>
                <a:spcPct val="100000"/>
              </a:lnSpc>
              <a:spcBef>
                <a:spcPts val="0"/>
              </a:spcBef>
              <a:spcAft>
                <a:spcPts val="0"/>
              </a:spcAft>
              <a:buNone/>
            </a:pPr>
            <a:r>
              <a:rPr lang="fr" sz="1200">
                <a:latin typeface="Roboto"/>
                <a:ea typeface="Roboto"/>
                <a:cs typeface="Roboto"/>
                <a:sym typeface="Roboto"/>
              </a:rPr>
              <a:t>test_500_neighbors = knn.kneighbors(neighbors_test)[1]</a:t>
            </a:r>
            <a:endParaRPr sz="1200">
              <a:latin typeface="Roboto"/>
              <a:ea typeface="Roboto"/>
              <a:cs typeface="Roboto"/>
              <a:sym typeface="Roboto"/>
            </a:endParaRPr>
          </a:p>
        </p:txBody>
      </p:sp>
      <p:grpSp>
        <p:nvGrpSpPr>
          <p:cNvPr id="347" name="Google Shape;347;p25"/>
          <p:cNvGrpSpPr/>
          <p:nvPr/>
        </p:nvGrpSpPr>
        <p:grpSpPr>
          <a:xfrm>
            <a:off x="543823" y="4147675"/>
            <a:ext cx="8494603" cy="738900"/>
            <a:chOff x="712048" y="4300075"/>
            <a:chExt cx="8715095" cy="738900"/>
          </a:xfrm>
        </p:grpSpPr>
        <p:grpSp>
          <p:nvGrpSpPr>
            <p:cNvPr id="348" name="Google Shape;348;p25"/>
            <p:cNvGrpSpPr/>
            <p:nvPr/>
          </p:nvGrpSpPr>
          <p:grpSpPr>
            <a:xfrm>
              <a:off x="712048" y="4531075"/>
              <a:ext cx="474900" cy="369300"/>
              <a:chOff x="1016848" y="1520725"/>
              <a:chExt cx="474900" cy="369300"/>
            </a:xfrm>
          </p:grpSpPr>
          <p:sp>
            <p:nvSpPr>
              <p:cNvPr id="349" name="Google Shape;349;p25"/>
              <p:cNvSpPr/>
              <p:nvPr/>
            </p:nvSpPr>
            <p:spPr>
              <a:xfrm>
                <a:off x="1088098"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0" name="Google Shape;350;p25"/>
              <p:cNvSpPr txBox="1"/>
              <p:nvPr/>
            </p:nvSpPr>
            <p:spPr>
              <a:xfrm>
                <a:off x="1016848"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4</a:t>
                </a:r>
                <a:endParaRPr sz="1200" b="1">
                  <a:solidFill>
                    <a:schemeClr val="dk1"/>
                  </a:solidFill>
                  <a:latin typeface="Roboto"/>
                  <a:ea typeface="Roboto"/>
                  <a:cs typeface="Roboto"/>
                  <a:sym typeface="Roboto"/>
                </a:endParaRPr>
              </a:p>
            </p:txBody>
          </p:sp>
        </p:grpSp>
        <p:sp>
          <p:nvSpPr>
            <p:cNvPr id="351" name="Google Shape;351;p25"/>
            <p:cNvSpPr txBox="1"/>
            <p:nvPr/>
          </p:nvSpPr>
          <p:spPr>
            <a:xfrm>
              <a:off x="1345143" y="4300075"/>
              <a:ext cx="8082000" cy="738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200" dirty="0">
                  <a:latin typeface="Roboto"/>
                  <a:ea typeface="Roboto"/>
                  <a:cs typeface="Roboto"/>
                  <a:sym typeface="Roboto"/>
                </a:rPr>
                <a:t>On ajoute les moyennes de la cible des 500 voisins dans </a:t>
              </a:r>
              <a:r>
                <a:rPr lang="fr" sz="1200" b="1" dirty="0">
                  <a:latin typeface="Roboto"/>
                  <a:ea typeface="Roboto"/>
                  <a:cs typeface="Roboto"/>
                  <a:sym typeface="Roboto"/>
                </a:rPr>
                <a:t>une nouvelle colonne</a:t>
              </a:r>
              <a:r>
                <a:rPr lang="fr" sz="1200" dirty="0">
                  <a:latin typeface="Roboto"/>
                  <a:ea typeface="Roboto"/>
                  <a:cs typeface="Roboto"/>
                  <a:sym typeface="Roboto"/>
                </a:rPr>
                <a:t> :</a:t>
              </a:r>
              <a:endParaRPr sz="1200" dirty="0">
                <a:latin typeface="Roboto"/>
                <a:ea typeface="Roboto"/>
                <a:cs typeface="Roboto"/>
                <a:sym typeface="Roboto"/>
              </a:endParaRPr>
            </a:p>
            <a:p>
              <a:pPr marL="0" marR="0" lvl="0" indent="0" algn="l" rtl="0">
                <a:lnSpc>
                  <a:spcPct val="100000"/>
                </a:lnSpc>
                <a:spcBef>
                  <a:spcPts val="0"/>
                </a:spcBef>
                <a:spcAft>
                  <a:spcPts val="0"/>
                </a:spcAft>
                <a:buNone/>
              </a:pPr>
              <a:r>
                <a:rPr lang="fr" sz="1200" dirty="0">
                  <a:latin typeface="Roboto"/>
                  <a:ea typeface="Roboto"/>
                  <a:cs typeface="Roboto"/>
                  <a:sym typeface="Roboto"/>
                </a:rPr>
                <a:t>train['</a:t>
              </a:r>
              <a:r>
                <a:rPr lang="fr" sz="1200" dirty="0">
                  <a:solidFill>
                    <a:schemeClr val="accent5"/>
                  </a:solidFill>
                  <a:latin typeface="Roboto"/>
                  <a:ea typeface="Roboto"/>
                  <a:cs typeface="Roboto"/>
                  <a:sym typeface="Roboto"/>
                </a:rPr>
                <a:t>TARGET_NEIGHBORS_500_MEAN</a:t>
              </a:r>
              <a:r>
                <a:rPr lang="fr" sz="1200" dirty="0">
                  <a:latin typeface="Roboto"/>
                  <a:ea typeface="Roboto"/>
                  <a:cs typeface="Roboto"/>
                  <a:sym typeface="Roboto"/>
                </a:rPr>
                <a:t>'] = [</a:t>
              </a:r>
              <a:r>
                <a:rPr lang="fr" sz="1200" b="1" dirty="0">
                  <a:latin typeface="Roboto"/>
                  <a:ea typeface="Roboto"/>
                  <a:cs typeface="Roboto"/>
                  <a:sym typeface="Roboto"/>
                </a:rPr>
                <a:t>train</a:t>
              </a:r>
              <a:r>
                <a:rPr lang="fr" sz="1200" dirty="0">
                  <a:latin typeface="Roboto"/>
                  <a:ea typeface="Roboto"/>
                  <a:cs typeface="Roboto"/>
                  <a:sym typeface="Roboto"/>
                </a:rPr>
                <a:t>['TARGET'].</a:t>
              </a:r>
              <a:r>
                <a:rPr lang="fr" sz="1200" dirty="0" err="1">
                  <a:latin typeface="Roboto"/>
                  <a:ea typeface="Roboto"/>
                  <a:cs typeface="Roboto"/>
                  <a:sym typeface="Roboto"/>
                </a:rPr>
                <a:t>iloc</a:t>
              </a:r>
              <a:r>
                <a:rPr lang="fr" sz="1200" dirty="0">
                  <a:latin typeface="Roboto"/>
                  <a:ea typeface="Roboto"/>
                  <a:cs typeface="Roboto"/>
                  <a:sym typeface="Roboto"/>
                </a:rPr>
                <a:t>[</a:t>
              </a:r>
              <a:r>
                <a:rPr lang="fr" sz="1200" dirty="0" err="1">
                  <a:latin typeface="Roboto"/>
                  <a:ea typeface="Roboto"/>
                  <a:cs typeface="Roboto"/>
                  <a:sym typeface="Roboto"/>
                </a:rPr>
                <a:t>ele</a:t>
              </a:r>
              <a:r>
                <a:rPr lang="fr" sz="1200" dirty="0">
                  <a:latin typeface="Roboto"/>
                  <a:ea typeface="Roboto"/>
                  <a:cs typeface="Roboto"/>
                  <a:sym typeface="Roboto"/>
                </a:rPr>
                <a:t>].</a:t>
              </a:r>
              <a:r>
                <a:rPr lang="fr" sz="1200" dirty="0" err="1">
                  <a:latin typeface="Roboto"/>
                  <a:ea typeface="Roboto"/>
                  <a:cs typeface="Roboto"/>
                  <a:sym typeface="Roboto"/>
                </a:rPr>
                <a:t>mean</a:t>
              </a:r>
              <a:r>
                <a:rPr lang="fr" sz="1200" dirty="0">
                  <a:latin typeface="Roboto"/>
                  <a:ea typeface="Roboto"/>
                  <a:cs typeface="Roboto"/>
                  <a:sym typeface="Roboto"/>
                </a:rPr>
                <a:t>()for </a:t>
              </a:r>
              <a:r>
                <a:rPr lang="fr" sz="1200" dirty="0" err="1">
                  <a:latin typeface="Roboto"/>
                  <a:ea typeface="Roboto"/>
                  <a:cs typeface="Roboto"/>
                  <a:sym typeface="Roboto"/>
                </a:rPr>
                <a:t>ele</a:t>
              </a:r>
              <a:r>
                <a:rPr lang="fr" sz="1200" dirty="0">
                  <a:latin typeface="Roboto"/>
                  <a:ea typeface="Roboto"/>
                  <a:cs typeface="Roboto"/>
                  <a:sym typeface="Roboto"/>
                </a:rPr>
                <a:t> in train_500_neighbors]</a:t>
              </a:r>
              <a:endParaRPr sz="1200" dirty="0">
                <a:latin typeface="Roboto"/>
                <a:ea typeface="Roboto"/>
                <a:cs typeface="Roboto"/>
                <a:sym typeface="Roboto"/>
              </a:endParaRPr>
            </a:p>
            <a:p>
              <a:pPr marL="0" marR="0" lvl="0" indent="0" algn="l" rtl="0">
                <a:lnSpc>
                  <a:spcPct val="100000"/>
                </a:lnSpc>
                <a:spcBef>
                  <a:spcPts val="0"/>
                </a:spcBef>
                <a:spcAft>
                  <a:spcPts val="0"/>
                </a:spcAft>
                <a:buNone/>
              </a:pPr>
              <a:r>
                <a:rPr lang="fr" sz="1200" dirty="0">
                  <a:latin typeface="Roboto"/>
                  <a:ea typeface="Roboto"/>
                  <a:cs typeface="Roboto"/>
                  <a:sym typeface="Roboto"/>
                </a:rPr>
                <a:t>test['</a:t>
              </a:r>
              <a:r>
                <a:rPr lang="fr" sz="1200" dirty="0">
                  <a:solidFill>
                    <a:schemeClr val="accent5"/>
                  </a:solidFill>
                  <a:latin typeface="Roboto"/>
                  <a:ea typeface="Roboto"/>
                  <a:cs typeface="Roboto"/>
                  <a:sym typeface="Roboto"/>
                </a:rPr>
                <a:t>TARGET_NEIGHBORS_500_MEAN</a:t>
              </a:r>
              <a:r>
                <a:rPr lang="fr" sz="1200" dirty="0">
                  <a:latin typeface="Roboto"/>
                  <a:ea typeface="Roboto"/>
                  <a:cs typeface="Roboto"/>
                  <a:sym typeface="Roboto"/>
                </a:rPr>
                <a:t>'] = [</a:t>
              </a:r>
              <a:r>
                <a:rPr lang="fr" sz="1200" b="1" dirty="0">
                  <a:latin typeface="Roboto"/>
                  <a:ea typeface="Roboto"/>
                  <a:cs typeface="Roboto"/>
                  <a:sym typeface="Roboto"/>
                </a:rPr>
                <a:t>train</a:t>
              </a:r>
              <a:r>
                <a:rPr lang="fr" sz="1200" dirty="0">
                  <a:latin typeface="Roboto"/>
                  <a:ea typeface="Roboto"/>
                  <a:cs typeface="Roboto"/>
                  <a:sym typeface="Roboto"/>
                </a:rPr>
                <a:t>['TARGET'].</a:t>
              </a:r>
              <a:r>
                <a:rPr lang="fr" sz="1200" dirty="0" err="1">
                  <a:latin typeface="Roboto"/>
                  <a:ea typeface="Roboto"/>
                  <a:cs typeface="Roboto"/>
                  <a:sym typeface="Roboto"/>
                </a:rPr>
                <a:t>iloc</a:t>
              </a:r>
              <a:r>
                <a:rPr lang="fr" sz="1200" dirty="0">
                  <a:latin typeface="Roboto"/>
                  <a:ea typeface="Roboto"/>
                  <a:cs typeface="Roboto"/>
                  <a:sym typeface="Roboto"/>
                </a:rPr>
                <a:t>[</a:t>
              </a:r>
              <a:r>
                <a:rPr lang="fr" sz="1200" dirty="0" err="1">
                  <a:latin typeface="Roboto"/>
                  <a:ea typeface="Roboto"/>
                  <a:cs typeface="Roboto"/>
                  <a:sym typeface="Roboto"/>
                </a:rPr>
                <a:t>ele</a:t>
              </a:r>
              <a:r>
                <a:rPr lang="fr" sz="1200" dirty="0">
                  <a:latin typeface="Roboto"/>
                  <a:ea typeface="Roboto"/>
                  <a:cs typeface="Roboto"/>
                  <a:sym typeface="Roboto"/>
                </a:rPr>
                <a:t>].</a:t>
              </a:r>
              <a:r>
                <a:rPr lang="fr" sz="1200" dirty="0" err="1">
                  <a:latin typeface="Roboto"/>
                  <a:ea typeface="Roboto"/>
                  <a:cs typeface="Roboto"/>
                  <a:sym typeface="Roboto"/>
                </a:rPr>
                <a:t>mean</a:t>
              </a:r>
              <a:r>
                <a:rPr lang="fr" sz="1200" dirty="0">
                  <a:latin typeface="Roboto"/>
                  <a:ea typeface="Roboto"/>
                  <a:cs typeface="Roboto"/>
                  <a:sym typeface="Roboto"/>
                </a:rPr>
                <a:t>()for </a:t>
              </a:r>
              <a:r>
                <a:rPr lang="fr" sz="1200" dirty="0" err="1">
                  <a:latin typeface="Roboto"/>
                  <a:ea typeface="Roboto"/>
                  <a:cs typeface="Roboto"/>
                  <a:sym typeface="Roboto"/>
                </a:rPr>
                <a:t>ele</a:t>
              </a:r>
              <a:r>
                <a:rPr lang="fr" sz="1200" dirty="0">
                  <a:latin typeface="Roboto"/>
                  <a:ea typeface="Roboto"/>
                  <a:cs typeface="Roboto"/>
                  <a:sym typeface="Roboto"/>
                </a:rPr>
                <a:t> in test_500_neighbors]</a:t>
              </a:r>
              <a:endParaRPr sz="1200" dirty="0">
                <a:latin typeface="Roboto"/>
                <a:ea typeface="Roboto"/>
                <a:cs typeface="Roboto"/>
                <a:sym typeface="Roboto"/>
              </a:endParaRPr>
            </a:p>
          </p:txBody>
        </p:sp>
      </p:grpSp>
      <p:pic>
        <p:nvPicPr>
          <p:cNvPr id="352" name="Google Shape;352;p25"/>
          <p:cNvPicPr preferRelativeResize="0"/>
          <p:nvPr/>
        </p:nvPicPr>
        <p:blipFill>
          <a:blip r:embed="rId3">
            <a:alphaModFix/>
          </a:blip>
          <a:stretch>
            <a:fillRect/>
          </a:stretch>
        </p:blipFill>
        <p:spPr>
          <a:xfrm>
            <a:off x="142400" y="1519125"/>
            <a:ext cx="3408514" cy="2723900"/>
          </a:xfrm>
          <a:prstGeom prst="rect">
            <a:avLst/>
          </a:prstGeom>
          <a:noFill/>
          <a:ln>
            <a:noFill/>
          </a:ln>
        </p:spPr>
      </p:pic>
      <p:grpSp>
        <p:nvGrpSpPr>
          <p:cNvPr id="353" name="Google Shape;353;p25"/>
          <p:cNvGrpSpPr/>
          <p:nvPr/>
        </p:nvGrpSpPr>
        <p:grpSpPr>
          <a:xfrm>
            <a:off x="7633825" y="0"/>
            <a:ext cx="1510175" cy="1428145"/>
            <a:chOff x="7633825" y="0"/>
            <a:chExt cx="1510175" cy="1428145"/>
          </a:xfrm>
        </p:grpSpPr>
        <p:pic>
          <p:nvPicPr>
            <p:cNvPr id="354" name="Google Shape;354;p25"/>
            <p:cNvPicPr preferRelativeResize="0"/>
            <p:nvPr/>
          </p:nvPicPr>
          <p:blipFill>
            <a:blip r:embed="rId4">
              <a:alphaModFix/>
            </a:blip>
            <a:stretch>
              <a:fillRect/>
            </a:stretch>
          </p:blipFill>
          <p:spPr>
            <a:xfrm>
              <a:off x="7733700" y="0"/>
              <a:ext cx="1410300" cy="1428145"/>
            </a:xfrm>
            <a:prstGeom prst="rect">
              <a:avLst/>
            </a:prstGeom>
            <a:noFill/>
            <a:ln>
              <a:noFill/>
            </a:ln>
          </p:spPr>
        </p:pic>
        <p:sp>
          <p:nvSpPr>
            <p:cNvPr id="355" name="Google Shape;355;p25"/>
            <p:cNvSpPr txBox="1"/>
            <p:nvPr/>
          </p:nvSpPr>
          <p:spPr>
            <a:xfrm>
              <a:off x="7633825" y="210532"/>
              <a:ext cx="1235400" cy="60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900" b="1">
                  <a:solidFill>
                    <a:schemeClr val="accent5"/>
                  </a:solidFill>
                  <a:latin typeface="Roboto"/>
                  <a:ea typeface="Roboto"/>
                  <a:cs typeface="Roboto"/>
                  <a:sym typeface="Roboto"/>
                </a:rPr>
                <a:t>TARGET_</a:t>
              </a:r>
              <a:endParaRPr sz="900" b="1">
                <a:solidFill>
                  <a:schemeClr val="accent5"/>
                </a:solidFill>
                <a:latin typeface="Roboto"/>
                <a:ea typeface="Roboto"/>
                <a:cs typeface="Roboto"/>
                <a:sym typeface="Roboto"/>
              </a:endParaRPr>
            </a:p>
            <a:p>
              <a:pPr marL="0" lvl="0" indent="0" algn="ctr" rtl="0">
                <a:spcBef>
                  <a:spcPts val="0"/>
                </a:spcBef>
                <a:spcAft>
                  <a:spcPts val="0"/>
                </a:spcAft>
                <a:buNone/>
              </a:pPr>
              <a:r>
                <a:rPr lang="fr" sz="900" b="1">
                  <a:solidFill>
                    <a:schemeClr val="accent5"/>
                  </a:solidFill>
                  <a:latin typeface="Roboto"/>
                  <a:ea typeface="Roboto"/>
                  <a:cs typeface="Roboto"/>
                  <a:sym typeface="Roboto"/>
                </a:rPr>
                <a:t>NEIGHBORS_</a:t>
              </a:r>
              <a:endParaRPr sz="900" b="1">
                <a:solidFill>
                  <a:schemeClr val="accent5"/>
                </a:solidFill>
                <a:latin typeface="Roboto"/>
                <a:ea typeface="Roboto"/>
                <a:cs typeface="Roboto"/>
                <a:sym typeface="Roboto"/>
              </a:endParaRPr>
            </a:p>
            <a:p>
              <a:pPr marL="0" lvl="0" indent="0" algn="ctr" rtl="0">
                <a:spcBef>
                  <a:spcPts val="0"/>
                </a:spcBef>
                <a:spcAft>
                  <a:spcPts val="0"/>
                </a:spcAft>
                <a:buNone/>
              </a:pPr>
              <a:r>
                <a:rPr lang="fr" sz="900" b="1">
                  <a:solidFill>
                    <a:schemeClr val="accent5"/>
                  </a:solidFill>
                  <a:latin typeface="Roboto"/>
                  <a:ea typeface="Roboto"/>
                  <a:cs typeface="Roboto"/>
                  <a:sym typeface="Roboto"/>
                </a:rPr>
                <a:t>500_MEAN</a:t>
              </a:r>
              <a:endParaRPr sz="900" b="1">
                <a:solidFill>
                  <a:schemeClr val="accent5"/>
                </a:solidFill>
                <a:latin typeface="Roboto"/>
                <a:ea typeface="Roboto"/>
                <a:cs typeface="Roboto"/>
                <a:sym typeface="Roboto"/>
              </a:endParaRPr>
            </a:p>
          </p:txBody>
        </p:sp>
      </p:grpSp>
      <p:sp>
        <p:nvSpPr>
          <p:cNvPr id="356" name="Google Shape;356;p25"/>
          <p:cNvSpPr txBox="1"/>
          <p:nvPr/>
        </p:nvSpPr>
        <p:spPr>
          <a:xfrm>
            <a:off x="4880076" y="4796255"/>
            <a:ext cx="4249500" cy="3231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fr" sz="900" dirty="0">
                <a:solidFill>
                  <a:schemeClr val="dk1"/>
                </a:solidFill>
                <a:latin typeface="Roboto"/>
                <a:ea typeface="Roboto"/>
                <a:cs typeface="Roboto"/>
                <a:sym typeface="Roboto"/>
              </a:rPr>
              <a:t>https://</a:t>
            </a:r>
            <a:r>
              <a:rPr lang="fr" sz="900" dirty="0" err="1">
                <a:solidFill>
                  <a:schemeClr val="dk1"/>
                </a:solidFill>
                <a:latin typeface="Roboto"/>
                <a:ea typeface="Roboto"/>
                <a:cs typeface="Roboto"/>
                <a:sym typeface="Roboto"/>
              </a:rPr>
              <a:t>www.kaggle.com</a:t>
            </a:r>
            <a:r>
              <a:rPr lang="fr" sz="900" dirty="0">
                <a:solidFill>
                  <a:schemeClr val="dk1"/>
                </a:solidFill>
                <a:latin typeface="Roboto"/>
                <a:ea typeface="Roboto"/>
                <a:cs typeface="Roboto"/>
                <a:sym typeface="Roboto"/>
              </a:rPr>
              <a:t>/c/home-</a:t>
            </a:r>
            <a:r>
              <a:rPr lang="fr" sz="900" dirty="0" err="1">
                <a:solidFill>
                  <a:schemeClr val="dk1"/>
                </a:solidFill>
                <a:latin typeface="Roboto"/>
                <a:ea typeface="Roboto"/>
                <a:cs typeface="Roboto"/>
                <a:sym typeface="Roboto"/>
              </a:rPr>
              <a:t>credit</a:t>
            </a:r>
            <a:r>
              <a:rPr lang="fr" sz="900" dirty="0">
                <a:solidFill>
                  <a:schemeClr val="dk1"/>
                </a:solidFill>
                <a:latin typeface="Roboto"/>
                <a:ea typeface="Roboto"/>
                <a:cs typeface="Roboto"/>
                <a:sym typeface="Roboto"/>
              </a:rPr>
              <a:t>-default-</a:t>
            </a:r>
            <a:r>
              <a:rPr lang="fr" sz="900" dirty="0" err="1">
                <a:solidFill>
                  <a:schemeClr val="dk1"/>
                </a:solidFill>
                <a:latin typeface="Roboto"/>
                <a:ea typeface="Roboto"/>
                <a:cs typeface="Roboto"/>
                <a:sym typeface="Roboto"/>
              </a:rPr>
              <a:t>risk</a:t>
            </a:r>
            <a:r>
              <a:rPr lang="fr" sz="900" dirty="0">
                <a:solidFill>
                  <a:schemeClr val="dk1"/>
                </a:solidFill>
                <a:latin typeface="Roboto"/>
                <a:ea typeface="Roboto"/>
                <a:cs typeface="Roboto"/>
                <a:sym typeface="Roboto"/>
              </a:rPr>
              <a:t>/discussion/64821</a:t>
            </a:r>
            <a:endParaRPr sz="1000" dirty="0">
              <a:solidFill>
                <a:schemeClr val="dk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26"/>
          <p:cNvSpPr txBox="1"/>
          <p:nvPr/>
        </p:nvSpPr>
        <p:spPr>
          <a:xfrm>
            <a:off x="83100" y="64025"/>
            <a:ext cx="76506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Step 2 : Merging</a:t>
            </a:r>
            <a:endParaRPr sz="2300" b="1">
              <a:solidFill>
                <a:srgbClr val="0A26CA"/>
              </a:solidFill>
              <a:latin typeface="Roboto"/>
              <a:ea typeface="Roboto"/>
              <a:cs typeface="Roboto"/>
              <a:sym typeface="Roboto"/>
            </a:endParaRPr>
          </a:p>
        </p:txBody>
      </p:sp>
      <p:graphicFrame>
        <p:nvGraphicFramePr>
          <p:cNvPr id="362" name="Google Shape;362;p26"/>
          <p:cNvGraphicFramePr/>
          <p:nvPr/>
        </p:nvGraphicFramePr>
        <p:xfrm>
          <a:off x="114300" y="666750"/>
          <a:ext cx="6561450" cy="3474480"/>
        </p:xfrm>
        <a:graphic>
          <a:graphicData uri="http://schemas.openxmlformats.org/drawingml/2006/table">
            <a:tbl>
              <a:tblPr>
                <a:noFill/>
                <a:tableStyleId>{D5312E88-327D-467A-A1B3-24D3012EF590}</a:tableStyleId>
              </a:tblPr>
              <a:tblGrid>
                <a:gridCol w="2187150">
                  <a:extLst>
                    <a:ext uri="{9D8B030D-6E8A-4147-A177-3AD203B41FA5}">
                      <a16:colId xmlns:a16="http://schemas.microsoft.com/office/drawing/2014/main" val="20000"/>
                    </a:ext>
                  </a:extLst>
                </a:gridCol>
                <a:gridCol w="2187150">
                  <a:extLst>
                    <a:ext uri="{9D8B030D-6E8A-4147-A177-3AD203B41FA5}">
                      <a16:colId xmlns:a16="http://schemas.microsoft.com/office/drawing/2014/main" val="20001"/>
                    </a:ext>
                  </a:extLst>
                </a:gridCol>
                <a:gridCol w="2187150">
                  <a:extLst>
                    <a:ext uri="{9D8B030D-6E8A-4147-A177-3AD203B41FA5}">
                      <a16:colId xmlns:a16="http://schemas.microsoft.com/office/drawing/2014/main" val="20002"/>
                    </a:ext>
                  </a:extLst>
                </a:gridCol>
              </a:tblGrid>
              <a:tr h="585375">
                <a:tc>
                  <a:txBody>
                    <a:bodyPr/>
                    <a:lstStyle/>
                    <a:p>
                      <a:pPr marL="0" lvl="0" indent="0" algn="ctr" rtl="0">
                        <a:spcBef>
                          <a:spcPts val="0"/>
                        </a:spcBef>
                        <a:spcAft>
                          <a:spcPts val="0"/>
                        </a:spcAft>
                        <a:buClr>
                          <a:schemeClr val="dk1"/>
                        </a:buClr>
                        <a:buSzPts val="1100"/>
                        <a:buFont typeface="Arial"/>
                        <a:buNone/>
                      </a:pPr>
                      <a:r>
                        <a:rPr lang="fr" sz="1200" b="1">
                          <a:solidFill>
                            <a:schemeClr val="lt1"/>
                          </a:solidFill>
                          <a:latin typeface="Roboto"/>
                          <a:ea typeface="Roboto"/>
                          <a:cs typeface="Roboto"/>
                          <a:sym typeface="Roboto"/>
                        </a:rPr>
                        <a:t>Ordre d’assemblage</a:t>
                      </a:r>
                      <a:endParaRPr sz="1200" b="1">
                        <a:solidFill>
                          <a:schemeClr val="lt1"/>
                        </a:solidFill>
                        <a:latin typeface="Roboto"/>
                        <a:ea typeface="Roboto"/>
                        <a:cs typeface="Roboto"/>
                        <a:sym typeface="Roboto"/>
                      </a:endParaRPr>
                    </a:p>
                    <a:p>
                      <a:pPr marL="0" lvl="0" indent="0" algn="ctr" rtl="0">
                        <a:spcBef>
                          <a:spcPts val="0"/>
                        </a:spcBef>
                        <a:spcAft>
                          <a:spcPts val="0"/>
                        </a:spcAft>
                        <a:buNone/>
                      </a:pPr>
                      <a:r>
                        <a:rPr lang="fr" sz="1200" b="1">
                          <a:solidFill>
                            <a:schemeClr val="lt1"/>
                          </a:solidFill>
                          <a:latin typeface="Roboto"/>
                          <a:ea typeface="Roboto"/>
                          <a:cs typeface="Roboto"/>
                          <a:sym typeface="Roboto"/>
                        </a:rPr>
                        <a:t>des tables</a:t>
                      </a:r>
                      <a:endParaRPr sz="1200" b="1">
                        <a:solidFill>
                          <a:schemeClr val="lt1"/>
                        </a:solidFill>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3C78D8"/>
                    </a:solidFill>
                  </a:tcPr>
                </a:tc>
                <a:tc>
                  <a:txBody>
                    <a:bodyPr/>
                    <a:lstStyle/>
                    <a:p>
                      <a:pPr marL="0" lvl="0" indent="0" algn="ctr" rtl="0">
                        <a:spcBef>
                          <a:spcPts val="0"/>
                        </a:spcBef>
                        <a:spcAft>
                          <a:spcPts val="0"/>
                        </a:spcAft>
                        <a:buClr>
                          <a:schemeClr val="dk1"/>
                        </a:buClr>
                        <a:buSzPts val="1100"/>
                        <a:buFont typeface="Arial"/>
                        <a:buNone/>
                      </a:pPr>
                      <a:r>
                        <a:rPr lang="fr" sz="1200" b="1">
                          <a:solidFill>
                            <a:schemeClr val="lt1"/>
                          </a:solidFill>
                          <a:latin typeface="Roboto"/>
                          <a:ea typeface="Roboto"/>
                          <a:cs typeface="Roboto"/>
                          <a:sym typeface="Roboto"/>
                        </a:rPr>
                        <a:t>Nombre de variables</a:t>
                      </a:r>
                      <a:endParaRPr sz="1200" b="1">
                        <a:solidFill>
                          <a:schemeClr val="lt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200" b="1">
                          <a:solidFill>
                            <a:schemeClr val="lt1"/>
                          </a:solidFill>
                          <a:latin typeface="Roboto"/>
                          <a:ea typeface="Roboto"/>
                          <a:cs typeface="Roboto"/>
                          <a:sym typeface="Roboto"/>
                        </a:rPr>
                        <a:t>initial</a:t>
                      </a:r>
                      <a:endParaRPr sz="1200" b="1">
                        <a:solidFill>
                          <a:schemeClr val="lt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200" b="1">
                          <a:solidFill>
                            <a:schemeClr val="lt1"/>
                          </a:solidFill>
                          <a:latin typeface="Roboto"/>
                          <a:ea typeface="Roboto"/>
                          <a:cs typeface="Roboto"/>
                          <a:sym typeface="Roboto"/>
                        </a:rPr>
                        <a:t>(par table)</a:t>
                      </a:r>
                      <a:endParaRPr sz="1200" b="1">
                        <a:solidFill>
                          <a:schemeClr val="lt1"/>
                        </a:solidFill>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3C78D8"/>
                    </a:solidFill>
                  </a:tcPr>
                </a:tc>
                <a:tc>
                  <a:txBody>
                    <a:bodyPr/>
                    <a:lstStyle/>
                    <a:p>
                      <a:pPr marL="0" lvl="0" indent="0" algn="ctr" rtl="0">
                        <a:spcBef>
                          <a:spcPts val="0"/>
                        </a:spcBef>
                        <a:spcAft>
                          <a:spcPts val="0"/>
                        </a:spcAft>
                        <a:buClr>
                          <a:schemeClr val="dk1"/>
                        </a:buClr>
                        <a:buSzPts val="1100"/>
                        <a:buFont typeface="Arial"/>
                        <a:buNone/>
                      </a:pPr>
                      <a:r>
                        <a:rPr lang="fr" sz="1200" b="1">
                          <a:solidFill>
                            <a:schemeClr val="lt1"/>
                          </a:solidFill>
                          <a:latin typeface="Roboto"/>
                          <a:ea typeface="Roboto"/>
                          <a:cs typeface="Roboto"/>
                          <a:sym typeface="Roboto"/>
                        </a:rPr>
                        <a:t>Nombre de variables</a:t>
                      </a:r>
                      <a:endParaRPr sz="1200" b="1">
                        <a:solidFill>
                          <a:schemeClr val="lt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1200" b="1">
                          <a:solidFill>
                            <a:schemeClr val="lt1"/>
                          </a:solidFill>
                          <a:latin typeface="Roboto"/>
                          <a:ea typeface="Roboto"/>
                          <a:cs typeface="Roboto"/>
                          <a:sym typeface="Roboto"/>
                        </a:rPr>
                        <a:t>après FE</a:t>
                      </a:r>
                      <a:endParaRPr sz="1200" b="1">
                        <a:solidFill>
                          <a:schemeClr val="lt1"/>
                        </a:solidFill>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3C78D8"/>
                    </a:solidFill>
                  </a:tcPr>
                </a:tc>
                <a:extLst>
                  <a:ext uri="{0D108BD9-81ED-4DB2-BD59-A6C34878D82A}">
                    <a16:rowId xmlns:a16="http://schemas.microsoft.com/office/drawing/2014/main" val="10000"/>
                  </a:ext>
                </a:extLst>
              </a:tr>
              <a:tr h="292675">
                <a:tc>
                  <a:txBody>
                    <a:bodyPr/>
                    <a:lstStyle/>
                    <a:p>
                      <a:pPr marL="0" lvl="0" indent="0" algn="ctr" rtl="0">
                        <a:spcBef>
                          <a:spcPts val="0"/>
                        </a:spcBef>
                        <a:spcAft>
                          <a:spcPts val="0"/>
                        </a:spcAft>
                        <a:buNone/>
                      </a:pPr>
                      <a:r>
                        <a:rPr lang="fr" sz="1200" b="1">
                          <a:latin typeface="Roboto"/>
                          <a:ea typeface="Roboto"/>
                          <a:cs typeface="Roboto"/>
                          <a:sym typeface="Roboto"/>
                        </a:rPr>
                        <a:t>Application_train</a:t>
                      </a:r>
                      <a:endParaRPr sz="1200" b="1">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a:latin typeface="Roboto"/>
                          <a:ea typeface="Roboto"/>
                          <a:cs typeface="Roboto"/>
                          <a:sym typeface="Roboto"/>
                        </a:rPr>
                        <a:t>122</a:t>
                      </a:r>
                      <a:endParaRPr sz="1200">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b="1">
                          <a:latin typeface="Roboto"/>
                          <a:ea typeface="Roboto"/>
                          <a:cs typeface="Roboto"/>
                          <a:sym typeface="Roboto"/>
                        </a:rPr>
                        <a:t>209</a:t>
                      </a:r>
                      <a:endParaRPr sz="1200" b="1">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439000">
                <a:tc>
                  <a:txBody>
                    <a:bodyPr/>
                    <a:lstStyle/>
                    <a:p>
                      <a:pPr marL="0" lvl="0" indent="0" algn="ctr" rtl="0">
                        <a:spcBef>
                          <a:spcPts val="0"/>
                        </a:spcBef>
                        <a:spcAft>
                          <a:spcPts val="0"/>
                        </a:spcAft>
                        <a:buClr>
                          <a:schemeClr val="dk1"/>
                        </a:buClr>
                        <a:buSzPts val="1100"/>
                        <a:buFont typeface="Arial"/>
                        <a:buNone/>
                      </a:pPr>
                      <a:r>
                        <a:rPr lang="fr" sz="1200">
                          <a:latin typeface="Roboto"/>
                          <a:ea typeface="Roboto"/>
                          <a:cs typeface="Roboto"/>
                          <a:sym typeface="Roboto"/>
                        </a:rPr>
                        <a:t>bureau</a:t>
                      </a:r>
                      <a:endParaRPr sz="1200">
                        <a:latin typeface="Roboto"/>
                        <a:ea typeface="Roboto"/>
                        <a:cs typeface="Roboto"/>
                        <a:sym typeface="Roboto"/>
                      </a:endParaRPr>
                    </a:p>
                    <a:p>
                      <a:pPr marL="0" lvl="0" indent="0" algn="ctr" rtl="0">
                        <a:spcBef>
                          <a:spcPts val="0"/>
                        </a:spcBef>
                        <a:spcAft>
                          <a:spcPts val="0"/>
                        </a:spcAft>
                        <a:buNone/>
                      </a:pPr>
                      <a:r>
                        <a:rPr lang="fr" sz="1200">
                          <a:latin typeface="Roboto"/>
                          <a:ea typeface="Roboto"/>
                          <a:cs typeface="Roboto"/>
                          <a:sym typeface="Roboto"/>
                        </a:rPr>
                        <a:t>bureau_balance</a:t>
                      </a:r>
                      <a:endParaRPr sz="1200">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a:latin typeface="Roboto"/>
                          <a:ea typeface="Roboto"/>
                          <a:cs typeface="Roboto"/>
                          <a:sym typeface="Roboto"/>
                        </a:rPr>
                        <a:t>17</a:t>
                      </a:r>
                      <a:endParaRPr sz="1200">
                        <a:latin typeface="Roboto"/>
                        <a:ea typeface="Roboto"/>
                        <a:cs typeface="Roboto"/>
                        <a:sym typeface="Roboto"/>
                      </a:endParaRPr>
                    </a:p>
                    <a:p>
                      <a:pPr marL="0" lvl="0" indent="0" algn="ctr" rtl="0">
                        <a:spcBef>
                          <a:spcPts val="0"/>
                        </a:spcBef>
                        <a:spcAft>
                          <a:spcPts val="0"/>
                        </a:spcAft>
                        <a:buNone/>
                      </a:pPr>
                      <a:r>
                        <a:rPr lang="fr" sz="1200">
                          <a:latin typeface="Roboto"/>
                          <a:ea typeface="Roboto"/>
                          <a:cs typeface="Roboto"/>
                          <a:sym typeface="Roboto"/>
                        </a:rPr>
                        <a:t>3</a:t>
                      </a:r>
                      <a:endParaRPr sz="1200">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b="1">
                          <a:latin typeface="Roboto"/>
                          <a:ea typeface="Roboto"/>
                          <a:cs typeface="Roboto"/>
                          <a:sym typeface="Roboto"/>
                        </a:rPr>
                        <a:t>51</a:t>
                      </a:r>
                      <a:endParaRPr sz="1200" b="1">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292675">
                <a:tc>
                  <a:txBody>
                    <a:bodyPr/>
                    <a:lstStyle/>
                    <a:p>
                      <a:pPr marL="0" lvl="0" indent="0" algn="ctr" rtl="0">
                        <a:spcBef>
                          <a:spcPts val="0"/>
                        </a:spcBef>
                        <a:spcAft>
                          <a:spcPts val="0"/>
                        </a:spcAft>
                        <a:buNone/>
                      </a:pPr>
                      <a:r>
                        <a:rPr lang="fr" sz="1200">
                          <a:latin typeface="Roboto"/>
                          <a:ea typeface="Roboto"/>
                          <a:cs typeface="Roboto"/>
                          <a:sym typeface="Roboto"/>
                        </a:rPr>
                        <a:t>previous_application</a:t>
                      </a:r>
                      <a:endParaRPr sz="1200">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a:latin typeface="Roboto"/>
                          <a:ea typeface="Roboto"/>
                          <a:cs typeface="Roboto"/>
                          <a:sym typeface="Roboto"/>
                        </a:rPr>
                        <a:t>37</a:t>
                      </a:r>
                      <a:endParaRPr sz="1200">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b="1">
                          <a:latin typeface="Roboto"/>
                          <a:ea typeface="Roboto"/>
                          <a:cs typeface="Roboto"/>
                          <a:sym typeface="Roboto"/>
                        </a:rPr>
                        <a:t>78</a:t>
                      </a:r>
                      <a:endParaRPr sz="1200" b="1">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292675">
                <a:tc>
                  <a:txBody>
                    <a:bodyPr/>
                    <a:lstStyle/>
                    <a:p>
                      <a:pPr marL="0" lvl="0" indent="0" algn="ctr" rtl="0">
                        <a:spcBef>
                          <a:spcPts val="0"/>
                        </a:spcBef>
                        <a:spcAft>
                          <a:spcPts val="0"/>
                        </a:spcAft>
                        <a:buNone/>
                      </a:pPr>
                      <a:r>
                        <a:rPr lang="fr" sz="1200">
                          <a:latin typeface="Roboto"/>
                          <a:ea typeface="Roboto"/>
                          <a:cs typeface="Roboto"/>
                          <a:sym typeface="Roboto"/>
                        </a:rPr>
                        <a:t>POS_CASH_balance</a:t>
                      </a:r>
                      <a:endParaRPr sz="1200">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a:latin typeface="Roboto"/>
                          <a:ea typeface="Roboto"/>
                          <a:cs typeface="Roboto"/>
                          <a:sym typeface="Roboto"/>
                        </a:rPr>
                        <a:t>8</a:t>
                      </a:r>
                      <a:endParaRPr sz="1200">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b="1">
                          <a:latin typeface="Roboto"/>
                          <a:ea typeface="Roboto"/>
                          <a:cs typeface="Roboto"/>
                          <a:sym typeface="Roboto"/>
                        </a:rPr>
                        <a:t>4</a:t>
                      </a:r>
                      <a:endParaRPr sz="1200" b="1">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292675">
                <a:tc>
                  <a:txBody>
                    <a:bodyPr/>
                    <a:lstStyle/>
                    <a:p>
                      <a:pPr marL="0" lvl="0" indent="0" algn="ctr" rtl="0">
                        <a:spcBef>
                          <a:spcPts val="0"/>
                        </a:spcBef>
                        <a:spcAft>
                          <a:spcPts val="0"/>
                        </a:spcAft>
                        <a:buNone/>
                      </a:pPr>
                      <a:r>
                        <a:rPr lang="fr" sz="1200">
                          <a:latin typeface="Roboto"/>
                          <a:ea typeface="Roboto"/>
                          <a:cs typeface="Roboto"/>
                          <a:sym typeface="Roboto"/>
                        </a:rPr>
                        <a:t>installments_payments</a:t>
                      </a:r>
                      <a:endParaRPr sz="1200">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a:latin typeface="Roboto"/>
                          <a:ea typeface="Roboto"/>
                          <a:cs typeface="Roboto"/>
                          <a:sym typeface="Roboto"/>
                        </a:rPr>
                        <a:t>8</a:t>
                      </a:r>
                      <a:endParaRPr sz="1200">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b="1">
                          <a:latin typeface="Roboto"/>
                          <a:ea typeface="Roboto"/>
                          <a:cs typeface="Roboto"/>
                          <a:sym typeface="Roboto"/>
                        </a:rPr>
                        <a:t>20</a:t>
                      </a:r>
                      <a:endParaRPr sz="1200" b="1">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r h="292675">
                <a:tc>
                  <a:txBody>
                    <a:bodyPr/>
                    <a:lstStyle/>
                    <a:p>
                      <a:pPr marL="0" lvl="0" indent="0" algn="ctr" rtl="0">
                        <a:spcBef>
                          <a:spcPts val="0"/>
                        </a:spcBef>
                        <a:spcAft>
                          <a:spcPts val="0"/>
                        </a:spcAft>
                        <a:buNone/>
                      </a:pPr>
                      <a:r>
                        <a:rPr lang="fr" sz="1200">
                          <a:latin typeface="Roboto"/>
                          <a:ea typeface="Roboto"/>
                          <a:cs typeface="Roboto"/>
                          <a:sym typeface="Roboto"/>
                        </a:rPr>
                        <a:t>credit_card_balance</a:t>
                      </a:r>
                      <a:endParaRPr sz="1200">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a:latin typeface="Roboto"/>
                          <a:ea typeface="Roboto"/>
                          <a:cs typeface="Roboto"/>
                          <a:sym typeface="Roboto"/>
                        </a:rPr>
                        <a:t>23</a:t>
                      </a:r>
                      <a:endParaRPr sz="1200">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fr" sz="1200" b="1">
                          <a:latin typeface="Roboto"/>
                          <a:ea typeface="Roboto"/>
                          <a:cs typeface="Roboto"/>
                          <a:sym typeface="Roboto"/>
                        </a:rPr>
                        <a:t>3</a:t>
                      </a:r>
                      <a:endParaRPr sz="1200" b="1">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6"/>
                  </a:ext>
                </a:extLst>
              </a:tr>
              <a:tr h="292675">
                <a:tc>
                  <a:txBody>
                    <a:bodyPr/>
                    <a:lstStyle/>
                    <a:p>
                      <a:pPr marL="0" lvl="0" indent="0" algn="ctr" rtl="0">
                        <a:spcBef>
                          <a:spcPts val="0"/>
                        </a:spcBef>
                        <a:spcAft>
                          <a:spcPts val="0"/>
                        </a:spcAft>
                        <a:buNone/>
                      </a:pPr>
                      <a:r>
                        <a:rPr lang="fr" sz="1200" b="1">
                          <a:latin typeface="Roboto"/>
                          <a:ea typeface="Roboto"/>
                          <a:cs typeface="Roboto"/>
                          <a:sym typeface="Roboto"/>
                        </a:rPr>
                        <a:t>TOTAL</a:t>
                      </a:r>
                      <a:endParaRPr sz="1200" b="1">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CCCCCC"/>
                    </a:solidFill>
                  </a:tcPr>
                </a:tc>
                <a:tc>
                  <a:txBody>
                    <a:bodyPr/>
                    <a:lstStyle/>
                    <a:p>
                      <a:pPr marL="0" lvl="0" indent="0" algn="ctr" rtl="0">
                        <a:spcBef>
                          <a:spcPts val="0"/>
                        </a:spcBef>
                        <a:spcAft>
                          <a:spcPts val="0"/>
                        </a:spcAft>
                        <a:buNone/>
                      </a:pPr>
                      <a:r>
                        <a:rPr lang="fr" sz="1200" b="1">
                          <a:latin typeface="Roboto"/>
                          <a:ea typeface="Roboto"/>
                          <a:cs typeface="Roboto"/>
                          <a:sym typeface="Roboto"/>
                        </a:rPr>
                        <a:t>218</a:t>
                      </a:r>
                      <a:endParaRPr sz="1200" b="1">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CCCCCC"/>
                    </a:solidFill>
                  </a:tcPr>
                </a:tc>
                <a:tc>
                  <a:txBody>
                    <a:bodyPr/>
                    <a:lstStyle/>
                    <a:p>
                      <a:pPr marL="0" lvl="0" indent="0" algn="ctr" rtl="0">
                        <a:spcBef>
                          <a:spcPts val="0"/>
                        </a:spcBef>
                        <a:spcAft>
                          <a:spcPts val="0"/>
                        </a:spcAft>
                        <a:buNone/>
                      </a:pPr>
                      <a:r>
                        <a:rPr lang="fr" sz="1200" b="1">
                          <a:latin typeface="Roboto"/>
                          <a:ea typeface="Roboto"/>
                          <a:cs typeface="Roboto"/>
                          <a:sym typeface="Roboto"/>
                        </a:rPr>
                        <a:t>365</a:t>
                      </a:r>
                      <a:endParaRPr sz="1200" b="1">
                        <a:latin typeface="Roboto"/>
                        <a:ea typeface="Roboto"/>
                        <a:cs typeface="Roboto"/>
                        <a:sym typeface="Roboto"/>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CCCCCC"/>
                    </a:solidFill>
                  </a:tcPr>
                </a:tc>
                <a:extLst>
                  <a:ext uri="{0D108BD9-81ED-4DB2-BD59-A6C34878D82A}">
                    <a16:rowId xmlns:a16="http://schemas.microsoft.com/office/drawing/2014/main" val="10007"/>
                  </a:ext>
                </a:extLst>
              </a:tr>
            </a:tbl>
          </a:graphicData>
        </a:graphic>
      </p:graphicFrame>
      <p:sp>
        <p:nvSpPr>
          <p:cNvPr id="363" name="Google Shape;363;p26"/>
          <p:cNvSpPr txBox="1"/>
          <p:nvPr/>
        </p:nvSpPr>
        <p:spPr>
          <a:xfrm>
            <a:off x="6791425" y="1082488"/>
            <a:ext cx="2227200" cy="249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fr" sz="1000" b="1" u="sng">
                <a:solidFill>
                  <a:schemeClr val="accent5"/>
                </a:solidFill>
                <a:latin typeface="Roboto"/>
                <a:ea typeface="Roboto"/>
                <a:cs typeface="Roboto"/>
                <a:sym typeface="Roboto"/>
              </a:rPr>
              <a:t>REMARQUES : </a:t>
            </a:r>
            <a:endParaRPr sz="1000" b="1" u="sng">
              <a:solidFill>
                <a:schemeClr val="accent5"/>
              </a:solidFill>
              <a:latin typeface="Roboto"/>
              <a:ea typeface="Roboto"/>
              <a:cs typeface="Roboto"/>
              <a:sym typeface="Roboto"/>
            </a:endParaRPr>
          </a:p>
          <a:p>
            <a:pPr marL="0" lvl="0" indent="0" algn="l" rtl="0">
              <a:spcBef>
                <a:spcPts val="0"/>
              </a:spcBef>
              <a:spcAft>
                <a:spcPts val="0"/>
              </a:spcAft>
              <a:buNone/>
            </a:pPr>
            <a:endParaRPr sz="1000" b="1">
              <a:latin typeface="Roboto"/>
              <a:ea typeface="Roboto"/>
              <a:cs typeface="Roboto"/>
              <a:sym typeface="Roboto"/>
            </a:endParaRPr>
          </a:p>
          <a:p>
            <a:pPr marL="0" lvl="0" indent="0" algn="l" rtl="0">
              <a:spcBef>
                <a:spcPts val="0"/>
              </a:spcBef>
              <a:spcAft>
                <a:spcPts val="0"/>
              </a:spcAft>
              <a:buNone/>
            </a:pPr>
            <a:r>
              <a:rPr lang="fr" sz="1000">
                <a:latin typeface="Roboto"/>
                <a:ea typeface="Roboto"/>
                <a:cs typeface="Roboto"/>
                <a:sym typeface="Roboto"/>
              </a:rPr>
              <a:t>1. Une méthode de filtrage</a:t>
            </a:r>
            <a:endParaRPr sz="1000">
              <a:latin typeface="Roboto"/>
              <a:ea typeface="Roboto"/>
              <a:cs typeface="Roboto"/>
              <a:sym typeface="Roboto"/>
            </a:endParaRPr>
          </a:p>
          <a:p>
            <a:pPr marL="0" lvl="0" indent="0" algn="l" rtl="0">
              <a:spcBef>
                <a:spcPts val="0"/>
              </a:spcBef>
              <a:spcAft>
                <a:spcPts val="0"/>
              </a:spcAft>
              <a:buNone/>
            </a:pPr>
            <a:r>
              <a:rPr lang="fr" sz="1000">
                <a:latin typeface="Roboto"/>
                <a:ea typeface="Roboto"/>
                <a:cs typeface="Roboto"/>
                <a:sym typeface="Roboto"/>
              </a:rPr>
              <a:t>(corrélation de Pearson) est</a:t>
            </a:r>
            <a:endParaRPr sz="1000">
              <a:latin typeface="Roboto"/>
              <a:ea typeface="Roboto"/>
              <a:cs typeface="Roboto"/>
              <a:sym typeface="Roboto"/>
            </a:endParaRPr>
          </a:p>
          <a:p>
            <a:pPr marL="0" lvl="0" indent="0" algn="l" rtl="0">
              <a:spcBef>
                <a:spcPts val="0"/>
              </a:spcBef>
              <a:spcAft>
                <a:spcPts val="0"/>
              </a:spcAft>
              <a:buNone/>
            </a:pPr>
            <a:r>
              <a:rPr lang="fr" sz="1000">
                <a:latin typeface="Roboto"/>
                <a:ea typeface="Roboto"/>
                <a:cs typeface="Roboto"/>
                <a:sym typeface="Roboto"/>
              </a:rPr>
              <a:t>appliquée après FE à chaque table</a:t>
            </a:r>
            <a:endParaRPr sz="1000">
              <a:latin typeface="Roboto"/>
              <a:ea typeface="Roboto"/>
              <a:cs typeface="Roboto"/>
              <a:sym typeface="Roboto"/>
            </a:endParaRPr>
          </a:p>
          <a:p>
            <a:pPr marL="0" lvl="0" indent="0" algn="l" rtl="0">
              <a:spcBef>
                <a:spcPts val="0"/>
              </a:spcBef>
              <a:spcAft>
                <a:spcPts val="0"/>
              </a:spcAft>
              <a:buNone/>
            </a:pPr>
            <a:r>
              <a:rPr lang="fr" sz="1000">
                <a:latin typeface="Roboto"/>
                <a:ea typeface="Roboto"/>
                <a:cs typeface="Roboto"/>
                <a:sym typeface="Roboto"/>
              </a:rPr>
              <a:t>pour éliminer les </a:t>
            </a:r>
            <a:r>
              <a:rPr lang="fr" sz="1000" b="1">
                <a:solidFill>
                  <a:schemeClr val="dk1"/>
                </a:solidFill>
                <a:latin typeface="Roboto"/>
                <a:ea typeface="Roboto"/>
                <a:cs typeface="Roboto"/>
                <a:sym typeface="Roboto"/>
              </a:rPr>
              <a:t>va</a:t>
            </a:r>
            <a:r>
              <a:rPr lang="fr" sz="1000" b="1">
                <a:latin typeface="Roboto"/>
                <a:ea typeface="Roboto"/>
                <a:cs typeface="Roboto"/>
                <a:sym typeface="Roboto"/>
              </a:rPr>
              <a:t>riables</a:t>
            </a:r>
            <a:endParaRPr sz="1000" b="1">
              <a:latin typeface="Roboto"/>
              <a:ea typeface="Roboto"/>
              <a:cs typeface="Roboto"/>
              <a:sym typeface="Roboto"/>
            </a:endParaRPr>
          </a:p>
          <a:p>
            <a:pPr marL="0" lvl="0" indent="0" algn="l" rtl="0">
              <a:spcBef>
                <a:spcPts val="0"/>
              </a:spcBef>
              <a:spcAft>
                <a:spcPts val="0"/>
              </a:spcAft>
              <a:buNone/>
            </a:pPr>
            <a:r>
              <a:rPr lang="fr" sz="1000" b="1">
                <a:latin typeface="Roboto"/>
                <a:ea typeface="Roboto"/>
                <a:cs typeface="Roboto"/>
                <a:sym typeface="Roboto"/>
              </a:rPr>
              <a:t>colinéaires</a:t>
            </a:r>
            <a:endParaRPr sz="1000">
              <a:latin typeface="Roboto"/>
              <a:ea typeface="Roboto"/>
              <a:cs typeface="Roboto"/>
              <a:sym typeface="Roboto"/>
            </a:endParaRPr>
          </a:p>
          <a:p>
            <a:pPr marL="0" lvl="0" indent="0" algn="l" rtl="0">
              <a:spcBef>
                <a:spcPts val="0"/>
              </a:spcBef>
              <a:spcAft>
                <a:spcPts val="0"/>
              </a:spcAft>
              <a:buNone/>
            </a:pPr>
            <a:endParaRPr sz="1000">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2. </a:t>
            </a:r>
            <a:r>
              <a:rPr lang="fr" sz="1000" b="1">
                <a:solidFill>
                  <a:schemeClr val="dk1"/>
                </a:solidFill>
                <a:latin typeface="Roboto"/>
                <a:ea typeface="Roboto"/>
                <a:cs typeface="Roboto"/>
                <a:sym typeface="Roboto"/>
              </a:rPr>
              <a:t>application_test </a:t>
            </a:r>
            <a:r>
              <a:rPr lang="fr" sz="1000">
                <a:solidFill>
                  <a:schemeClr val="dk1"/>
                </a:solidFill>
                <a:latin typeface="Roboto"/>
                <a:ea typeface="Roboto"/>
                <a:cs typeface="Roboto"/>
                <a:sym typeface="Roboto"/>
              </a:rPr>
              <a:t>(48744 clients) :</a:t>
            </a:r>
            <a:endParaRPr sz="1000">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traité en parallèle pendant l’étude.</a:t>
            </a:r>
            <a:endParaRPr sz="1000">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contient les mêmes variables que le</a:t>
            </a:r>
            <a:endParaRPr sz="1000">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jeu utilisé pour l’entraînement du</a:t>
            </a:r>
            <a:endParaRPr sz="1000">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modèle. (Sauf variable cible)</a:t>
            </a:r>
            <a:endParaRPr sz="1000">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utilisé dans la partie </a:t>
            </a:r>
            <a:r>
              <a:rPr lang="fr" sz="1000" b="1">
                <a:solidFill>
                  <a:schemeClr val="dk1"/>
                </a:solidFill>
                <a:latin typeface="Roboto"/>
                <a:ea typeface="Roboto"/>
                <a:cs typeface="Roboto"/>
                <a:sym typeface="Roboto"/>
              </a:rPr>
              <a:t>dashboard</a:t>
            </a:r>
            <a:endParaRPr sz="1000" b="1">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pour simuler des nouveaux clients</a:t>
            </a:r>
            <a:endParaRPr sz="1000">
              <a:latin typeface="Roboto"/>
              <a:ea typeface="Roboto"/>
              <a:cs typeface="Roboto"/>
              <a:sym typeface="Roboto"/>
            </a:endParaRPr>
          </a:p>
        </p:txBody>
      </p:sp>
      <p:graphicFrame>
        <p:nvGraphicFramePr>
          <p:cNvPr id="364" name="Google Shape;364;p26"/>
          <p:cNvGraphicFramePr/>
          <p:nvPr/>
        </p:nvGraphicFramePr>
        <p:xfrm>
          <a:off x="1451008" y="4263725"/>
          <a:ext cx="2077850" cy="731460"/>
        </p:xfrm>
        <a:graphic>
          <a:graphicData uri="http://schemas.openxmlformats.org/drawingml/2006/table">
            <a:tbl>
              <a:tblPr>
                <a:noFill/>
                <a:tableStyleId>{D5312E88-327D-467A-A1B3-24D3012EF590}</a:tableStyleId>
              </a:tblPr>
              <a:tblGrid>
                <a:gridCol w="698150">
                  <a:extLst>
                    <a:ext uri="{9D8B030D-6E8A-4147-A177-3AD203B41FA5}">
                      <a16:colId xmlns:a16="http://schemas.microsoft.com/office/drawing/2014/main" val="20000"/>
                    </a:ext>
                  </a:extLst>
                </a:gridCol>
                <a:gridCol w="1379700">
                  <a:extLst>
                    <a:ext uri="{9D8B030D-6E8A-4147-A177-3AD203B41FA5}">
                      <a16:colId xmlns:a16="http://schemas.microsoft.com/office/drawing/2014/main" val="20001"/>
                    </a:ext>
                  </a:extLst>
                </a:gridCol>
              </a:tblGrid>
              <a:tr h="286350">
                <a:tc>
                  <a:txBody>
                    <a:bodyPr/>
                    <a:lstStyle/>
                    <a:p>
                      <a:pPr marL="0" lvl="0" indent="0" algn="ctr" rtl="0">
                        <a:spcBef>
                          <a:spcPts val="0"/>
                        </a:spcBef>
                        <a:spcAft>
                          <a:spcPts val="0"/>
                        </a:spcAft>
                        <a:buNone/>
                      </a:pPr>
                      <a:r>
                        <a:rPr lang="fr" sz="1200" b="1">
                          <a:latin typeface="Roboto"/>
                          <a:ea typeface="Roboto"/>
                          <a:cs typeface="Roboto"/>
                          <a:sym typeface="Roboto"/>
                        </a:rPr>
                        <a:t>train</a:t>
                      </a:r>
                      <a:endParaRPr sz="1200" b="1">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fr" sz="1200">
                          <a:latin typeface="Roboto"/>
                          <a:ea typeface="Roboto"/>
                          <a:cs typeface="Roboto"/>
                          <a:sym typeface="Roboto"/>
                        </a:rPr>
                        <a:t>(307511, 365)</a:t>
                      </a:r>
                      <a:endParaRPr sz="1200">
                        <a:latin typeface="Roboto"/>
                        <a:ea typeface="Roboto"/>
                        <a:cs typeface="Roboto"/>
                        <a:sym typeface="Roboto"/>
                      </a:endParaRPr>
                    </a:p>
                  </a:txBody>
                  <a:tcPr marL="91425" marR="91425" marT="91425" marB="91425"/>
                </a:tc>
                <a:extLst>
                  <a:ext uri="{0D108BD9-81ED-4DB2-BD59-A6C34878D82A}">
                    <a16:rowId xmlns:a16="http://schemas.microsoft.com/office/drawing/2014/main" val="10000"/>
                  </a:ext>
                </a:extLst>
              </a:tr>
              <a:tr h="286350">
                <a:tc>
                  <a:txBody>
                    <a:bodyPr/>
                    <a:lstStyle/>
                    <a:p>
                      <a:pPr marL="0" lvl="0" indent="0" algn="ctr" rtl="0">
                        <a:spcBef>
                          <a:spcPts val="0"/>
                        </a:spcBef>
                        <a:spcAft>
                          <a:spcPts val="0"/>
                        </a:spcAft>
                        <a:buNone/>
                      </a:pPr>
                      <a:r>
                        <a:rPr lang="fr" sz="1200" b="1">
                          <a:latin typeface="Roboto"/>
                          <a:ea typeface="Roboto"/>
                          <a:cs typeface="Roboto"/>
                          <a:sym typeface="Roboto"/>
                        </a:rPr>
                        <a:t>test</a:t>
                      </a:r>
                      <a:endParaRPr sz="1200" b="1">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fr" sz="1200">
                          <a:latin typeface="Roboto"/>
                          <a:ea typeface="Roboto"/>
                          <a:cs typeface="Roboto"/>
                          <a:sym typeface="Roboto"/>
                        </a:rPr>
                        <a:t>(48744, 364)</a:t>
                      </a:r>
                      <a:endParaRPr sz="1200">
                        <a:latin typeface="Roboto"/>
                        <a:ea typeface="Roboto"/>
                        <a:cs typeface="Roboto"/>
                        <a:sym typeface="Roboto"/>
                      </a:endParaRPr>
                    </a:p>
                  </a:txBody>
                  <a:tcPr marL="91425" marR="91425" marT="91425" marB="91425"/>
                </a:tc>
                <a:extLst>
                  <a:ext uri="{0D108BD9-81ED-4DB2-BD59-A6C34878D82A}">
                    <a16:rowId xmlns:a16="http://schemas.microsoft.com/office/drawing/2014/main" val="10001"/>
                  </a:ext>
                </a:extLst>
              </a:tr>
            </a:tbl>
          </a:graphicData>
        </a:graphic>
      </p:graphicFrame>
      <p:sp>
        <p:nvSpPr>
          <p:cNvPr id="365" name="Google Shape;365;p26"/>
          <p:cNvSpPr/>
          <p:nvPr/>
        </p:nvSpPr>
        <p:spPr>
          <a:xfrm>
            <a:off x="465700" y="4494325"/>
            <a:ext cx="599400" cy="329700"/>
          </a:xfrm>
          <a:prstGeom prst="rightArrow">
            <a:avLst>
              <a:gd name="adj1" fmla="val 50000"/>
              <a:gd name="adj2"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6"/>
          <p:cNvSpPr/>
          <p:nvPr/>
        </p:nvSpPr>
        <p:spPr>
          <a:xfrm>
            <a:off x="3914767" y="4494325"/>
            <a:ext cx="599400" cy="329700"/>
          </a:xfrm>
          <a:prstGeom prst="rightArrow">
            <a:avLst>
              <a:gd name="adj1" fmla="val 50000"/>
              <a:gd name="adj2"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txBox="1"/>
          <p:nvPr/>
        </p:nvSpPr>
        <p:spPr>
          <a:xfrm>
            <a:off x="4900075" y="4323650"/>
            <a:ext cx="1438200" cy="615600"/>
          </a:xfrm>
          <a:prstGeom prst="rect">
            <a:avLst/>
          </a:prstGeom>
          <a:solidFill>
            <a:schemeClr val="accent5"/>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chemeClr val="lt1"/>
                </a:solidFill>
                <a:latin typeface="Roboto"/>
                <a:ea typeface="Roboto"/>
                <a:cs typeface="Roboto"/>
                <a:sym typeface="Roboto"/>
              </a:rPr>
              <a:t>FEATURE</a:t>
            </a:r>
            <a:endParaRPr b="1">
              <a:solidFill>
                <a:schemeClr val="lt1"/>
              </a:solidFill>
              <a:latin typeface="Roboto"/>
              <a:ea typeface="Roboto"/>
              <a:cs typeface="Roboto"/>
              <a:sym typeface="Roboto"/>
            </a:endParaRPr>
          </a:p>
          <a:p>
            <a:pPr marL="0" lvl="0" indent="0" algn="ctr" rtl="0">
              <a:spcBef>
                <a:spcPts val="0"/>
              </a:spcBef>
              <a:spcAft>
                <a:spcPts val="0"/>
              </a:spcAft>
              <a:buNone/>
            </a:pPr>
            <a:r>
              <a:rPr lang="fr" b="1">
                <a:solidFill>
                  <a:schemeClr val="lt1"/>
                </a:solidFill>
                <a:latin typeface="Roboto"/>
                <a:ea typeface="Roboto"/>
                <a:cs typeface="Roboto"/>
                <a:sym typeface="Roboto"/>
              </a:rPr>
              <a:t>SÉLECTION</a:t>
            </a:r>
            <a:endParaRPr b="1">
              <a:solidFill>
                <a:schemeClr val="lt1"/>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27"/>
          <p:cNvSpPr txBox="1"/>
          <p:nvPr/>
        </p:nvSpPr>
        <p:spPr>
          <a:xfrm>
            <a:off x="83100" y="64025"/>
            <a:ext cx="76506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Step 3 : Feature Selection</a:t>
            </a:r>
            <a:endParaRPr sz="2300" b="1">
              <a:solidFill>
                <a:srgbClr val="0A26CA"/>
              </a:solidFill>
              <a:latin typeface="Roboto"/>
              <a:ea typeface="Roboto"/>
              <a:cs typeface="Roboto"/>
              <a:sym typeface="Roboto"/>
            </a:endParaRPr>
          </a:p>
        </p:txBody>
      </p:sp>
      <p:sp>
        <p:nvSpPr>
          <p:cNvPr id="373" name="Google Shape;373;p27"/>
          <p:cNvSpPr txBox="1"/>
          <p:nvPr/>
        </p:nvSpPr>
        <p:spPr>
          <a:xfrm>
            <a:off x="201575" y="685050"/>
            <a:ext cx="2284800" cy="554100"/>
          </a:xfrm>
          <a:prstGeom prst="rect">
            <a:avLst/>
          </a:prstGeom>
          <a:solidFill>
            <a:srgbClr val="073763"/>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Jeu de donnée après feature</a:t>
            </a:r>
            <a:endParaRPr sz="1200" b="1">
              <a:solidFill>
                <a:schemeClr val="lt1"/>
              </a:solidFill>
              <a:latin typeface="Roboto"/>
              <a:ea typeface="Roboto"/>
              <a:cs typeface="Roboto"/>
              <a:sym typeface="Roboto"/>
            </a:endParaRPr>
          </a:p>
          <a:p>
            <a:pPr marL="0" lvl="0" indent="0" algn="ctr" rtl="0">
              <a:spcBef>
                <a:spcPts val="0"/>
              </a:spcBef>
              <a:spcAft>
                <a:spcPts val="0"/>
              </a:spcAft>
              <a:buNone/>
            </a:pPr>
            <a:r>
              <a:rPr lang="fr" sz="1200" b="1">
                <a:solidFill>
                  <a:schemeClr val="lt1"/>
                </a:solidFill>
                <a:latin typeface="Roboto"/>
                <a:ea typeface="Roboto"/>
                <a:cs typeface="Roboto"/>
                <a:sym typeface="Roboto"/>
              </a:rPr>
              <a:t>engineering</a:t>
            </a:r>
            <a:endParaRPr sz="1200" b="1">
              <a:solidFill>
                <a:schemeClr val="lt1"/>
              </a:solidFill>
              <a:latin typeface="Roboto"/>
              <a:ea typeface="Roboto"/>
              <a:cs typeface="Roboto"/>
              <a:sym typeface="Roboto"/>
            </a:endParaRPr>
          </a:p>
        </p:txBody>
      </p:sp>
      <p:sp>
        <p:nvSpPr>
          <p:cNvPr id="374" name="Google Shape;374;p27"/>
          <p:cNvSpPr txBox="1"/>
          <p:nvPr/>
        </p:nvSpPr>
        <p:spPr>
          <a:xfrm>
            <a:off x="201575" y="1303650"/>
            <a:ext cx="2284800" cy="369300"/>
          </a:xfrm>
          <a:prstGeom prst="rect">
            <a:avLst/>
          </a:prstGeom>
          <a:solidFill>
            <a:srgbClr val="6D9EEB"/>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a:solidFill>
                  <a:schemeClr val="lt1"/>
                </a:solidFill>
                <a:latin typeface="Roboto"/>
                <a:ea typeface="Roboto"/>
                <a:cs typeface="Roboto"/>
                <a:sym typeface="Roboto"/>
              </a:rPr>
              <a:t>(307511, 365)</a:t>
            </a:r>
            <a:endParaRPr sz="1200">
              <a:solidFill>
                <a:schemeClr val="lt1"/>
              </a:solidFill>
              <a:latin typeface="Roboto"/>
              <a:ea typeface="Roboto"/>
              <a:cs typeface="Roboto"/>
              <a:sym typeface="Roboto"/>
            </a:endParaRPr>
          </a:p>
        </p:txBody>
      </p:sp>
      <p:grpSp>
        <p:nvGrpSpPr>
          <p:cNvPr id="375" name="Google Shape;375;p27"/>
          <p:cNvGrpSpPr/>
          <p:nvPr/>
        </p:nvGrpSpPr>
        <p:grpSpPr>
          <a:xfrm>
            <a:off x="201575" y="1958875"/>
            <a:ext cx="5719012" cy="1478100"/>
            <a:chOff x="277775" y="1958875"/>
            <a:chExt cx="5719012" cy="1478100"/>
          </a:xfrm>
        </p:grpSpPr>
        <p:sp>
          <p:nvSpPr>
            <p:cNvPr id="376" name="Google Shape;376;p27"/>
            <p:cNvSpPr txBox="1"/>
            <p:nvPr/>
          </p:nvSpPr>
          <p:spPr>
            <a:xfrm>
              <a:off x="2279325" y="1958875"/>
              <a:ext cx="1219500" cy="369300"/>
            </a:xfrm>
            <a:prstGeom prst="rect">
              <a:avLst/>
            </a:prstGeom>
            <a:solidFill>
              <a:srgbClr val="073763"/>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Boruta</a:t>
              </a:r>
              <a:endParaRPr sz="700" b="1">
                <a:solidFill>
                  <a:schemeClr val="lt1"/>
                </a:solidFill>
                <a:latin typeface="Roboto"/>
                <a:ea typeface="Roboto"/>
                <a:cs typeface="Roboto"/>
                <a:sym typeface="Roboto"/>
              </a:endParaRPr>
            </a:p>
          </p:txBody>
        </p:sp>
        <p:sp>
          <p:nvSpPr>
            <p:cNvPr id="377" name="Google Shape;377;p27"/>
            <p:cNvSpPr txBox="1"/>
            <p:nvPr/>
          </p:nvSpPr>
          <p:spPr>
            <a:xfrm>
              <a:off x="3528306" y="1958875"/>
              <a:ext cx="1219500" cy="369300"/>
            </a:xfrm>
            <a:prstGeom prst="rect">
              <a:avLst/>
            </a:prstGeom>
            <a:solidFill>
              <a:srgbClr val="073763"/>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BoostAroota</a:t>
              </a:r>
              <a:endParaRPr sz="700" b="1">
                <a:solidFill>
                  <a:schemeClr val="lt1"/>
                </a:solidFill>
                <a:latin typeface="Roboto"/>
                <a:ea typeface="Roboto"/>
                <a:cs typeface="Roboto"/>
                <a:sym typeface="Roboto"/>
              </a:endParaRPr>
            </a:p>
          </p:txBody>
        </p:sp>
        <p:sp>
          <p:nvSpPr>
            <p:cNvPr id="378" name="Google Shape;378;p27"/>
            <p:cNvSpPr txBox="1"/>
            <p:nvPr/>
          </p:nvSpPr>
          <p:spPr>
            <a:xfrm>
              <a:off x="4777287" y="1958875"/>
              <a:ext cx="1219500" cy="369300"/>
            </a:xfrm>
            <a:prstGeom prst="rect">
              <a:avLst/>
            </a:prstGeom>
            <a:solidFill>
              <a:srgbClr val="073763"/>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LightGBM</a:t>
              </a:r>
              <a:endParaRPr sz="1200" b="1">
                <a:solidFill>
                  <a:schemeClr val="lt1"/>
                </a:solidFill>
                <a:latin typeface="Roboto"/>
                <a:ea typeface="Roboto"/>
                <a:cs typeface="Roboto"/>
                <a:sym typeface="Roboto"/>
              </a:endParaRPr>
            </a:p>
          </p:txBody>
        </p:sp>
        <p:sp>
          <p:nvSpPr>
            <p:cNvPr id="379" name="Google Shape;379;p27"/>
            <p:cNvSpPr txBox="1"/>
            <p:nvPr/>
          </p:nvSpPr>
          <p:spPr>
            <a:xfrm>
              <a:off x="277775" y="1958875"/>
              <a:ext cx="1909500" cy="369300"/>
            </a:xfrm>
            <a:prstGeom prst="rect">
              <a:avLst/>
            </a:prstGeom>
            <a:solidFill>
              <a:srgbClr val="073763"/>
            </a:solid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200">
                <a:solidFill>
                  <a:schemeClr val="lt1"/>
                </a:solidFill>
                <a:latin typeface="Roboto"/>
                <a:ea typeface="Roboto"/>
                <a:cs typeface="Roboto"/>
                <a:sym typeface="Roboto"/>
              </a:endParaRPr>
            </a:p>
          </p:txBody>
        </p:sp>
        <p:sp>
          <p:nvSpPr>
            <p:cNvPr id="380" name="Google Shape;380;p27"/>
            <p:cNvSpPr txBox="1"/>
            <p:nvPr/>
          </p:nvSpPr>
          <p:spPr>
            <a:xfrm>
              <a:off x="277775" y="2420875"/>
              <a:ext cx="1909500" cy="554100"/>
            </a:xfrm>
            <a:prstGeom prst="rect">
              <a:avLst/>
            </a:prstGeom>
            <a:solidFill>
              <a:srgbClr val="6D9EEB"/>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1100"/>
                <a:buFont typeface="Arial"/>
                <a:buNone/>
              </a:pPr>
              <a:r>
                <a:rPr lang="fr" sz="1200">
                  <a:solidFill>
                    <a:schemeClr val="lt1"/>
                  </a:solidFill>
                  <a:latin typeface="Roboto"/>
                  <a:ea typeface="Roboto"/>
                  <a:cs typeface="Roboto"/>
                  <a:sym typeface="Roboto"/>
                </a:rPr>
                <a:t>Nombre de variables</a:t>
              </a:r>
              <a:endParaRPr sz="1200">
                <a:solidFill>
                  <a:schemeClr val="lt1"/>
                </a:solidFill>
                <a:latin typeface="Roboto"/>
                <a:ea typeface="Roboto"/>
                <a:cs typeface="Roboto"/>
                <a:sym typeface="Roboto"/>
              </a:endParaRPr>
            </a:p>
            <a:p>
              <a:pPr marL="0" marR="0" lvl="0" indent="0" algn="ctr" rtl="0">
                <a:lnSpc>
                  <a:spcPct val="100000"/>
                </a:lnSpc>
                <a:spcBef>
                  <a:spcPts val="0"/>
                </a:spcBef>
                <a:spcAft>
                  <a:spcPts val="0"/>
                </a:spcAft>
                <a:buClr>
                  <a:schemeClr val="dk1"/>
                </a:buClr>
                <a:buSzPts val="1100"/>
                <a:buFont typeface="Arial"/>
                <a:buNone/>
              </a:pPr>
              <a:r>
                <a:rPr lang="fr" sz="1200">
                  <a:solidFill>
                    <a:schemeClr val="lt1"/>
                  </a:solidFill>
                  <a:latin typeface="Roboto"/>
                  <a:ea typeface="Roboto"/>
                  <a:cs typeface="Roboto"/>
                  <a:sym typeface="Roboto"/>
                </a:rPr>
                <a:t>sélectionnées :</a:t>
              </a:r>
              <a:endParaRPr sz="1200">
                <a:solidFill>
                  <a:schemeClr val="lt1"/>
                </a:solidFill>
                <a:latin typeface="Roboto"/>
                <a:ea typeface="Roboto"/>
                <a:cs typeface="Roboto"/>
                <a:sym typeface="Roboto"/>
              </a:endParaRPr>
            </a:p>
          </p:txBody>
        </p:sp>
        <p:sp>
          <p:nvSpPr>
            <p:cNvPr id="381" name="Google Shape;381;p27"/>
            <p:cNvSpPr txBox="1"/>
            <p:nvPr/>
          </p:nvSpPr>
          <p:spPr>
            <a:xfrm>
              <a:off x="277775" y="3067675"/>
              <a:ext cx="1909500" cy="369300"/>
            </a:xfrm>
            <a:prstGeom prst="rect">
              <a:avLst/>
            </a:prstGeom>
            <a:solidFill>
              <a:srgbClr val="6D9EEB"/>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a:solidFill>
                    <a:schemeClr val="lt1"/>
                  </a:solidFill>
                  <a:latin typeface="Roboto"/>
                  <a:ea typeface="Roboto"/>
                  <a:cs typeface="Roboto"/>
                  <a:sym typeface="Roboto"/>
                </a:rPr>
                <a:t>Taille jeu de données</a:t>
              </a:r>
              <a:endParaRPr sz="1200">
                <a:solidFill>
                  <a:schemeClr val="lt1"/>
                </a:solidFill>
                <a:latin typeface="Roboto"/>
                <a:ea typeface="Roboto"/>
                <a:cs typeface="Roboto"/>
                <a:sym typeface="Roboto"/>
              </a:endParaRPr>
            </a:p>
          </p:txBody>
        </p:sp>
        <p:sp>
          <p:nvSpPr>
            <p:cNvPr id="382" name="Google Shape;382;p27"/>
            <p:cNvSpPr txBox="1"/>
            <p:nvPr/>
          </p:nvSpPr>
          <p:spPr>
            <a:xfrm>
              <a:off x="2279325" y="2420875"/>
              <a:ext cx="1219500" cy="554100"/>
            </a:xfrm>
            <a:prstGeom prst="rect">
              <a:avLst/>
            </a:prstGeom>
            <a:solidFill>
              <a:srgbClr val="6D9EEB"/>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a:solidFill>
                    <a:schemeClr val="lt1"/>
                  </a:solidFill>
                  <a:latin typeface="Roboto"/>
                  <a:ea typeface="Roboto"/>
                  <a:cs typeface="Roboto"/>
                  <a:sym typeface="Roboto"/>
                </a:rPr>
                <a:t>151</a:t>
              </a:r>
              <a:endParaRPr sz="1200">
                <a:solidFill>
                  <a:schemeClr val="lt1"/>
                </a:solidFill>
                <a:latin typeface="Roboto"/>
                <a:ea typeface="Roboto"/>
                <a:cs typeface="Roboto"/>
                <a:sym typeface="Roboto"/>
              </a:endParaRPr>
            </a:p>
            <a:p>
              <a:pPr marL="0" marR="0" lvl="0" indent="0" algn="ctr" rtl="0">
                <a:lnSpc>
                  <a:spcPct val="100000"/>
                </a:lnSpc>
                <a:spcBef>
                  <a:spcPts val="0"/>
                </a:spcBef>
                <a:spcAft>
                  <a:spcPts val="0"/>
                </a:spcAft>
                <a:buNone/>
              </a:pPr>
              <a:endParaRPr sz="1200">
                <a:solidFill>
                  <a:schemeClr val="lt1"/>
                </a:solidFill>
                <a:latin typeface="Roboto"/>
                <a:ea typeface="Roboto"/>
                <a:cs typeface="Roboto"/>
                <a:sym typeface="Roboto"/>
              </a:endParaRPr>
            </a:p>
          </p:txBody>
        </p:sp>
        <p:sp>
          <p:nvSpPr>
            <p:cNvPr id="383" name="Google Shape;383;p27"/>
            <p:cNvSpPr txBox="1"/>
            <p:nvPr/>
          </p:nvSpPr>
          <p:spPr>
            <a:xfrm>
              <a:off x="3528300" y="2420875"/>
              <a:ext cx="1219500" cy="554100"/>
            </a:xfrm>
            <a:prstGeom prst="rect">
              <a:avLst/>
            </a:prstGeom>
            <a:solidFill>
              <a:srgbClr val="6D9EEB"/>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a:solidFill>
                    <a:schemeClr val="lt1"/>
                  </a:solidFill>
                  <a:latin typeface="Roboto"/>
                  <a:ea typeface="Roboto"/>
                  <a:cs typeface="Roboto"/>
                  <a:sym typeface="Roboto"/>
                </a:rPr>
                <a:t>162</a:t>
              </a:r>
              <a:endParaRPr sz="1200">
                <a:solidFill>
                  <a:schemeClr val="lt1"/>
                </a:solidFill>
                <a:latin typeface="Roboto"/>
                <a:ea typeface="Roboto"/>
                <a:cs typeface="Roboto"/>
                <a:sym typeface="Roboto"/>
              </a:endParaRPr>
            </a:p>
            <a:p>
              <a:pPr marL="0" marR="0" lvl="0" indent="0" algn="ctr" rtl="0">
                <a:lnSpc>
                  <a:spcPct val="100000"/>
                </a:lnSpc>
                <a:spcBef>
                  <a:spcPts val="0"/>
                </a:spcBef>
                <a:spcAft>
                  <a:spcPts val="0"/>
                </a:spcAft>
                <a:buNone/>
              </a:pPr>
              <a:endParaRPr sz="1200">
                <a:solidFill>
                  <a:schemeClr val="lt1"/>
                </a:solidFill>
                <a:latin typeface="Roboto"/>
                <a:ea typeface="Roboto"/>
                <a:cs typeface="Roboto"/>
                <a:sym typeface="Roboto"/>
              </a:endParaRPr>
            </a:p>
          </p:txBody>
        </p:sp>
        <p:sp>
          <p:nvSpPr>
            <p:cNvPr id="384" name="Google Shape;384;p27"/>
            <p:cNvSpPr txBox="1"/>
            <p:nvPr/>
          </p:nvSpPr>
          <p:spPr>
            <a:xfrm>
              <a:off x="4777275" y="2420875"/>
              <a:ext cx="1219500" cy="554100"/>
            </a:xfrm>
            <a:prstGeom prst="rect">
              <a:avLst/>
            </a:prstGeom>
            <a:solidFill>
              <a:srgbClr val="6D9EEB"/>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a:solidFill>
                    <a:schemeClr val="lt1"/>
                  </a:solidFill>
                  <a:latin typeface="Roboto"/>
                  <a:ea typeface="Roboto"/>
                  <a:cs typeface="Roboto"/>
                  <a:sym typeface="Roboto"/>
                </a:rPr>
                <a:t>257</a:t>
              </a:r>
              <a:endParaRPr sz="1200">
                <a:solidFill>
                  <a:schemeClr val="lt1"/>
                </a:solidFill>
                <a:latin typeface="Roboto"/>
                <a:ea typeface="Roboto"/>
                <a:cs typeface="Roboto"/>
                <a:sym typeface="Roboto"/>
              </a:endParaRPr>
            </a:p>
            <a:p>
              <a:pPr marL="0" marR="0" lvl="0" indent="0" algn="ctr" rtl="0">
                <a:lnSpc>
                  <a:spcPct val="100000"/>
                </a:lnSpc>
                <a:spcBef>
                  <a:spcPts val="0"/>
                </a:spcBef>
                <a:spcAft>
                  <a:spcPts val="0"/>
                </a:spcAft>
                <a:buNone/>
              </a:pPr>
              <a:endParaRPr sz="1200">
                <a:solidFill>
                  <a:schemeClr val="lt1"/>
                </a:solidFill>
                <a:latin typeface="Roboto"/>
                <a:ea typeface="Roboto"/>
                <a:cs typeface="Roboto"/>
                <a:sym typeface="Roboto"/>
              </a:endParaRPr>
            </a:p>
          </p:txBody>
        </p:sp>
        <p:sp>
          <p:nvSpPr>
            <p:cNvPr id="385" name="Google Shape;385;p27"/>
            <p:cNvSpPr txBox="1"/>
            <p:nvPr/>
          </p:nvSpPr>
          <p:spPr>
            <a:xfrm>
              <a:off x="2279325" y="3067675"/>
              <a:ext cx="1219500" cy="369300"/>
            </a:xfrm>
            <a:prstGeom prst="rect">
              <a:avLst/>
            </a:prstGeom>
            <a:solidFill>
              <a:srgbClr val="6D9EEB"/>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a:solidFill>
                    <a:schemeClr val="lt1"/>
                  </a:solidFill>
                  <a:latin typeface="Roboto"/>
                  <a:ea typeface="Roboto"/>
                  <a:cs typeface="Roboto"/>
                  <a:sym typeface="Roboto"/>
                </a:rPr>
                <a:t>(307511, 151)</a:t>
              </a:r>
              <a:endParaRPr sz="1200">
                <a:solidFill>
                  <a:schemeClr val="lt1"/>
                </a:solidFill>
                <a:latin typeface="Roboto"/>
                <a:ea typeface="Roboto"/>
                <a:cs typeface="Roboto"/>
                <a:sym typeface="Roboto"/>
              </a:endParaRPr>
            </a:p>
          </p:txBody>
        </p:sp>
        <p:sp>
          <p:nvSpPr>
            <p:cNvPr id="386" name="Google Shape;386;p27"/>
            <p:cNvSpPr txBox="1"/>
            <p:nvPr/>
          </p:nvSpPr>
          <p:spPr>
            <a:xfrm>
              <a:off x="4777275" y="3067675"/>
              <a:ext cx="1219500" cy="369300"/>
            </a:xfrm>
            <a:prstGeom prst="rect">
              <a:avLst/>
            </a:prstGeom>
            <a:solidFill>
              <a:srgbClr val="6D9EEB"/>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a:solidFill>
                    <a:schemeClr val="lt1"/>
                  </a:solidFill>
                  <a:latin typeface="Roboto"/>
                  <a:ea typeface="Roboto"/>
                  <a:cs typeface="Roboto"/>
                  <a:sym typeface="Roboto"/>
                </a:rPr>
                <a:t>(307511, 257)</a:t>
              </a:r>
              <a:endParaRPr sz="1200">
                <a:solidFill>
                  <a:schemeClr val="lt1"/>
                </a:solidFill>
                <a:latin typeface="Roboto"/>
                <a:ea typeface="Roboto"/>
                <a:cs typeface="Roboto"/>
                <a:sym typeface="Roboto"/>
              </a:endParaRPr>
            </a:p>
          </p:txBody>
        </p:sp>
        <p:sp>
          <p:nvSpPr>
            <p:cNvPr id="387" name="Google Shape;387;p27"/>
            <p:cNvSpPr txBox="1"/>
            <p:nvPr/>
          </p:nvSpPr>
          <p:spPr>
            <a:xfrm>
              <a:off x="3528300" y="3067675"/>
              <a:ext cx="1219500" cy="369300"/>
            </a:xfrm>
            <a:prstGeom prst="rect">
              <a:avLst/>
            </a:prstGeom>
            <a:solidFill>
              <a:srgbClr val="6D9EEB"/>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a:solidFill>
                    <a:schemeClr val="lt1"/>
                  </a:solidFill>
                  <a:latin typeface="Roboto"/>
                  <a:ea typeface="Roboto"/>
                  <a:cs typeface="Roboto"/>
                  <a:sym typeface="Roboto"/>
                </a:rPr>
                <a:t>(307511, 162)</a:t>
              </a:r>
              <a:endParaRPr sz="1200">
                <a:solidFill>
                  <a:schemeClr val="lt1"/>
                </a:solidFill>
                <a:latin typeface="Roboto"/>
                <a:ea typeface="Roboto"/>
                <a:cs typeface="Roboto"/>
                <a:sym typeface="Roboto"/>
              </a:endParaRPr>
            </a:p>
          </p:txBody>
        </p:sp>
      </p:grpSp>
      <p:sp>
        <p:nvSpPr>
          <p:cNvPr id="388" name="Google Shape;388;p27"/>
          <p:cNvSpPr txBox="1"/>
          <p:nvPr/>
        </p:nvSpPr>
        <p:spPr>
          <a:xfrm>
            <a:off x="3525500" y="3789050"/>
            <a:ext cx="1997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a:solidFill>
                  <a:schemeClr val="accent5"/>
                </a:solidFill>
                <a:latin typeface="Roboto"/>
                <a:ea typeface="Roboto"/>
                <a:cs typeface="Roboto"/>
                <a:sym typeface="Roboto"/>
              </a:rPr>
              <a:t>Variables communes</a:t>
            </a:r>
            <a:endParaRPr b="1">
              <a:solidFill>
                <a:schemeClr val="accent5"/>
              </a:solidFill>
              <a:latin typeface="Roboto"/>
              <a:ea typeface="Roboto"/>
              <a:cs typeface="Roboto"/>
              <a:sym typeface="Roboto"/>
            </a:endParaRPr>
          </a:p>
        </p:txBody>
      </p:sp>
      <p:sp>
        <p:nvSpPr>
          <p:cNvPr id="389" name="Google Shape;389;p27"/>
          <p:cNvSpPr txBox="1"/>
          <p:nvPr/>
        </p:nvSpPr>
        <p:spPr>
          <a:xfrm>
            <a:off x="201575" y="3853625"/>
            <a:ext cx="2284800" cy="554100"/>
          </a:xfrm>
          <a:prstGeom prst="rect">
            <a:avLst/>
          </a:prstGeom>
          <a:solidFill>
            <a:srgbClr val="073763"/>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Jeu de donnée après feature</a:t>
            </a:r>
            <a:endParaRPr sz="1200" b="1">
              <a:solidFill>
                <a:schemeClr val="lt1"/>
              </a:solidFill>
              <a:latin typeface="Roboto"/>
              <a:ea typeface="Roboto"/>
              <a:cs typeface="Roboto"/>
              <a:sym typeface="Roboto"/>
            </a:endParaRPr>
          </a:p>
          <a:p>
            <a:pPr marL="0" lvl="0" indent="0" algn="ctr" rtl="0">
              <a:spcBef>
                <a:spcPts val="0"/>
              </a:spcBef>
              <a:spcAft>
                <a:spcPts val="0"/>
              </a:spcAft>
              <a:buNone/>
            </a:pPr>
            <a:r>
              <a:rPr lang="fr" sz="1200" b="1">
                <a:solidFill>
                  <a:schemeClr val="lt1"/>
                </a:solidFill>
                <a:latin typeface="Roboto"/>
                <a:ea typeface="Roboto"/>
                <a:cs typeface="Roboto"/>
                <a:sym typeface="Roboto"/>
              </a:rPr>
              <a:t>engineering</a:t>
            </a:r>
            <a:endParaRPr sz="1200" b="1">
              <a:solidFill>
                <a:schemeClr val="lt1"/>
              </a:solidFill>
              <a:latin typeface="Roboto"/>
              <a:ea typeface="Roboto"/>
              <a:cs typeface="Roboto"/>
              <a:sym typeface="Roboto"/>
            </a:endParaRPr>
          </a:p>
        </p:txBody>
      </p:sp>
      <p:sp>
        <p:nvSpPr>
          <p:cNvPr id="390" name="Google Shape;390;p27"/>
          <p:cNvSpPr txBox="1"/>
          <p:nvPr/>
        </p:nvSpPr>
        <p:spPr>
          <a:xfrm>
            <a:off x="201575" y="4472225"/>
            <a:ext cx="2284800" cy="369300"/>
          </a:xfrm>
          <a:prstGeom prst="rect">
            <a:avLst/>
          </a:prstGeom>
          <a:solidFill>
            <a:srgbClr val="6D9EEB"/>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a:solidFill>
                  <a:schemeClr val="lt1"/>
                </a:solidFill>
                <a:latin typeface="Roboto"/>
                <a:ea typeface="Roboto"/>
                <a:cs typeface="Roboto"/>
                <a:sym typeface="Roboto"/>
              </a:rPr>
              <a:t>(307511, 109)</a:t>
            </a:r>
            <a:endParaRPr sz="1200">
              <a:solidFill>
                <a:schemeClr val="lt1"/>
              </a:solidFill>
              <a:latin typeface="Roboto"/>
              <a:ea typeface="Roboto"/>
              <a:cs typeface="Roboto"/>
              <a:sym typeface="Roboto"/>
            </a:endParaRPr>
          </a:p>
        </p:txBody>
      </p:sp>
      <p:sp>
        <p:nvSpPr>
          <p:cNvPr id="391" name="Google Shape;391;p27"/>
          <p:cNvSpPr/>
          <p:nvPr/>
        </p:nvSpPr>
        <p:spPr>
          <a:xfrm rot="1299864">
            <a:off x="3066174" y="3605795"/>
            <a:ext cx="419320" cy="766719"/>
          </a:xfrm>
          <a:prstGeom prst="curvedLeftArrow">
            <a:avLst>
              <a:gd name="adj1" fmla="val 25000"/>
              <a:gd name="adj2" fmla="val 50000"/>
              <a:gd name="adj3" fmla="val 25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392" name="Google Shape;392;p27"/>
          <p:cNvGraphicFramePr/>
          <p:nvPr>
            <p:extLst>
              <p:ext uri="{D42A27DB-BD31-4B8C-83A1-F6EECF244321}">
                <p14:modId xmlns:p14="http://schemas.microsoft.com/office/powerpoint/2010/main" val="129676335"/>
              </p:ext>
            </p:extLst>
          </p:nvPr>
        </p:nvGraphicFramePr>
        <p:xfrm>
          <a:off x="6301025" y="3356148"/>
          <a:ext cx="2619450" cy="1462920"/>
        </p:xfrm>
        <a:graphic>
          <a:graphicData uri="http://schemas.openxmlformats.org/drawingml/2006/table">
            <a:tbl>
              <a:tblPr>
                <a:noFill/>
                <a:tableStyleId>{D5312E88-327D-467A-A1B3-24D3012EF590}</a:tableStyleId>
              </a:tblPr>
              <a:tblGrid>
                <a:gridCol w="1309725">
                  <a:extLst>
                    <a:ext uri="{9D8B030D-6E8A-4147-A177-3AD203B41FA5}">
                      <a16:colId xmlns:a16="http://schemas.microsoft.com/office/drawing/2014/main" val="20000"/>
                    </a:ext>
                  </a:extLst>
                </a:gridCol>
                <a:gridCol w="1309725">
                  <a:extLst>
                    <a:ext uri="{9D8B030D-6E8A-4147-A177-3AD203B41FA5}">
                      <a16:colId xmlns:a16="http://schemas.microsoft.com/office/drawing/2014/main" val="20001"/>
                    </a:ext>
                  </a:extLst>
                </a:gridCol>
              </a:tblGrid>
              <a:tr h="216825">
                <a:tc>
                  <a:txBody>
                    <a:bodyPr/>
                    <a:lstStyle/>
                    <a:p>
                      <a:pPr marL="0" lvl="0" indent="0" algn="ctr" rtl="0">
                        <a:spcBef>
                          <a:spcPts val="0"/>
                        </a:spcBef>
                        <a:spcAft>
                          <a:spcPts val="0"/>
                        </a:spcAft>
                        <a:buClr>
                          <a:schemeClr val="dk1"/>
                        </a:buClr>
                        <a:buSzPts val="1100"/>
                        <a:buFont typeface="Arial"/>
                        <a:buNone/>
                      </a:pPr>
                      <a:r>
                        <a:rPr lang="fr" sz="1200" b="1">
                          <a:solidFill>
                            <a:schemeClr val="lt1"/>
                          </a:solidFill>
                          <a:latin typeface="Roboto"/>
                          <a:ea typeface="Roboto"/>
                          <a:cs typeface="Roboto"/>
                          <a:sym typeface="Roboto"/>
                        </a:rPr>
                        <a:t>Tables après FS</a:t>
                      </a:r>
                      <a:endParaRPr sz="1200" b="1">
                        <a:solidFill>
                          <a:schemeClr val="lt1"/>
                        </a:solidFill>
                        <a:latin typeface="Roboto"/>
                        <a:ea typeface="Roboto"/>
                        <a:cs typeface="Roboto"/>
                        <a:sym typeface="Roboto"/>
                      </a:endParaRPr>
                    </a:p>
                  </a:txBody>
                  <a:tcPr marL="91425" marR="91425" marT="91425" marB="91425" anchor="ctr">
                    <a:solidFill>
                      <a:srgbClr val="3C78D8"/>
                    </a:solidFill>
                  </a:tcPr>
                </a:tc>
                <a:tc>
                  <a:txBody>
                    <a:bodyPr/>
                    <a:lstStyle/>
                    <a:p>
                      <a:pPr marL="0" lvl="0" indent="0" algn="ctr" rtl="0">
                        <a:spcBef>
                          <a:spcPts val="0"/>
                        </a:spcBef>
                        <a:spcAft>
                          <a:spcPts val="0"/>
                        </a:spcAft>
                        <a:buClr>
                          <a:schemeClr val="dk1"/>
                        </a:buClr>
                        <a:buSzPts val="1100"/>
                        <a:buFont typeface="Arial"/>
                        <a:buNone/>
                      </a:pPr>
                      <a:r>
                        <a:rPr lang="fr" sz="1200" b="1">
                          <a:solidFill>
                            <a:schemeClr val="lt1"/>
                          </a:solidFill>
                          <a:latin typeface="Roboto"/>
                          <a:ea typeface="Roboto"/>
                          <a:cs typeface="Roboto"/>
                          <a:sym typeface="Roboto"/>
                        </a:rPr>
                        <a:t>Taille</a:t>
                      </a:r>
                      <a:endParaRPr sz="1200" b="1">
                        <a:solidFill>
                          <a:schemeClr val="lt1"/>
                        </a:solidFill>
                        <a:latin typeface="Roboto"/>
                        <a:ea typeface="Roboto"/>
                        <a:cs typeface="Roboto"/>
                        <a:sym typeface="Roboto"/>
                      </a:endParaRPr>
                    </a:p>
                  </a:txBody>
                  <a:tcPr marL="91425" marR="91425" marT="91425" marB="91425" anchor="ctr">
                    <a:solidFill>
                      <a:srgbClr val="3C78D8"/>
                    </a:solidFill>
                  </a:tcPr>
                </a:tc>
                <a:extLst>
                  <a:ext uri="{0D108BD9-81ED-4DB2-BD59-A6C34878D82A}">
                    <a16:rowId xmlns:a16="http://schemas.microsoft.com/office/drawing/2014/main" val="10000"/>
                  </a:ext>
                </a:extLst>
              </a:tr>
              <a:tr h="216825">
                <a:tc>
                  <a:txBody>
                    <a:bodyPr/>
                    <a:lstStyle/>
                    <a:p>
                      <a:pPr marL="0" lvl="0" indent="0" algn="r" rtl="0">
                        <a:spcBef>
                          <a:spcPts val="0"/>
                        </a:spcBef>
                        <a:spcAft>
                          <a:spcPts val="0"/>
                        </a:spcAft>
                        <a:buClr>
                          <a:schemeClr val="dk1"/>
                        </a:buClr>
                        <a:buSzPts val="1100"/>
                        <a:buFont typeface="Arial"/>
                        <a:buNone/>
                      </a:pPr>
                      <a:r>
                        <a:rPr lang="fr" sz="1200">
                          <a:solidFill>
                            <a:schemeClr val="lt1"/>
                          </a:solidFill>
                          <a:latin typeface="Roboto"/>
                          <a:ea typeface="Roboto"/>
                          <a:cs typeface="Roboto"/>
                          <a:sym typeface="Roboto"/>
                        </a:rPr>
                        <a:t>train</a:t>
                      </a:r>
                      <a:endParaRPr sz="1200">
                        <a:solidFill>
                          <a:schemeClr val="lt1"/>
                        </a:solidFill>
                        <a:latin typeface="Roboto"/>
                        <a:ea typeface="Roboto"/>
                        <a:cs typeface="Roboto"/>
                        <a:sym typeface="Roboto"/>
                      </a:endParaRPr>
                    </a:p>
                  </a:txBody>
                  <a:tcPr marL="91425" marR="91425" marT="91425" marB="91425" anchor="ctr">
                    <a:solidFill>
                      <a:srgbClr val="A4C2F4"/>
                    </a:solidFill>
                  </a:tcPr>
                </a:tc>
                <a:tc>
                  <a:txBody>
                    <a:bodyPr/>
                    <a:lstStyle/>
                    <a:p>
                      <a:pPr marL="0" lvl="0" indent="0" algn="ctr" rtl="0">
                        <a:spcBef>
                          <a:spcPts val="0"/>
                        </a:spcBef>
                        <a:spcAft>
                          <a:spcPts val="0"/>
                        </a:spcAft>
                        <a:buClr>
                          <a:schemeClr val="dk1"/>
                        </a:buClr>
                        <a:buSzPts val="1100"/>
                        <a:buFont typeface="Arial"/>
                        <a:buNone/>
                      </a:pPr>
                      <a:r>
                        <a:rPr lang="fr" sz="1200">
                          <a:solidFill>
                            <a:schemeClr val="lt1"/>
                          </a:solidFill>
                          <a:latin typeface="Roboto"/>
                          <a:ea typeface="Roboto"/>
                          <a:cs typeface="Roboto"/>
                          <a:sym typeface="Roboto"/>
                        </a:rPr>
                        <a:t>(307511, 109)</a:t>
                      </a:r>
                      <a:endParaRPr sz="1200">
                        <a:solidFill>
                          <a:schemeClr val="lt1"/>
                        </a:solidFill>
                        <a:latin typeface="Roboto"/>
                        <a:ea typeface="Roboto"/>
                        <a:cs typeface="Roboto"/>
                        <a:sym typeface="Roboto"/>
                      </a:endParaRPr>
                    </a:p>
                  </a:txBody>
                  <a:tcPr marL="91425" marR="91425" marT="91425" marB="91425" anchor="ctr">
                    <a:solidFill>
                      <a:srgbClr val="A4C2F4"/>
                    </a:solidFill>
                  </a:tcPr>
                </a:tc>
                <a:extLst>
                  <a:ext uri="{0D108BD9-81ED-4DB2-BD59-A6C34878D82A}">
                    <a16:rowId xmlns:a16="http://schemas.microsoft.com/office/drawing/2014/main" val="10001"/>
                  </a:ext>
                </a:extLst>
              </a:tr>
              <a:tr h="216825">
                <a:tc>
                  <a:txBody>
                    <a:bodyPr/>
                    <a:lstStyle/>
                    <a:p>
                      <a:pPr marL="0" lvl="0" indent="0" algn="r" rtl="0">
                        <a:spcBef>
                          <a:spcPts val="0"/>
                        </a:spcBef>
                        <a:spcAft>
                          <a:spcPts val="0"/>
                        </a:spcAft>
                        <a:buClr>
                          <a:schemeClr val="dk1"/>
                        </a:buClr>
                        <a:buSzPts val="1100"/>
                        <a:buFont typeface="Arial"/>
                        <a:buNone/>
                      </a:pPr>
                      <a:r>
                        <a:rPr lang="fr" sz="1200">
                          <a:solidFill>
                            <a:schemeClr val="lt1"/>
                          </a:solidFill>
                          <a:latin typeface="Roboto"/>
                          <a:ea typeface="Roboto"/>
                          <a:cs typeface="Roboto"/>
                          <a:sym typeface="Roboto"/>
                        </a:rPr>
                        <a:t>test</a:t>
                      </a:r>
                      <a:endParaRPr sz="1200">
                        <a:solidFill>
                          <a:schemeClr val="lt1"/>
                        </a:solidFill>
                        <a:latin typeface="Roboto"/>
                        <a:ea typeface="Roboto"/>
                        <a:cs typeface="Roboto"/>
                        <a:sym typeface="Roboto"/>
                      </a:endParaRPr>
                    </a:p>
                  </a:txBody>
                  <a:tcPr marL="91425" marR="91425" marT="91425" marB="91425" anchor="ctr">
                    <a:solidFill>
                      <a:srgbClr val="A4C2F4"/>
                    </a:solidFill>
                  </a:tcPr>
                </a:tc>
                <a:tc>
                  <a:txBody>
                    <a:bodyPr/>
                    <a:lstStyle/>
                    <a:p>
                      <a:pPr marL="0" lvl="0" indent="0" algn="ctr" rtl="0">
                        <a:spcBef>
                          <a:spcPts val="0"/>
                        </a:spcBef>
                        <a:spcAft>
                          <a:spcPts val="0"/>
                        </a:spcAft>
                        <a:buClr>
                          <a:schemeClr val="dk1"/>
                        </a:buClr>
                        <a:buSzPts val="1100"/>
                        <a:buFont typeface="Arial"/>
                        <a:buNone/>
                      </a:pPr>
                      <a:r>
                        <a:rPr lang="fr" sz="1200">
                          <a:solidFill>
                            <a:schemeClr val="lt1"/>
                          </a:solidFill>
                          <a:latin typeface="Roboto"/>
                          <a:ea typeface="Roboto"/>
                          <a:cs typeface="Roboto"/>
                          <a:sym typeface="Roboto"/>
                        </a:rPr>
                        <a:t>(48744, 108)</a:t>
                      </a:r>
                      <a:endParaRPr sz="1200">
                        <a:solidFill>
                          <a:schemeClr val="lt1"/>
                        </a:solidFill>
                        <a:latin typeface="Roboto"/>
                        <a:ea typeface="Roboto"/>
                        <a:cs typeface="Roboto"/>
                        <a:sym typeface="Roboto"/>
                      </a:endParaRPr>
                    </a:p>
                  </a:txBody>
                  <a:tcPr marL="91425" marR="91425" marT="91425" marB="91425" anchor="ctr">
                    <a:solidFill>
                      <a:srgbClr val="A4C2F4"/>
                    </a:solidFill>
                  </a:tcPr>
                </a:tc>
                <a:extLst>
                  <a:ext uri="{0D108BD9-81ED-4DB2-BD59-A6C34878D82A}">
                    <a16:rowId xmlns:a16="http://schemas.microsoft.com/office/drawing/2014/main" val="10002"/>
                  </a:ext>
                </a:extLst>
              </a:tr>
              <a:tr h="216825">
                <a:tc gridSpan="2">
                  <a:txBody>
                    <a:bodyPr/>
                    <a:lstStyle/>
                    <a:p>
                      <a:pPr marL="0" lvl="0" indent="0" algn="ctr" rtl="0">
                        <a:spcBef>
                          <a:spcPts val="0"/>
                        </a:spcBef>
                        <a:spcAft>
                          <a:spcPts val="0"/>
                        </a:spcAft>
                        <a:buNone/>
                      </a:pPr>
                      <a:r>
                        <a:rPr lang="fr" sz="1200" b="1" dirty="0">
                          <a:solidFill>
                            <a:schemeClr val="accent5"/>
                          </a:solidFill>
                          <a:latin typeface="Roboto"/>
                          <a:ea typeface="Roboto"/>
                          <a:cs typeface="Roboto"/>
                          <a:sym typeface="Roboto"/>
                        </a:rPr>
                        <a:t>1 ligne par client</a:t>
                      </a:r>
                      <a:endParaRPr sz="1200" b="1" dirty="0">
                        <a:solidFill>
                          <a:schemeClr val="accent5"/>
                        </a:solidFill>
                        <a:latin typeface="Roboto"/>
                        <a:ea typeface="Roboto"/>
                        <a:cs typeface="Roboto"/>
                        <a:sym typeface="Roboto"/>
                      </a:endParaRPr>
                    </a:p>
                  </a:txBody>
                  <a:tcPr marL="91425" marR="91425" marT="91425" marB="91425" anchor="ctr">
                    <a:solidFill>
                      <a:srgbClr val="A4C2F4"/>
                    </a:solidFill>
                  </a:tcPr>
                </a:tc>
                <a:tc hMerge="1">
                  <a:txBody>
                    <a:bodyPr/>
                    <a:lstStyle/>
                    <a:p>
                      <a:endParaRPr lang="en-FR"/>
                    </a:p>
                  </a:txBody>
                  <a:tcPr/>
                </a:tc>
                <a:extLst>
                  <a:ext uri="{0D108BD9-81ED-4DB2-BD59-A6C34878D82A}">
                    <a16:rowId xmlns:a16="http://schemas.microsoft.com/office/drawing/2014/main" val="10003"/>
                  </a:ext>
                </a:extLst>
              </a:tr>
            </a:tbl>
          </a:graphicData>
        </a:graphic>
      </p:graphicFrame>
      <p:sp>
        <p:nvSpPr>
          <p:cNvPr id="393" name="Google Shape;393;p27"/>
          <p:cNvSpPr txBox="1"/>
          <p:nvPr/>
        </p:nvSpPr>
        <p:spPr>
          <a:xfrm>
            <a:off x="3688475" y="759600"/>
            <a:ext cx="4554300" cy="738900"/>
          </a:xfrm>
          <a:prstGeom prst="rect">
            <a:avLst/>
          </a:prstGeom>
          <a:solidFill>
            <a:srgbClr val="FCE5CD"/>
          </a:solid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200">
                <a:latin typeface="Roboto"/>
                <a:ea typeface="Roboto"/>
                <a:cs typeface="Roboto"/>
                <a:sym typeface="Roboto"/>
              </a:rPr>
              <a:t>La feature selection est un processus de sélection d'un sous-ensemble de variables qui sont les plus pertinentes pour la modélisation et l'objectif commercial du problème*</a:t>
            </a:r>
            <a:endParaRPr sz="1200">
              <a:latin typeface="Roboto"/>
              <a:ea typeface="Roboto"/>
              <a:cs typeface="Roboto"/>
              <a:sym typeface="Roboto"/>
            </a:endParaRPr>
          </a:p>
        </p:txBody>
      </p:sp>
      <p:sp>
        <p:nvSpPr>
          <p:cNvPr id="394" name="Google Shape;394;p27"/>
          <p:cNvSpPr txBox="1"/>
          <p:nvPr/>
        </p:nvSpPr>
        <p:spPr>
          <a:xfrm>
            <a:off x="4265500" y="4778250"/>
            <a:ext cx="48768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fr" sz="1000" dirty="0">
                <a:latin typeface="Roboto"/>
                <a:ea typeface="Roboto"/>
                <a:cs typeface="Roboto"/>
                <a:sym typeface="Roboto"/>
              </a:rPr>
              <a:t>*</a:t>
            </a:r>
            <a:r>
              <a:rPr lang="fr" sz="1000" dirty="0" err="1">
                <a:latin typeface="Roboto"/>
                <a:ea typeface="Roboto"/>
                <a:cs typeface="Roboto"/>
                <a:sym typeface="Roboto"/>
              </a:rPr>
              <a:t>cf</a:t>
            </a:r>
            <a:r>
              <a:rPr lang="fr" sz="1000" dirty="0">
                <a:latin typeface="Roboto"/>
                <a:ea typeface="Roboto"/>
                <a:cs typeface="Roboto"/>
                <a:sym typeface="Roboto"/>
              </a:rPr>
              <a:t> annexes : </a:t>
            </a:r>
            <a:r>
              <a:rPr lang="fr" sz="1000" dirty="0" err="1">
                <a:latin typeface="Roboto"/>
                <a:ea typeface="Roboto"/>
                <a:cs typeface="Roboto"/>
                <a:sym typeface="Roboto"/>
              </a:rPr>
              <a:t>Feature</a:t>
            </a:r>
            <a:r>
              <a:rPr lang="fr" sz="1000" dirty="0">
                <a:latin typeface="Roboto"/>
                <a:ea typeface="Roboto"/>
                <a:cs typeface="Roboto"/>
                <a:sym typeface="Roboto"/>
              </a:rPr>
              <a:t> </a:t>
            </a:r>
            <a:r>
              <a:rPr lang="fr" sz="1000" dirty="0" err="1">
                <a:latin typeface="Roboto"/>
                <a:ea typeface="Roboto"/>
                <a:cs typeface="Roboto"/>
                <a:sym typeface="Roboto"/>
              </a:rPr>
              <a:t>Selection</a:t>
            </a:r>
            <a:endParaRPr sz="1000" dirty="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28"/>
          <p:cNvSpPr txBox="1"/>
          <p:nvPr/>
        </p:nvSpPr>
        <p:spPr>
          <a:xfrm>
            <a:off x="1219800" y="1816425"/>
            <a:ext cx="6704400" cy="98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SzPts val="1018"/>
              <a:buNone/>
            </a:pPr>
            <a:r>
              <a:rPr lang="fr" sz="2446" b="1" u="sng">
                <a:solidFill>
                  <a:srgbClr val="0A26CA"/>
                </a:solidFill>
                <a:latin typeface="Roboto"/>
                <a:ea typeface="Roboto"/>
                <a:cs typeface="Roboto"/>
                <a:sym typeface="Roboto"/>
              </a:rPr>
              <a:t>PART III</a:t>
            </a:r>
            <a:endParaRPr sz="2446" b="1" u="sng">
              <a:solidFill>
                <a:srgbClr val="0A26CA"/>
              </a:solidFill>
              <a:latin typeface="Roboto"/>
              <a:ea typeface="Roboto"/>
              <a:cs typeface="Roboto"/>
              <a:sym typeface="Roboto"/>
            </a:endParaRPr>
          </a:p>
          <a:p>
            <a:pPr marL="0" lvl="0" indent="0" algn="ctr" rtl="0">
              <a:spcBef>
                <a:spcPts val="0"/>
              </a:spcBef>
              <a:spcAft>
                <a:spcPts val="0"/>
              </a:spcAft>
              <a:buSzPts val="1018"/>
              <a:buNone/>
            </a:pPr>
            <a:r>
              <a:rPr lang="fr" sz="2446" b="1">
                <a:solidFill>
                  <a:srgbClr val="0A26CA"/>
                </a:solidFill>
                <a:latin typeface="Roboto"/>
                <a:ea typeface="Roboto"/>
                <a:cs typeface="Roboto"/>
                <a:sym typeface="Roboto"/>
              </a:rPr>
              <a:t>MODÉLISATION</a:t>
            </a:r>
            <a:endParaRPr sz="2446" b="1">
              <a:solidFill>
                <a:srgbClr val="0A26CA"/>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29"/>
          <p:cNvSpPr txBox="1"/>
          <p:nvPr/>
        </p:nvSpPr>
        <p:spPr>
          <a:xfrm>
            <a:off x="945063" y="2516775"/>
            <a:ext cx="1116000" cy="492600"/>
          </a:xfrm>
          <a:prstGeom prst="rect">
            <a:avLst/>
          </a:prstGeom>
          <a:solidFill>
            <a:srgbClr val="073763"/>
          </a:solid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Jeu de données original</a:t>
            </a:r>
            <a:endParaRPr sz="1000">
              <a:solidFill>
                <a:schemeClr val="lt1"/>
              </a:solidFill>
              <a:latin typeface="Roboto"/>
              <a:ea typeface="Roboto"/>
              <a:cs typeface="Roboto"/>
              <a:sym typeface="Roboto"/>
            </a:endParaRPr>
          </a:p>
        </p:txBody>
      </p:sp>
      <p:sp>
        <p:nvSpPr>
          <p:cNvPr id="405" name="Google Shape;405;p29"/>
          <p:cNvSpPr txBox="1"/>
          <p:nvPr/>
        </p:nvSpPr>
        <p:spPr>
          <a:xfrm>
            <a:off x="2789113" y="2516775"/>
            <a:ext cx="1116000" cy="492600"/>
          </a:xfrm>
          <a:prstGeom prst="rect">
            <a:avLst/>
          </a:prstGeom>
          <a:solidFill>
            <a:srgbClr val="073763"/>
          </a:solid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Jeu de données modifié</a:t>
            </a:r>
            <a:endParaRPr sz="1000">
              <a:solidFill>
                <a:schemeClr val="lt1"/>
              </a:solidFill>
              <a:latin typeface="Roboto"/>
              <a:ea typeface="Roboto"/>
              <a:cs typeface="Roboto"/>
              <a:sym typeface="Roboto"/>
            </a:endParaRPr>
          </a:p>
        </p:txBody>
      </p:sp>
      <p:sp>
        <p:nvSpPr>
          <p:cNvPr id="406" name="Google Shape;406;p29"/>
          <p:cNvSpPr txBox="1"/>
          <p:nvPr/>
        </p:nvSpPr>
        <p:spPr>
          <a:xfrm>
            <a:off x="5288463" y="2516775"/>
            <a:ext cx="1116000" cy="492600"/>
          </a:xfrm>
          <a:prstGeom prst="rect">
            <a:avLst/>
          </a:prstGeom>
          <a:solidFill>
            <a:srgbClr val="073763"/>
          </a:solid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Jeu de données original</a:t>
            </a:r>
            <a:endParaRPr sz="1000">
              <a:solidFill>
                <a:schemeClr val="lt1"/>
              </a:solidFill>
              <a:latin typeface="Roboto"/>
              <a:ea typeface="Roboto"/>
              <a:cs typeface="Roboto"/>
              <a:sym typeface="Roboto"/>
            </a:endParaRPr>
          </a:p>
        </p:txBody>
      </p:sp>
      <p:sp>
        <p:nvSpPr>
          <p:cNvPr id="407" name="Google Shape;407;p29"/>
          <p:cNvSpPr txBox="1"/>
          <p:nvPr/>
        </p:nvSpPr>
        <p:spPr>
          <a:xfrm>
            <a:off x="7056313" y="2516775"/>
            <a:ext cx="1116000" cy="492600"/>
          </a:xfrm>
          <a:prstGeom prst="rect">
            <a:avLst/>
          </a:prstGeom>
          <a:solidFill>
            <a:srgbClr val="073763"/>
          </a:solid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Jeu de données modifié</a:t>
            </a:r>
            <a:endParaRPr sz="1000">
              <a:solidFill>
                <a:schemeClr val="lt1"/>
              </a:solidFill>
              <a:latin typeface="Roboto"/>
              <a:ea typeface="Roboto"/>
              <a:cs typeface="Roboto"/>
              <a:sym typeface="Roboto"/>
            </a:endParaRPr>
          </a:p>
        </p:txBody>
      </p:sp>
      <p:pic>
        <p:nvPicPr>
          <p:cNvPr id="408" name="Google Shape;408;p29"/>
          <p:cNvPicPr preferRelativeResize="0"/>
          <p:nvPr/>
        </p:nvPicPr>
        <p:blipFill>
          <a:blip r:embed="rId3">
            <a:alphaModFix/>
          </a:blip>
          <a:stretch>
            <a:fillRect/>
          </a:stretch>
        </p:blipFill>
        <p:spPr>
          <a:xfrm>
            <a:off x="905113" y="1143525"/>
            <a:ext cx="3000000" cy="1428750"/>
          </a:xfrm>
          <a:prstGeom prst="rect">
            <a:avLst/>
          </a:prstGeom>
          <a:noFill/>
          <a:ln>
            <a:noFill/>
          </a:ln>
        </p:spPr>
      </p:pic>
      <p:pic>
        <p:nvPicPr>
          <p:cNvPr id="409" name="Google Shape;409;p29"/>
          <p:cNvPicPr preferRelativeResize="0"/>
          <p:nvPr/>
        </p:nvPicPr>
        <p:blipFill>
          <a:blip r:embed="rId4">
            <a:alphaModFix/>
          </a:blip>
          <a:stretch>
            <a:fillRect/>
          </a:stretch>
        </p:blipFill>
        <p:spPr>
          <a:xfrm>
            <a:off x="5238888" y="1143525"/>
            <a:ext cx="2943225" cy="1428750"/>
          </a:xfrm>
          <a:prstGeom prst="rect">
            <a:avLst/>
          </a:prstGeom>
          <a:noFill/>
          <a:ln>
            <a:noFill/>
          </a:ln>
        </p:spPr>
      </p:pic>
      <p:pic>
        <p:nvPicPr>
          <p:cNvPr id="410" name="Google Shape;410;p29"/>
          <p:cNvPicPr preferRelativeResize="0"/>
          <p:nvPr/>
        </p:nvPicPr>
        <p:blipFill>
          <a:blip r:embed="rId5">
            <a:alphaModFix/>
          </a:blip>
          <a:stretch>
            <a:fillRect/>
          </a:stretch>
        </p:blipFill>
        <p:spPr>
          <a:xfrm>
            <a:off x="5456450" y="3288813"/>
            <a:ext cx="3343275" cy="1028700"/>
          </a:xfrm>
          <a:prstGeom prst="rect">
            <a:avLst/>
          </a:prstGeom>
          <a:noFill/>
          <a:ln>
            <a:noFill/>
          </a:ln>
        </p:spPr>
      </p:pic>
      <p:sp>
        <p:nvSpPr>
          <p:cNvPr id="411" name="Google Shape;411;p29"/>
          <p:cNvSpPr txBox="1"/>
          <p:nvPr/>
        </p:nvSpPr>
        <p:spPr>
          <a:xfrm>
            <a:off x="905113" y="610125"/>
            <a:ext cx="3000000" cy="554100"/>
          </a:xfrm>
          <a:prstGeom prst="rect">
            <a:avLst/>
          </a:prstGeom>
          <a:solidFill>
            <a:srgbClr val="1155CC"/>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Undersampling : échantillonnage de la classe majoritaire</a:t>
            </a:r>
            <a:endParaRPr sz="1200" b="1">
              <a:solidFill>
                <a:schemeClr val="lt1"/>
              </a:solidFill>
              <a:latin typeface="Roboto"/>
              <a:ea typeface="Roboto"/>
              <a:cs typeface="Roboto"/>
              <a:sym typeface="Roboto"/>
            </a:endParaRPr>
          </a:p>
        </p:txBody>
      </p:sp>
      <p:sp>
        <p:nvSpPr>
          <p:cNvPr id="412" name="Google Shape;412;p29"/>
          <p:cNvSpPr txBox="1"/>
          <p:nvPr/>
        </p:nvSpPr>
        <p:spPr>
          <a:xfrm>
            <a:off x="5238888" y="610125"/>
            <a:ext cx="3000000" cy="554100"/>
          </a:xfrm>
          <a:prstGeom prst="rect">
            <a:avLst/>
          </a:prstGeom>
          <a:solidFill>
            <a:srgbClr val="1155CC"/>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200" b="1">
                <a:solidFill>
                  <a:schemeClr val="lt1"/>
                </a:solidFill>
                <a:latin typeface="Roboto"/>
                <a:ea typeface="Roboto"/>
                <a:cs typeface="Roboto"/>
                <a:sym typeface="Roboto"/>
              </a:rPr>
              <a:t>Oversampling : copies de la classe minoritaire</a:t>
            </a:r>
            <a:endParaRPr sz="1200" b="1">
              <a:solidFill>
                <a:schemeClr val="lt1"/>
              </a:solidFill>
              <a:latin typeface="Roboto"/>
              <a:ea typeface="Roboto"/>
              <a:cs typeface="Roboto"/>
              <a:sym typeface="Roboto"/>
            </a:endParaRPr>
          </a:p>
        </p:txBody>
      </p:sp>
      <p:sp>
        <p:nvSpPr>
          <p:cNvPr id="413" name="Google Shape;413;p29"/>
          <p:cNvSpPr txBox="1"/>
          <p:nvPr/>
        </p:nvSpPr>
        <p:spPr>
          <a:xfrm>
            <a:off x="279600" y="3394113"/>
            <a:ext cx="4948200" cy="9234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fr" sz="1200" b="1">
                <a:solidFill>
                  <a:schemeClr val="accent5"/>
                </a:solidFill>
                <a:latin typeface="Roboto"/>
                <a:ea typeface="Roboto"/>
                <a:cs typeface="Roboto"/>
                <a:sym typeface="Roboto"/>
              </a:rPr>
              <a:t>SMOTE</a:t>
            </a:r>
            <a:r>
              <a:rPr lang="fr" sz="1200">
                <a:latin typeface="Roboto"/>
                <a:ea typeface="Roboto"/>
                <a:cs typeface="Roboto"/>
                <a:sym typeface="Roboto"/>
              </a:rPr>
              <a:t> (Synthetic Minority Oversampling Technique) Consiste à </a:t>
            </a:r>
            <a:r>
              <a:rPr lang="fr" sz="1200" b="1">
                <a:latin typeface="Roboto"/>
                <a:ea typeface="Roboto"/>
                <a:cs typeface="Roboto"/>
                <a:sym typeface="Roboto"/>
              </a:rPr>
              <a:t>synthétiser des éléments pour la classe minoritaire</a:t>
            </a:r>
            <a:r>
              <a:rPr lang="fr" sz="1200">
                <a:latin typeface="Roboto"/>
                <a:ea typeface="Roboto"/>
                <a:cs typeface="Roboto"/>
                <a:sym typeface="Roboto"/>
              </a:rPr>
              <a:t>, à partir de ceux qui existent déjà en choisissant aléatoirement un point de la classe minoritaire et à calculer les k plus proches voisins de ce point. </a:t>
            </a:r>
            <a:endParaRPr sz="1200">
              <a:latin typeface="Roboto"/>
              <a:ea typeface="Roboto"/>
              <a:cs typeface="Roboto"/>
              <a:sym typeface="Roboto"/>
            </a:endParaRPr>
          </a:p>
        </p:txBody>
      </p:sp>
      <p:sp>
        <p:nvSpPr>
          <p:cNvPr id="414" name="Google Shape;414;p29"/>
          <p:cNvSpPr txBox="1"/>
          <p:nvPr/>
        </p:nvSpPr>
        <p:spPr>
          <a:xfrm>
            <a:off x="279600" y="4430600"/>
            <a:ext cx="6381900" cy="554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fr" sz="1200" b="1">
                <a:solidFill>
                  <a:schemeClr val="accent5"/>
                </a:solidFill>
                <a:latin typeface="Roboto"/>
                <a:ea typeface="Roboto"/>
                <a:cs typeface="Roboto"/>
                <a:sym typeface="Roboto"/>
              </a:rPr>
              <a:t>Modèle</a:t>
            </a:r>
            <a:r>
              <a:rPr lang="fr" sz="1200">
                <a:latin typeface="Roboto"/>
                <a:ea typeface="Roboto"/>
                <a:cs typeface="Roboto"/>
                <a:sym typeface="Roboto"/>
              </a:rPr>
              <a:t> : on peut indiquer à certains modèles le déséquilibre en réglant un hyperparamètre (exemple :   « </a:t>
            </a:r>
            <a:r>
              <a:rPr lang="fr" sz="1200" b="1">
                <a:latin typeface="Roboto"/>
                <a:ea typeface="Roboto"/>
                <a:cs typeface="Roboto"/>
                <a:sym typeface="Roboto"/>
              </a:rPr>
              <a:t>class_weight = ‘balanced’</a:t>
            </a:r>
            <a:r>
              <a:rPr lang="fr" sz="1200">
                <a:latin typeface="Roboto"/>
                <a:ea typeface="Roboto"/>
                <a:cs typeface="Roboto"/>
                <a:sym typeface="Roboto"/>
              </a:rPr>
              <a:t> » pour LightGBM).</a:t>
            </a:r>
            <a:endParaRPr sz="1200">
              <a:latin typeface="Roboto"/>
              <a:ea typeface="Roboto"/>
              <a:cs typeface="Roboto"/>
              <a:sym typeface="Roboto"/>
            </a:endParaRPr>
          </a:p>
        </p:txBody>
      </p:sp>
      <p:sp>
        <p:nvSpPr>
          <p:cNvPr id="415" name="Google Shape;415;p29"/>
          <p:cNvSpPr txBox="1"/>
          <p:nvPr/>
        </p:nvSpPr>
        <p:spPr>
          <a:xfrm>
            <a:off x="7177850" y="3248575"/>
            <a:ext cx="586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b="1">
                <a:solidFill>
                  <a:srgbClr val="073763"/>
                </a:solidFill>
                <a:latin typeface="Roboto"/>
                <a:ea typeface="Roboto"/>
                <a:cs typeface="Roboto"/>
                <a:sym typeface="Roboto"/>
              </a:rPr>
              <a:t>copies</a:t>
            </a:r>
            <a:endParaRPr sz="1000" b="1">
              <a:solidFill>
                <a:srgbClr val="073763"/>
              </a:solidFill>
              <a:latin typeface="Roboto"/>
              <a:ea typeface="Roboto"/>
              <a:cs typeface="Roboto"/>
              <a:sym typeface="Roboto"/>
            </a:endParaRPr>
          </a:p>
        </p:txBody>
      </p:sp>
      <p:grpSp>
        <p:nvGrpSpPr>
          <p:cNvPr id="416" name="Google Shape;416;p29"/>
          <p:cNvGrpSpPr/>
          <p:nvPr/>
        </p:nvGrpSpPr>
        <p:grpSpPr>
          <a:xfrm>
            <a:off x="-24924" y="3434300"/>
            <a:ext cx="428075" cy="369300"/>
            <a:chOff x="391425" y="1520725"/>
            <a:chExt cx="474900" cy="369300"/>
          </a:xfrm>
        </p:grpSpPr>
        <p:sp>
          <p:nvSpPr>
            <p:cNvPr id="417" name="Google Shape;417;p29"/>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8" name="Google Shape;418;p29"/>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1</a:t>
              </a:r>
              <a:endParaRPr sz="1200" b="1">
                <a:solidFill>
                  <a:schemeClr val="dk1"/>
                </a:solidFill>
                <a:latin typeface="Roboto"/>
                <a:ea typeface="Roboto"/>
                <a:cs typeface="Roboto"/>
                <a:sym typeface="Roboto"/>
              </a:endParaRPr>
            </a:p>
          </p:txBody>
        </p:sp>
      </p:grpSp>
      <p:grpSp>
        <p:nvGrpSpPr>
          <p:cNvPr id="419" name="Google Shape;419;p29"/>
          <p:cNvGrpSpPr/>
          <p:nvPr/>
        </p:nvGrpSpPr>
        <p:grpSpPr>
          <a:xfrm>
            <a:off x="-24924" y="4372750"/>
            <a:ext cx="428075" cy="369300"/>
            <a:chOff x="391425" y="1520725"/>
            <a:chExt cx="474900" cy="369300"/>
          </a:xfrm>
        </p:grpSpPr>
        <p:sp>
          <p:nvSpPr>
            <p:cNvPr id="420" name="Google Shape;420;p29"/>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21" name="Google Shape;421;p29"/>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2</a:t>
              </a:r>
              <a:endParaRPr sz="1200" b="1">
                <a:solidFill>
                  <a:schemeClr val="dk1"/>
                </a:solidFill>
                <a:latin typeface="Roboto"/>
                <a:ea typeface="Roboto"/>
                <a:cs typeface="Roboto"/>
                <a:sym typeface="Roboto"/>
              </a:endParaRPr>
            </a:p>
          </p:txBody>
        </p:sp>
      </p:grpSp>
      <p:sp>
        <p:nvSpPr>
          <p:cNvPr id="422" name="Google Shape;422;p29"/>
          <p:cNvSpPr txBox="1"/>
          <p:nvPr/>
        </p:nvSpPr>
        <p:spPr>
          <a:xfrm>
            <a:off x="83100" y="64025"/>
            <a:ext cx="76506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Step 1 : Resampling (SMOTE / Modèle)</a:t>
            </a:r>
            <a:endParaRPr sz="2300" b="1">
              <a:solidFill>
                <a:srgbClr val="0A26CA"/>
              </a:solidFill>
              <a:latin typeface="Roboto"/>
              <a:ea typeface="Roboto"/>
              <a:cs typeface="Roboto"/>
              <a:sym typeface="Roboto"/>
            </a:endParaRPr>
          </a:p>
        </p:txBody>
      </p:sp>
      <p:sp>
        <p:nvSpPr>
          <p:cNvPr id="423" name="Google Shape;423;p29"/>
          <p:cNvSpPr txBox="1"/>
          <p:nvPr/>
        </p:nvSpPr>
        <p:spPr>
          <a:xfrm>
            <a:off x="4274100" y="4778250"/>
            <a:ext cx="48768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fr" sz="1000" dirty="0">
                <a:latin typeface="Roboto"/>
                <a:ea typeface="Roboto"/>
                <a:cs typeface="Roboto"/>
                <a:sym typeface="Roboto"/>
              </a:rPr>
              <a:t>*</a:t>
            </a:r>
            <a:r>
              <a:rPr lang="fr" sz="1000" dirty="0" err="1">
                <a:latin typeface="Roboto"/>
                <a:ea typeface="Roboto"/>
                <a:cs typeface="Roboto"/>
                <a:sym typeface="Roboto"/>
              </a:rPr>
              <a:t>cf</a:t>
            </a:r>
            <a:r>
              <a:rPr lang="fr" sz="1000" dirty="0">
                <a:latin typeface="Roboto"/>
                <a:ea typeface="Roboto"/>
                <a:cs typeface="Roboto"/>
                <a:sym typeface="Roboto"/>
              </a:rPr>
              <a:t> annexe : </a:t>
            </a:r>
            <a:r>
              <a:rPr lang="fr" sz="1000" dirty="0" err="1">
                <a:solidFill>
                  <a:schemeClr val="dk1"/>
                </a:solidFill>
                <a:latin typeface="Roboto"/>
                <a:ea typeface="Roboto"/>
                <a:cs typeface="Roboto"/>
                <a:sym typeface="Roboto"/>
              </a:rPr>
              <a:t>Resampling</a:t>
            </a:r>
            <a:r>
              <a:rPr lang="fr" sz="1000" dirty="0">
                <a:solidFill>
                  <a:schemeClr val="dk1"/>
                </a:solidFill>
                <a:latin typeface="Roboto"/>
                <a:ea typeface="Roboto"/>
                <a:cs typeface="Roboto"/>
                <a:sym typeface="Roboto"/>
              </a:rPr>
              <a:t> (SMOTE)</a:t>
            </a:r>
            <a:endParaRPr sz="1000" dirty="0">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grpSp>
        <p:nvGrpSpPr>
          <p:cNvPr id="428" name="Google Shape;428;p30"/>
          <p:cNvGrpSpPr/>
          <p:nvPr/>
        </p:nvGrpSpPr>
        <p:grpSpPr>
          <a:xfrm>
            <a:off x="76200" y="478625"/>
            <a:ext cx="8736300" cy="4465201"/>
            <a:chOff x="152400" y="478625"/>
            <a:chExt cx="8736300" cy="4465201"/>
          </a:xfrm>
        </p:grpSpPr>
        <p:pic>
          <p:nvPicPr>
            <p:cNvPr id="429" name="Google Shape;429;p30"/>
            <p:cNvPicPr preferRelativeResize="0"/>
            <p:nvPr/>
          </p:nvPicPr>
          <p:blipFill rotWithShape="1">
            <a:blip r:embed="rId3">
              <a:alphaModFix/>
            </a:blip>
            <a:srcRect t="2020" r="3325" b="5702"/>
            <a:stretch/>
          </p:blipFill>
          <p:spPr>
            <a:xfrm>
              <a:off x="152400" y="478625"/>
              <a:ext cx="8376826" cy="4465201"/>
            </a:xfrm>
            <a:prstGeom prst="rect">
              <a:avLst/>
            </a:prstGeom>
            <a:noFill/>
            <a:ln w="19050" cap="flat" cmpd="sng">
              <a:solidFill>
                <a:schemeClr val="accent1"/>
              </a:solidFill>
              <a:prstDash val="solid"/>
              <a:round/>
              <a:headEnd type="none" w="sm" len="sm"/>
              <a:tailEnd type="none" w="sm" len="sm"/>
            </a:ln>
          </p:spPr>
        </p:pic>
        <p:sp>
          <p:nvSpPr>
            <p:cNvPr id="430" name="Google Shape;430;p30"/>
            <p:cNvSpPr/>
            <p:nvPr/>
          </p:nvSpPr>
          <p:spPr>
            <a:xfrm>
              <a:off x="4833900" y="3855125"/>
              <a:ext cx="4054800" cy="10887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31" name="Google Shape;431;p30"/>
          <p:cNvGraphicFramePr/>
          <p:nvPr/>
        </p:nvGraphicFramePr>
        <p:xfrm>
          <a:off x="4731663" y="3900975"/>
          <a:ext cx="4294850" cy="1019502"/>
        </p:xfrm>
        <a:graphic>
          <a:graphicData uri="http://schemas.openxmlformats.org/drawingml/2006/table">
            <a:tbl>
              <a:tblPr>
                <a:solidFill>
                  <a:srgbClr val="383838"/>
                </a:solidFill>
                <a:tableStyleId>{927A900D-A53A-4A8C-95CD-2C708919FAE4}</a:tableStyleId>
              </a:tblPr>
              <a:tblGrid>
                <a:gridCol w="403500">
                  <a:extLst>
                    <a:ext uri="{9D8B030D-6E8A-4147-A177-3AD203B41FA5}">
                      <a16:colId xmlns:a16="http://schemas.microsoft.com/office/drawing/2014/main" val="20000"/>
                    </a:ext>
                  </a:extLst>
                </a:gridCol>
                <a:gridCol w="1199450">
                  <a:extLst>
                    <a:ext uri="{9D8B030D-6E8A-4147-A177-3AD203B41FA5}">
                      <a16:colId xmlns:a16="http://schemas.microsoft.com/office/drawing/2014/main" val="20001"/>
                    </a:ext>
                  </a:extLst>
                </a:gridCol>
                <a:gridCol w="425625">
                  <a:extLst>
                    <a:ext uri="{9D8B030D-6E8A-4147-A177-3AD203B41FA5}">
                      <a16:colId xmlns:a16="http://schemas.microsoft.com/office/drawing/2014/main" val="20002"/>
                    </a:ext>
                  </a:extLst>
                </a:gridCol>
                <a:gridCol w="315075">
                  <a:extLst>
                    <a:ext uri="{9D8B030D-6E8A-4147-A177-3AD203B41FA5}">
                      <a16:colId xmlns:a16="http://schemas.microsoft.com/office/drawing/2014/main" val="20003"/>
                    </a:ext>
                  </a:extLst>
                </a:gridCol>
                <a:gridCol w="309525">
                  <a:extLst>
                    <a:ext uri="{9D8B030D-6E8A-4147-A177-3AD203B41FA5}">
                      <a16:colId xmlns:a16="http://schemas.microsoft.com/office/drawing/2014/main" val="20004"/>
                    </a:ext>
                  </a:extLst>
                </a:gridCol>
                <a:gridCol w="315075">
                  <a:extLst>
                    <a:ext uri="{9D8B030D-6E8A-4147-A177-3AD203B41FA5}">
                      <a16:colId xmlns:a16="http://schemas.microsoft.com/office/drawing/2014/main" val="20005"/>
                    </a:ext>
                  </a:extLst>
                </a:gridCol>
                <a:gridCol w="315075">
                  <a:extLst>
                    <a:ext uri="{9D8B030D-6E8A-4147-A177-3AD203B41FA5}">
                      <a16:colId xmlns:a16="http://schemas.microsoft.com/office/drawing/2014/main" val="20006"/>
                    </a:ext>
                  </a:extLst>
                </a:gridCol>
                <a:gridCol w="315075">
                  <a:extLst>
                    <a:ext uri="{9D8B030D-6E8A-4147-A177-3AD203B41FA5}">
                      <a16:colId xmlns:a16="http://schemas.microsoft.com/office/drawing/2014/main" val="20007"/>
                    </a:ext>
                  </a:extLst>
                </a:gridCol>
                <a:gridCol w="309525">
                  <a:extLst>
                    <a:ext uri="{9D8B030D-6E8A-4147-A177-3AD203B41FA5}">
                      <a16:colId xmlns:a16="http://schemas.microsoft.com/office/drawing/2014/main" val="20008"/>
                    </a:ext>
                  </a:extLst>
                </a:gridCol>
                <a:gridCol w="386925">
                  <a:extLst>
                    <a:ext uri="{9D8B030D-6E8A-4147-A177-3AD203B41FA5}">
                      <a16:colId xmlns:a16="http://schemas.microsoft.com/office/drawing/2014/main" val="20009"/>
                    </a:ext>
                  </a:extLst>
                </a:gridCol>
              </a:tblGrid>
              <a:tr h="0">
                <a:tc>
                  <a:txBody>
                    <a:bodyPr/>
                    <a:lstStyle/>
                    <a:p>
                      <a:pPr marL="0" lvl="0" indent="0" algn="l" rtl="0">
                        <a:spcBef>
                          <a:spcPts val="0"/>
                        </a:spcBef>
                        <a:spcAft>
                          <a:spcPts val="0"/>
                        </a:spcAft>
                        <a:buNone/>
                      </a:pPr>
                      <a:endParaRPr sz="600">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Model</a:t>
                      </a:r>
                      <a:endParaRPr sz="600" b="1">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Accuracy</a:t>
                      </a:r>
                      <a:endParaRPr sz="600" b="1">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AUC</a:t>
                      </a:r>
                      <a:endParaRPr sz="600" b="1">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Recall</a:t>
                      </a:r>
                      <a:endParaRPr sz="600" b="1">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Prec.</a:t>
                      </a:r>
                      <a:endParaRPr sz="600" b="1">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F1</a:t>
                      </a:r>
                      <a:endParaRPr sz="600" b="1">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Kappa</a:t>
                      </a:r>
                      <a:endParaRPr sz="600" b="1">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MCC</a:t>
                      </a:r>
                      <a:endParaRPr sz="600" b="1">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TT (Sec)</a:t>
                      </a:r>
                      <a:endParaRPr sz="600" b="1">
                        <a:solidFill>
                          <a:srgbClr val="D5D5D5"/>
                        </a:solidFill>
                        <a:highlight>
                          <a:srgbClr val="383838"/>
                        </a:highlight>
                        <a:latin typeface="Roboto"/>
                        <a:ea typeface="Roboto"/>
                        <a:cs typeface="Roboto"/>
                        <a:sym typeface="Roboto"/>
                      </a:endParaRPr>
                    </a:p>
                  </a:txBody>
                  <a:tcPr marL="36000" marR="36000" marT="36000" marB="36000"/>
                </a:tc>
                <a:extLst>
                  <a:ext uri="{0D108BD9-81ED-4DB2-BD59-A6C34878D82A}">
                    <a16:rowId xmlns:a16="http://schemas.microsoft.com/office/drawing/2014/main" val="10000"/>
                  </a:ext>
                </a:extLst>
              </a:tr>
              <a:tr h="0">
                <a:tc>
                  <a:txBody>
                    <a:bodyPr/>
                    <a:lstStyle/>
                    <a:p>
                      <a:pPr marL="0" lvl="0" indent="0" algn="ct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catboost</a:t>
                      </a:r>
                      <a:endParaRPr sz="600" b="1">
                        <a:solidFill>
                          <a:srgbClr val="D5D5D5"/>
                        </a:solidFill>
                        <a:highlight>
                          <a:srgbClr val="383838"/>
                        </a:highlight>
                        <a:latin typeface="Roboto"/>
                        <a:ea typeface="Roboto"/>
                        <a:cs typeface="Roboto"/>
                        <a:sym typeface="Roboto"/>
                      </a:endParaRPr>
                    </a:p>
                  </a:txBody>
                  <a:tcPr marL="36000" marR="36000" marT="36000" marB="36000" anchor="ctr"/>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CatBoost Classifier</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0.9190</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0.7828</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0.0558</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0.4850</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0.1000</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0.0848</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0.1435</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76.660</a:t>
                      </a:r>
                      <a:endParaRPr sz="600">
                        <a:solidFill>
                          <a:srgbClr val="D5D5D5"/>
                        </a:solidFill>
                        <a:highlight>
                          <a:srgbClr val="383838"/>
                        </a:highlight>
                        <a:latin typeface="Roboto"/>
                        <a:ea typeface="Roboto"/>
                        <a:cs typeface="Roboto"/>
                        <a:sym typeface="Roboto"/>
                      </a:endParaRPr>
                    </a:p>
                  </a:txBody>
                  <a:tcPr marL="36000" marR="36000" marT="36000" marB="36000"/>
                </a:tc>
                <a:extLst>
                  <a:ext uri="{0D108BD9-81ED-4DB2-BD59-A6C34878D82A}">
                    <a16:rowId xmlns:a16="http://schemas.microsoft.com/office/drawing/2014/main" val="10001"/>
                  </a:ext>
                </a:extLst>
              </a:tr>
              <a:tr h="0">
                <a:tc>
                  <a:txBody>
                    <a:bodyPr/>
                    <a:lstStyle/>
                    <a:p>
                      <a:pPr marL="0" lvl="0" indent="0" algn="ct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lightgbm</a:t>
                      </a:r>
                      <a:endParaRPr sz="600" b="1">
                        <a:solidFill>
                          <a:srgbClr val="D5D5D5"/>
                        </a:solidFill>
                        <a:highlight>
                          <a:srgbClr val="383838"/>
                        </a:highlight>
                        <a:latin typeface="Roboto"/>
                        <a:ea typeface="Roboto"/>
                        <a:cs typeface="Roboto"/>
                        <a:sym typeface="Roboto"/>
                      </a:endParaRPr>
                    </a:p>
                  </a:txBody>
                  <a:tcPr marL="36000" marR="36000" marT="36000" marB="36000" anchor="ctr"/>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Light Gradient Boosting Machine</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0.9194</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0.7808</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0.0267</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0.5078</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0.0507</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0.0430</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0.1023</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9.635</a:t>
                      </a:r>
                      <a:endParaRPr sz="600">
                        <a:solidFill>
                          <a:srgbClr val="D5D5D5"/>
                        </a:solidFill>
                        <a:highlight>
                          <a:srgbClr val="383838"/>
                        </a:highlight>
                        <a:latin typeface="Roboto"/>
                        <a:ea typeface="Roboto"/>
                        <a:cs typeface="Roboto"/>
                        <a:sym typeface="Roboto"/>
                      </a:endParaRPr>
                    </a:p>
                  </a:txBody>
                  <a:tcPr marL="36000" marR="36000" marT="36000" marB="36000"/>
                </a:tc>
                <a:extLst>
                  <a:ext uri="{0D108BD9-81ED-4DB2-BD59-A6C34878D82A}">
                    <a16:rowId xmlns:a16="http://schemas.microsoft.com/office/drawing/2014/main" val="10002"/>
                  </a:ext>
                </a:extLst>
              </a:tr>
              <a:tr h="0">
                <a:tc>
                  <a:txBody>
                    <a:bodyPr/>
                    <a:lstStyle/>
                    <a:p>
                      <a:pPr marL="0" lvl="0" indent="0" algn="ct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rf</a:t>
                      </a:r>
                      <a:endParaRPr sz="600" b="1">
                        <a:solidFill>
                          <a:srgbClr val="D5D5D5"/>
                        </a:solidFill>
                        <a:highlight>
                          <a:srgbClr val="383838"/>
                        </a:highlight>
                        <a:latin typeface="Roboto"/>
                        <a:ea typeface="Roboto"/>
                        <a:cs typeface="Roboto"/>
                        <a:sym typeface="Roboto"/>
                      </a:endParaRPr>
                    </a:p>
                  </a:txBody>
                  <a:tcPr marL="36000" marR="36000" marT="36000" marB="36000" anchor="ctr"/>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Random Forest Classifier</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0.9188</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0.7527</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0.0102</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0.3975</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0.0200</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0.0159</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0.0529</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54.897</a:t>
                      </a:r>
                      <a:endParaRPr sz="600">
                        <a:solidFill>
                          <a:srgbClr val="D5D5D5"/>
                        </a:solidFill>
                        <a:highlight>
                          <a:srgbClr val="383838"/>
                        </a:highlight>
                        <a:latin typeface="Roboto"/>
                        <a:ea typeface="Roboto"/>
                        <a:cs typeface="Roboto"/>
                        <a:sym typeface="Roboto"/>
                      </a:endParaRPr>
                    </a:p>
                  </a:txBody>
                  <a:tcPr marL="36000" marR="36000" marT="36000" marB="36000"/>
                </a:tc>
                <a:extLst>
                  <a:ext uri="{0D108BD9-81ED-4DB2-BD59-A6C34878D82A}">
                    <a16:rowId xmlns:a16="http://schemas.microsoft.com/office/drawing/2014/main" val="10003"/>
                  </a:ext>
                </a:extLst>
              </a:tr>
              <a:tr h="0">
                <a:tc>
                  <a:txBody>
                    <a:bodyPr/>
                    <a:lstStyle/>
                    <a:p>
                      <a:pPr marL="0" lvl="0" indent="0" algn="ct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ada</a:t>
                      </a:r>
                      <a:endParaRPr sz="600" b="1">
                        <a:solidFill>
                          <a:srgbClr val="D5D5D5"/>
                        </a:solidFill>
                        <a:highlight>
                          <a:srgbClr val="383838"/>
                        </a:highlight>
                        <a:latin typeface="Roboto"/>
                        <a:ea typeface="Roboto"/>
                        <a:cs typeface="Roboto"/>
                        <a:sym typeface="Roboto"/>
                      </a:endParaRPr>
                    </a:p>
                  </a:txBody>
                  <a:tcPr marL="36000" marR="36000" marT="36000" marB="36000" anchor="ctr"/>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Ada Boost Classifier</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0.9125</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0.7406</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0.0617</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0.2964</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0.1018</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0.0763</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0.1032</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45.305</a:t>
                      </a:r>
                      <a:endParaRPr sz="600">
                        <a:solidFill>
                          <a:srgbClr val="D5D5D5"/>
                        </a:solidFill>
                        <a:highlight>
                          <a:srgbClr val="383838"/>
                        </a:highlight>
                        <a:latin typeface="Roboto"/>
                        <a:ea typeface="Roboto"/>
                        <a:cs typeface="Roboto"/>
                        <a:sym typeface="Roboto"/>
                      </a:endParaRPr>
                    </a:p>
                  </a:txBody>
                  <a:tcPr marL="36000" marR="36000" marT="36000" marB="36000"/>
                </a:tc>
                <a:extLst>
                  <a:ext uri="{0D108BD9-81ED-4DB2-BD59-A6C34878D82A}">
                    <a16:rowId xmlns:a16="http://schemas.microsoft.com/office/drawing/2014/main" val="10004"/>
                  </a:ext>
                </a:extLst>
              </a:tr>
              <a:tr h="0">
                <a:tc>
                  <a:txBody>
                    <a:bodyPr/>
                    <a:lstStyle/>
                    <a:p>
                      <a:pPr marL="0" lvl="0" indent="0" algn="ctr" rtl="0">
                        <a:lnSpc>
                          <a:spcPct val="115000"/>
                        </a:lnSpc>
                        <a:spcBef>
                          <a:spcPts val="0"/>
                        </a:spcBef>
                        <a:spcAft>
                          <a:spcPts val="0"/>
                        </a:spcAft>
                        <a:buNone/>
                      </a:pPr>
                      <a:r>
                        <a:rPr lang="fr" sz="600" b="1">
                          <a:solidFill>
                            <a:srgbClr val="D5D5D5"/>
                          </a:solidFill>
                          <a:highlight>
                            <a:srgbClr val="383838"/>
                          </a:highlight>
                          <a:latin typeface="Roboto"/>
                          <a:ea typeface="Roboto"/>
                          <a:cs typeface="Roboto"/>
                          <a:sym typeface="Roboto"/>
                        </a:rPr>
                        <a:t>lr</a:t>
                      </a:r>
                      <a:endParaRPr sz="600" b="1">
                        <a:solidFill>
                          <a:srgbClr val="D5D5D5"/>
                        </a:solidFill>
                        <a:highlight>
                          <a:srgbClr val="383838"/>
                        </a:highlight>
                        <a:latin typeface="Roboto"/>
                        <a:ea typeface="Roboto"/>
                        <a:cs typeface="Roboto"/>
                        <a:sym typeface="Roboto"/>
                      </a:endParaRPr>
                    </a:p>
                  </a:txBody>
                  <a:tcPr marL="36000" marR="36000" marT="36000" marB="36000" anchor="ctr"/>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Logistic Regression</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0.6130</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0.6632</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0.6273</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0.1243</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0.2074</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0.0840</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a:solidFill>
                            <a:srgbClr val="D5D5D5"/>
                          </a:solidFill>
                          <a:highlight>
                            <a:srgbClr val="383838"/>
                          </a:highlight>
                          <a:latin typeface="Roboto"/>
                          <a:ea typeface="Roboto"/>
                          <a:cs typeface="Roboto"/>
                          <a:sym typeface="Roboto"/>
                        </a:rPr>
                        <a:t>0.1325</a:t>
                      </a:r>
                      <a:endParaRPr sz="600">
                        <a:solidFill>
                          <a:srgbClr val="D5D5D5"/>
                        </a:solidFill>
                        <a:highlight>
                          <a:srgbClr val="383838"/>
                        </a:highlight>
                        <a:latin typeface="Roboto"/>
                        <a:ea typeface="Roboto"/>
                        <a:cs typeface="Roboto"/>
                        <a:sym typeface="Roboto"/>
                      </a:endParaRPr>
                    </a:p>
                  </a:txBody>
                  <a:tcPr marL="36000" marR="36000" marT="36000" marB="36000"/>
                </a:tc>
                <a:tc>
                  <a:txBody>
                    <a:bodyPr/>
                    <a:lstStyle/>
                    <a:p>
                      <a:pPr marL="0" lvl="0" indent="0" algn="r" rtl="0">
                        <a:lnSpc>
                          <a:spcPct val="115000"/>
                        </a:lnSpc>
                        <a:spcBef>
                          <a:spcPts val="0"/>
                        </a:spcBef>
                        <a:spcAft>
                          <a:spcPts val="0"/>
                        </a:spcAft>
                        <a:buNone/>
                      </a:pPr>
                      <a:r>
                        <a:rPr lang="fr" sz="600" dirty="0">
                          <a:solidFill>
                            <a:srgbClr val="D5D5D5"/>
                          </a:solidFill>
                          <a:highlight>
                            <a:srgbClr val="383838"/>
                          </a:highlight>
                          <a:latin typeface="Roboto"/>
                          <a:ea typeface="Roboto"/>
                          <a:cs typeface="Roboto"/>
                          <a:sym typeface="Roboto"/>
                        </a:rPr>
                        <a:t>41.786</a:t>
                      </a:r>
                      <a:endParaRPr sz="600" dirty="0">
                        <a:solidFill>
                          <a:srgbClr val="D5D5D5"/>
                        </a:solidFill>
                        <a:highlight>
                          <a:srgbClr val="383838"/>
                        </a:highlight>
                        <a:latin typeface="Roboto"/>
                        <a:ea typeface="Roboto"/>
                        <a:cs typeface="Roboto"/>
                        <a:sym typeface="Roboto"/>
                      </a:endParaRPr>
                    </a:p>
                  </a:txBody>
                  <a:tcPr marL="36000" marR="36000" marT="36000" marB="36000"/>
                </a:tc>
                <a:extLst>
                  <a:ext uri="{0D108BD9-81ED-4DB2-BD59-A6C34878D82A}">
                    <a16:rowId xmlns:a16="http://schemas.microsoft.com/office/drawing/2014/main" val="10005"/>
                  </a:ext>
                </a:extLst>
              </a:tr>
            </a:tbl>
          </a:graphicData>
        </a:graphic>
      </p:graphicFrame>
      <p:sp>
        <p:nvSpPr>
          <p:cNvPr id="432" name="Google Shape;432;p30"/>
          <p:cNvSpPr/>
          <p:nvPr/>
        </p:nvSpPr>
        <p:spPr>
          <a:xfrm>
            <a:off x="4644125" y="4001550"/>
            <a:ext cx="549300" cy="492900"/>
          </a:xfrm>
          <a:prstGeom prst="ellipse">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3" name="Google Shape;433;p30"/>
          <p:cNvPicPr preferRelativeResize="0"/>
          <p:nvPr/>
        </p:nvPicPr>
        <p:blipFill>
          <a:blip r:embed="rId4">
            <a:alphaModFix/>
          </a:blip>
          <a:stretch>
            <a:fillRect/>
          </a:stretch>
        </p:blipFill>
        <p:spPr>
          <a:xfrm>
            <a:off x="6157175" y="69725"/>
            <a:ext cx="2789325" cy="408900"/>
          </a:xfrm>
          <a:prstGeom prst="rect">
            <a:avLst/>
          </a:prstGeom>
          <a:noFill/>
          <a:ln>
            <a:noFill/>
          </a:ln>
        </p:spPr>
      </p:pic>
      <p:sp>
        <p:nvSpPr>
          <p:cNvPr id="434" name="Google Shape;434;p30"/>
          <p:cNvSpPr/>
          <p:nvPr/>
        </p:nvSpPr>
        <p:spPr>
          <a:xfrm>
            <a:off x="6760250" y="4077750"/>
            <a:ext cx="359700" cy="8688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p:cNvSpPr/>
          <p:nvPr/>
        </p:nvSpPr>
        <p:spPr>
          <a:xfrm>
            <a:off x="8665250" y="4077750"/>
            <a:ext cx="359700" cy="8688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p:cNvSpPr txBox="1"/>
          <p:nvPr/>
        </p:nvSpPr>
        <p:spPr>
          <a:xfrm>
            <a:off x="83100" y="64025"/>
            <a:ext cx="76506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Step 2 : Model Selection avec Pycaret</a:t>
            </a:r>
            <a:endParaRPr sz="2300" b="1">
              <a:solidFill>
                <a:srgbClr val="0A26CA"/>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graphicFrame>
        <p:nvGraphicFramePr>
          <p:cNvPr id="441" name="Google Shape;441;p31"/>
          <p:cNvGraphicFramePr/>
          <p:nvPr/>
        </p:nvGraphicFramePr>
        <p:xfrm>
          <a:off x="3282500" y="1201840"/>
          <a:ext cx="5466400" cy="2224925"/>
        </p:xfrm>
        <a:graphic>
          <a:graphicData uri="http://schemas.openxmlformats.org/drawingml/2006/table">
            <a:tbl>
              <a:tblPr>
                <a:noFill/>
                <a:tableStyleId>{D5312E88-327D-467A-A1B3-24D3012EF590}</a:tableStyleId>
              </a:tblPr>
              <a:tblGrid>
                <a:gridCol w="1366600">
                  <a:extLst>
                    <a:ext uri="{9D8B030D-6E8A-4147-A177-3AD203B41FA5}">
                      <a16:colId xmlns:a16="http://schemas.microsoft.com/office/drawing/2014/main" val="20000"/>
                    </a:ext>
                  </a:extLst>
                </a:gridCol>
                <a:gridCol w="1366600">
                  <a:extLst>
                    <a:ext uri="{9D8B030D-6E8A-4147-A177-3AD203B41FA5}">
                      <a16:colId xmlns:a16="http://schemas.microsoft.com/office/drawing/2014/main" val="20001"/>
                    </a:ext>
                  </a:extLst>
                </a:gridCol>
                <a:gridCol w="1366600">
                  <a:extLst>
                    <a:ext uri="{9D8B030D-6E8A-4147-A177-3AD203B41FA5}">
                      <a16:colId xmlns:a16="http://schemas.microsoft.com/office/drawing/2014/main" val="20002"/>
                    </a:ext>
                  </a:extLst>
                </a:gridCol>
                <a:gridCol w="1366600">
                  <a:extLst>
                    <a:ext uri="{9D8B030D-6E8A-4147-A177-3AD203B41FA5}">
                      <a16:colId xmlns:a16="http://schemas.microsoft.com/office/drawing/2014/main" val="20003"/>
                    </a:ext>
                  </a:extLst>
                </a:gridCol>
              </a:tblGrid>
              <a:tr h="396200">
                <a:tc rowSpan="2" gridSpan="2">
                  <a:txBody>
                    <a:bodyPr/>
                    <a:lstStyle/>
                    <a:p>
                      <a:pPr marL="0" lvl="0" indent="0" algn="ctr" rtl="0">
                        <a:spcBef>
                          <a:spcPts val="0"/>
                        </a:spcBef>
                        <a:spcAft>
                          <a:spcPts val="0"/>
                        </a:spcAft>
                        <a:buNone/>
                      </a:pPr>
                      <a:r>
                        <a:rPr lang="fr" sz="1200" b="1" u="sng">
                          <a:solidFill>
                            <a:srgbClr val="073763"/>
                          </a:solidFill>
                          <a:latin typeface="Roboto"/>
                          <a:ea typeface="Roboto"/>
                          <a:cs typeface="Roboto"/>
                          <a:sym typeface="Roboto"/>
                        </a:rPr>
                        <a:t>Matrice de confusion</a:t>
                      </a:r>
                      <a:endParaRPr sz="1200" b="1" u="sng">
                        <a:solidFill>
                          <a:srgbClr val="073763"/>
                        </a:solidFill>
                        <a:latin typeface="Roboto"/>
                        <a:ea typeface="Roboto"/>
                        <a:cs typeface="Roboto"/>
                        <a:sym typeface="Roboto"/>
                      </a:endParaRPr>
                    </a:p>
                  </a:txBody>
                  <a:tcPr marL="91425" marR="91425" marT="91425" marB="91425" anchor="ctr">
                    <a:lnL w="9525" cap="flat" cmpd="sng">
                      <a:solidFill>
                        <a:srgbClr val="073763">
                          <a:alpha val="0"/>
                        </a:srgbClr>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alpha val="0"/>
                        </a:srgbClr>
                      </a:solidFill>
                      <a:prstDash val="solid"/>
                      <a:round/>
                      <a:headEnd type="none" w="sm" len="sm"/>
                      <a:tailEnd type="none" w="sm" len="sm"/>
                    </a:lnT>
                    <a:lnB w="9525" cap="flat" cmpd="sng">
                      <a:solidFill>
                        <a:srgbClr val="073763"/>
                      </a:solidFill>
                      <a:prstDash val="solid"/>
                      <a:round/>
                      <a:headEnd type="none" w="sm" len="sm"/>
                      <a:tailEnd type="none" w="sm" len="sm"/>
                    </a:lnB>
                  </a:tcPr>
                </a:tc>
                <a:tc rowSpan="2" hMerge="1">
                  <a:txBody>
                    <a:bodyPr/>
                    <a:lstStyle/>
                    <a:p>
                      <a:endParaRPr lang="en-FR"/>
                    </a:p>
                  </a:txBody>
                  <a:tcPr/>
                </a:tc>
                <a:tc gridSpan="2">
                  <a:txBody>
                    <a:bodyPr/>
                    <a:lstStyle/>
                    <a:p>
                      <a:pPr marL="0" lvl="0" indent="0" algn="ctr" rtl="0">
                        <a:spcBef>
                          <a:spcPts val="0"/>
                        </a:spcBef>
                        <a:spcAft>
                          <a:spcPts val="0"/>
                        </a:spcAft>
                        <a:buNone/>
                      </a:pPr>
                      <a:r>
                        <a:rPr lang="fr" sz="1200" b="1">
                          <a:solidFill>
                            <a:srgbClr val="073763"/>
                          </a:solidFill>
                          <a:latin typeface="Roboto"/>
                          <a:ea typeface="Roboto"/>
                          <a:cs typeface="Roboto"/>
                          <a:sym typeface="Roboto"/>
                        </a:rPr>
                        <a:t>Classe prédite</a:t>
                      </a:r>
                      <a:endParaRPr sz="1200" b="1">
                        <a:solidFill>
                          <a:srgbClr val="073763"/>
                        </a:solidFill>
                        <a:latin typeface="Roboto"/>
                        <a:ea typeface="Roboto"/>
                        <a:cs typeface="Roboto"/>
                        <a:sym typeface="Roboto"/>
                      </a:endParaRPr>
                    </a:p>
                  </a:txBody>
                  <a:tcPr marL="91425" marR="91425" marT="91425" marB="91425">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tcPr>
                </a:tc>
                <a:tc hMerge="1">
                  <a:txBody>
                    <a:bodyPr/>
                    <a:lstStyle/>
                    <a:p>
                      <a:endParaRPr lang="en-FR"/>
                    </a:p>
                  </a:txBody>
                  <a:tcPr/>
                </a:tc>
                <a:extLst>
                  <a:ext uri="{0D108BD9-81ED-4DB2-BD59-A6C34878D82A}">
                    <a16:rowId xmlns:a16="http://schemas.microsoft.com/office/drawing/2014/main" val="10000"/>
                  </a:ext>
                </a:extLst>
              </a:tr>
              <a:tr h="609575">
                <a:tc gridSpan="2" vMerge="1">
                  <a:txBody>
                    <a:bodyPr/>
                    <a:lstStyle/>
                    <a:p>
                      <a:endParaRPr lang="en-FR"/>
                    </a:p>
                  </a:txBody>
                  <a:tcPr/>
                </a:tc>
                <a:tc hMerge="1" vMerge="1">
                  <a:txBody>
                    <a:bodyPr/>
                    <a:lstStyle/>
                    <a:p>
                      <a:endParaRPr lang="en-FR"/>
                    </a:p>
                  </a:txBody>
                  <a:tcPr/>
                </a:tc>
                <a:tc>
                  <a:txBody>
                    <a:bodyPr/>
                    <a:lstStyle/>
                    <a:p>
                      <a:pPr marL="0" lvl="0" indent="0" algn="ctr" rtl="0">
                        <a:spcBef>
                          <a:spcPts val="0"/>
                        </a:spcBef>
                        <a:spcAft>
                          <a:spcPts val="0"/>
                        </a:spcAft>
                        <a:buNone/>
                      </a:pPr>
                      <a:r>
                        <a:rPr lang="fr" sz="1200" b="1">
                          <a:solidFill>
                            <a:srgbClr val="073763"/>
                          </a:solidFill>
                          <a:latin typeface="Roboto"/>
                          <a:ea typeface="Roboto"/>
                          <a:cs typeface="Roboto"/>
                          <a:sym typeface="Roboto"/>
                        </a:rPr>
                        <a:t>Classe 0 : non-défaillant</a:t>
                      </a:r>
                      <a:endParaRPr sz="1200" b="1">
                        <a:solidFill>
                          <a:srgbClr val="073763"/>
                        </a:solidFill>
                        <a:latin typeface="Roboto"/>
                        <a:ea typeface="Roboto"/>
                        <a:cs typeface="Roboto"/>
                        <a:sym typeface="Roboto"/>
                      </a:endParaRPr>
                    </a:p>
                  </a:txBody>
                  <a:tcPr marL="91425" marR="91425" marT="91425" marB="91425">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tcPr>
                </a:tc>
                <a:tc>
                  <a:txBody>
                    <a:bodyPr/>
                    <a:lstStyle/>
                    <a:p>
                      <a:pPr marL="0" lvl="0" indent="0" algn="ctr" rtl="0">
                        <a:spcBef>
                          <a:spcPts val="0"/>
                        </a:spcBef>
                        <a:spcAft>
                          <a:spcPts val="0"/>
                        </a:spcAft>
                        <a:buNone/>
                      </a:pPr>
                      <a:r>
                        <a:rPr lang="fr" sz="1200" b="1">
                          <a:solidFill>
                            <a:srgbClr val="073763"/>
                          </a:solidFill>
                          <a:latin typeface="Roboto"/>
                          <a:ea typeface="Roboto"/>
                          <a:cs typeface="Roboto"/>
                          <a:sym typeface="Roboto"/>
                        </a:rPr>
                        <a:t>Classe 1 : defaillant</a:t>
                      </a:r>
                      <a:endParaRPr sz="1200" b="1">
                        <a:solidFill>
                          <a:srgbClr val="073763"/>
                        </a:solidFill>
                        <a:latin typeface="Roboto"/>
                        <a:ea typeface="Roboto"/>
                        <a:cs typeface="Roboto"/>
                        <a:sym typeface="Roboto"/>
                      </a:endParaRPr>
                    </a:p>
                  </a:txBody>
                  <a:tcPr marL="91425" marR="91425" marT="91425" marB="91425">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tcPr>
                </a:tc>
                <a:extLst>
                  <a:ext uri="{0D108BD9-81ED-4DB2-BD59-A6C34878D82A}">
                    <a16:rowId xmlns:a16="http://schemas.microsoft.com/office/drawing/2014/main" val="10001"/>
                  </a:ext>
                </a:extLst>
              </a:tr>
              <a:tr h="609575">
                <a:tc rowSpan="2">
                  <a:txBody>
                    <a:bodyPr/>
                    <a:lstStyle/>
                    <a:p>
                      <a:pPr marL="0" lvl="0" indent="0" algn="ctr" rtl="0">
                        <a:spcBef>
                          <a:spcPts val="0"/>
                        </a:spcBef>
                        <a:spcAft>
                          <a:spcPts val="0"/>
                        </a:spcAft>
                        <a:buClr>
                          <a:schemeClr val="dk1"/>
                        </a:buClr>
                        <a:buSzPts val="1100"/>
                        <a:buFont typeface="Arial"/>
                        <a:buNone/>
                      </a:pPr>
                      <a:r>
                        <a:rPr lang="fr" sz="1200" b="1">
                          <a:solidFill>
                            <a:srgbClr val="073763"/>
                          </a:solidFill>
                          <a:latin typeface="Roboto"/>
                          <a:ea typeface="Roboto"/>
                          <a:cs typeface="Roboto"/>
                          <a:sym typeface="Roboto"/>
                        </a:rPr>
                        <a:t>Classe réelle</a:t>
                      </a:r>
                      <a:endParaRPr sz="1200" b="1">
                        <a:solidFill>
                          <a:srgbClr val="073763"/>
                        </a:solidFill>
                        <a:latin typeface="Roboto"/>
                        <a:ea typeface="Roboto"/>
                        <a:cs typeface="Roboto"/>
                        <a:sym typeface="Roboto"/>
                      </a:endParaRPr>
                    </a:p>
                  </a:txBody>
                  <a:tcPr marL="91425" marR="91425" marT="91425" marB="91425" anchor="ctr">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sz="1200" b="1">
                          <a:solidFill>
                            <a:srgbClr val="073763"/>
                          </a:solidFill>
                          <a:latin typeface="Roboto"/>
                          <a:ea typeface="Roboto"/>
                          <a:cs typeface="Roboto"/>
                          <a:sym typeface="Roboto"/>
                        </a:rPr>
                        <a:t>Classe 0 : non-défaillant</a:t>
                      </a:r>
                      <a:endParaRPr sz="1200" b="1">
                        <a:solidFill>
                          <a:srgbClr val="073763"/>
                        </a:solidFill>
                        <a:latin typeface="Roboto"/>
                        <a:ea typeface="Roboto"/>
                        <a:cs typeface="Roboto"/>
                        <a:sym typeface="Roboto"/>
                      </a:endParaRPr>
                    </a:p>
                  </a:txBody>
                  <a:tcPr marL="91425" marR="91425" marT="91425" marB="91425">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tcPr>
                </a:tc>
                <a:tc>
                  <a:txBody>
                    <a:bodyPr/>
                    <a:lstStyle/>
                    <a:p>
                      <a:pPr marL="0" lvl="0" indent="0" algn="ctr" rtl="0">
                        <a:spcBef>
                          <a:spcPts val="0"/>
                        </a:spcBef>
                        <a:spcAft>
                          <a:spcPts val="0"/>
                        </a:spcAft>
                        <a:buNone/>
                      </a:pPr>
                      <a:r>
                        <a:rPr lang="fr" sz="1200">
                          <a:solidFill>
                            <a:srgbClr val="FFFFFF"/>
                          </a:solidFill>
                          <a:latin typeface="Roboto"/>
                          <a:ea typeface="Roboto"/>
                          <a:cs typeface="Roboto"/>
                          <a:sym typeface="Roboto"/>
                        </a:rPr>
                        <a:t>Vrais négatifs TN</a:t>
                      </a:r>
                      <a:endParaRPr sz="1200">
                        <a:solidFill>
                          <a:srgbClr val="FFFFFF"/>
                        </a:solidFill>
                        <a:latin typeface="Roboto"/>
                        <a:ea typeface="Roboto"/>
                        <a:cs typeface="Roboto"/>
                        <a:sym typeface="Roboto"/>
                      </a:endParaRPr>
                    </a:p>
                  </a:txBody>
                  <a:tcPr marL="91425" marR="91425" marT="91425" marB="91425" anchor="ctr">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1C4587"/>
                    </a:solidFill>
                  </a:tcPr>
                </a:tc>
                <a:tc>
                  <a:txBody>
                    <a:bodyPr/>
                    <a:lstStyle/>
                    <a:p>
                      <a:pPr marL="0" lvl="0" indent="0" algn="ctr" rtl="0">
                        <a:spcBef>
                          <a:spcPts val="0"/>
                        </a:spcBef>
                        <a:spcAft>
                          <a:spcPts val="0"/>
                        </a:spcAft>
                        <a:buNone/>
                      </a:pPr>
                      <a:r>
                        <a:rPr lang="fr" sz="1200">
                          <a:solidFill>
                            <a:srgbClr val="FFFFFF"/>
                          </a:solidFill>
                          <a:latin typeface="Roboto"/>
                          <a:ea typeface="Roboto"/>
                          <a:cs typeface="Roboto"/>
                          <a:sym typeface="Roboto"/>
                        </a:rPr>
                        <a:t>Faux Positifs FP</a:t>
                      </a:r>
                      <a:endParaRPr sz="1200">
                        <a:solidFill>
                          <a:srgbClr val="FFFFFF"/>
                        </a:solidFill>
                        <a:latin typeface="Roboto"/>
                        <a:ea typeface="Roboto"/>
                        <a:cs typeface="Roboto"/>
                        <a:sym typeface="Roboto"/>
                      </a:endParaRPr>
                    </a:p>
                  </a:txBody>
                  <a:tcPr marL="91425" marR="91425" marT="91425" marB="91425" anchor="ctr">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609575">
                <a:tc vMerge="1">
                  <a:txBody>
                    <a:bodyPr/>
                    <a:lstStyle/>
                    <a:p>
                      <a:endParaRPr lang="en-FR"/>
                    </a:p>
                  </a:txBody>
                  <a:tcPr/>
                </a:tc>
                <a:tc>
                  <a:txBody>
                    <a:bodyPr/>
                    <a:lstStyle/>
                    <a:p>
                      <a:pPr marL="0" lvl="0" indent="0" algn="ctr" rtl="0">
                        <a:spcBef>
                          <a:spcPts val="0"/>
                        </a:spcBef>
                        <a:spcAft>
                          <a:spcPts val="0"/>
                        </a:spcAft>
                        <a:buClr>
                          <a:schemeClr val="dk1"/>
                        </a:buClr>
                        <a:buSzPts val="1100"/>
                        <a:buFont typeface="Arial"/>
                        <a:buNone/>
                      </a:pPr>
                      <a:r>
                        <a:rPr lang="fr" sz="1200" b="1">
                          <a:solidFill>
                            <a:srgbClr val="073763"/>
                          </a:solidFill>
                          <a:latin typeface="Roboto"/>
                          <a:ea typeface="Roboto"/>
                          <a:cs typeface="Roboto"/>
                          <a:sym typeface="Roboto"/>
                        </a:rPr>
                        <a:t>Classe 1 : defaillant</a:t>
                      </a:r>
                      <a:endParaRPr sz="1200" b="1">
                        <a:solidFill>
                          <a:srgbClr val="073763"/>
                        </a:solidFill>
                        <a:latin typeface="Roboto"/>
                        <a:ea typeface="Roboto"/>
                        <a:cs typeface="Roboto"/>
                        <a:sym typeface="Roboto"/>
                      </a:endParaRPr>
                    </a:p>
                  </a:txBody>
                  <a:tcPr marL="91425" marR="91425" marT="91425" marB="91425">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tcPr>
                </a:tc>
                <a:tc>
                  <a:txBody>
                    <a:bodyPr/>
                    <a:lstStyle/>
                    <a:p>
                      <a:pPr marL="0" lvl="0" indent="0" algn="ctr" rtl="0">
                        <a:spcBef>
                          <a:spcPts val="0"/>
                        </a:spcBef>
                        <a:spcAft>
                          <a:spcPts val="0"/>
                        </a:spcAft>
                        <a:buNone/>
                      </a:pPr>
                      <a:r>
                        <a:rPr lang="fr" sz="1200">
                          <a:solidFill>
                            <a:srgbClr val="FFFFFF"/>
                          </a:solidFill>
                          <a:latin typeface="Roboto"/>
                          <a:ea typeface="Roboto"/>
                          <a:cs typeface="Roboto"/>
                          <a:sym typeface="Roboto"/>
                        </a:rPr>
                        <a:t>Faux Négatifs FN</a:t>
                      </a:r>
                      <a:endParaRPr sz="1200">
                        <a:solidFill>
                          <a:srgbClr val="FFFFFF"/>
                        </a:solidFill>
                        <a:latin typeface="Roboto"/>
                        <a:ea typeface="Roboto"/>
                        <a:cs typeface="Roboto"/>
                        <a:sym typeface="Roboto"/>
                      </a:endParaRPr>
                    </a:p>
                  </a:txBody>
                  <a:tcPr marL="91425" marR="91425" marT="91425" marB="91425" anchor="ctr">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fr" sz="1200">
                          <a:solidFill>
                            <a:srgbClr val="FFFFFF"/>
                          </a:solidFill>
                          <a:latin typeface="Roboto"/>
                          <a:ea typeface="Roboto"/>
                          <a:cs typeface="Roboto"/>
                          <a:sym typeface="Roboto"/>
                        </a:rPr>
                        <a:t>Vrais Positifs</a:t>
                      </a:r>
                      <a:endParaRPr sz="1200">
                        <a:solidFill>
                          <a:srgbClr val="FFFFFF"/>
                        </a:solidFill>
                        <a:latin typeface="Roboto"/>
                        <a:ea typeface="Roboto"/>
                        <a:cs typeface="Roboto"/>
                        <a:sym typeface="Roboto"/>
                      </a:endParaRPr>
                    </a:p>
                  </a:txBody>
                  <a:tcPr marL="91425" marR="91425" marT="91425" marB="91425" anchor="ctr">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1C4587"/>
                    </a:solidFill>
                  </a:tcPr>
                </a:tc>
                <a:extLst>
                  <a:ext uri="{0D108BD9-81ED-4DB2-BD59-A6C34878D82A}">
                    <a16:rowId xmlns:a16="http://schemas.microsoft.com/office/drawing/2014/main" val="10003"/>
                  </a:ext>
                </a:extLst>
              </a:tr>
            </a:tbl>
          </a:graphicData>
        </a:graphic>
      </p:graphicFrame>
      <p:sp>
        <p:nvSpPr>
          <p:cNvPr id="442" name="Google Shape;442;p31"/>
          <p:cNvSpPr txBox="1"/>
          <p:nvPr/>
        </p:nvSpPr>
        <p:spPr>
          <a:xfrm>
            <a:off x="83100" y="636725"/>
            <a:ext cx="8665800" cy="369300"/>
          </a:xfrm>
          <a:prstGeom prst="rect">
            <a:avLst/>
          </a:prstGeom>
          <a:solidFill>
            <a:srgbClr val="FCE5CD"/>
          </a:solidFill>
          <a:ln>
            <a:noFill/>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fr" sz="1200">
                <a:solidFill>
                  <a:srgbClr val="132D6E"/>
                </a:solidFill>
                <a:latin typeface="Roboto"/>
                <a:ea typeface="Roboto"/>
                <a:cs typeface="Roboto"/>
                <a:sym typeface="Roboto"/>
              </a:rPr>
              <a:t>Dans notre problème de classification binaire, le coût des </a:t>
            </a:r>
            <a:r>
              <a:rPr lang="fr" sz="1200" b="1">
                <a:solidFill>
                  <a:srgbClr val="ED9790"/>
                </a:solidFill>
                <a:latin typeface="Roboto"/>
                <a:ea typeface="Roboto"/>
                <a:cs typeface="Roboto"/>
                <a:sym typeface="Roboto"/>
              </a:rPr>
              <a:t>faux positifs </a:t>
            </a:r>
            <a:r>
              <a:rPr lang="fr" sz="1200">
                <a:solidFill>
                  <a:srgbClr val="132D6E"/>
                </a:solidFill>
                <a:latin typeface="Roboto"/>
                <a:ea typeface="Roboto"/>
                <a:cs typeface="Roboto"/>
                <a:sym typeface="Roboto"/>
              </a:rPr>
              <a:t>n'est pas le même que celui des </a:t>
            </a:r>
            <a:r>
              <a:rPr lang="fr" sz="1200" b="1">
                <a:solidFill>
                  <a:srgbClr val="BF2A1D"/>
                </a:solidFill>
                <a:latin typeface="Roboto"/>
                <a:ea typeface="Roboto"/>
                <a:cs typeface="Roboto"/>
                <a:sym typeface="Roboto"/>
              </a:rPr>
              <a:t>faux négatifs</a:t>
            </a:r>
            <a:r>
              <a:rPr lang="fr" sz="1200">
                <a:solidFill>
                  <a:srgbClr val="132D6E"/>
                </a:solidFill>
                <a:latin typeface="Roboto"/>
                <a:ea typeface="Roboto"/>
                <a:cs typeface="Roboto"/>
                <a:sym typeface="Roboto"/>
              </a:rPr>
              <a:t>.</a:t>
            </a:r>
            <a:endParaRPr sz="1200">
              <a:solidFill>
                <a:srgbClr val="132D6E"/>
              </a:solidFill>
              <a:latin typeface="Roboto"/>
              <a:ea typeface="Roboto"/>
              <a:cs typeface="Roboto"/>
              <a:sym typeface="Roboto"/>
            </a:endParaRPr>
          </a:p>
        </p:txBody>
      </p:sp>
      <p:sp>
        <p:nvSpPr>
          <p:cNvPr id="443" name="Google Shape;443;p31"/>
          <p:cNvSpPr txBox="1"/>
          <p:nvPr/>
        </p:nvSpPr>
        <p:spPr>
          <a:xfrm>
            <a:off x="83100" y="1268275"/>
            <a:ext cx="3000000" cy="21585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spAutoFit/>
          </a:bodyPr>
          <a:lstStyle/>
          <a:p>
            <a:pPr marL="0" marR="215900" lvl="0" indent="0" algn="ctr" rtl="0">
              <a:lnSpc>
                <a:spcPct val="115000"/>
              </a:lnSpc>
              <a:spcBef>
                <a:spcPts val="10"/>
              </a:spcBef>
              <a:spcAft>
                <a:spcPts val="10"/>
              </a:spcAft>
              <a:buNone/>
            </a:pPr>
            <a:r>
              <a:rPr lang="fr" sz="1200" b="1" dirty="0">
                <a:solidFill>
                  <a:schemeClr val="accent5"/>
                </a:solidFill>
                <a:latin typeface="Roboto"/>
                <a:ea typeface="Roboto"/>
                <a:cs typeface="Roboto"/>
                <a:sym typeface="Roboto"/>
              </a:rPr>
              <a:t>Minimiser les pertes:</a:t>
            </a:r>
            <a:endParaRPr sz="1200" b="1" dirty="0">
              <a:solidFill>
                <a:schemeClr val="accent5"/>
              </a:solidFill>
              <a:latin typeface="Roboto"/>
              <a:ea typeface="Roboto"/>
              <a:cs typeface="Roboto"/>
              <a:sym typeface="Roboto"/>
            </a:endParaRPr>
          </a:p>
          <a:p>
            <a:pPr marL="0" lvl="0" indent="0" algn="l" rtl="0">
              <a:lnSpc>
                <a:spcPct val="115000"/>
              </a:lnSpc>
              <a:spcBef>
                <a:spcPts val="10"/>
              </a:spcBef>
              <a:spcAft>
                <a:spcPts val="10"/>
              </a:spcAft>
              <a:buNone/>
            </a:pPr>
            <a:r>
              <a:rPr lang="fr" sz="1200" b="1" dirty="0">
                <a:solidFill>
                  <a:srgbClr val="ED9790"/>
                </a:solidFill>
                <a:latin typeface="Roboto"/>
                <a:ea typeface="Roboto"/>
                <a:cs typeface="Roboto"/>
                <a:sym typeface="Roboto"/>
              </a:rPr>
              <a:t>faux positifs </a:t>
            </a:r>
            <a:r>
              <a:rPr lang="fr" sz="1200" b="1" dirty="0">
                <a:solidFill>
                  <a:srgbClr val="132D6E"/>
                </a:solidFill>
                <a:latin typeface="Roboto"/>
                <a:ea typeface="Roboto"/>
                <a:cs typeface="Roboto"/>
                <a:sym typeface="Roboto"/>
              </a:rPr>
              <a:t>: non défaillants </a:t>
            </a:r>
            <a:r>
              <a:rPr lang="fr" sz="1200" dirty="0">
                <a:solidFill>
                  <a:srgbClr val="132D6E"/>
                </a:solidFill>
                <a:latin typeface="Roboto"/>
                <a:ea typeface="Roboto"/>
                <a:cs typeface="Roboto"/>
                <a:sym typeface="Roboto"/>
              </a:rPr>
              <a:t>prédits défaillants</a:t>
            </a:r>
            <a:endParaRPr sz="1200" dirty="0">
              <a:solidFill>
                <a:srgbClr val="132D6E"/>
              </a:solidFill>
              <a:latin typeface="Roboto"/>
              <a:ea typeface="Roboto"/>
              <a:cs typeface="Roboto"/>
              <a:sym typeface="Roboto"/>
            </a:endParaRPr>
          </a:p>
          <a:p>
            <a:pPr marL="0" lvl="0" indent="0" algn="l" rtl="0">
              <a:lnSpc>
                <a:spcPct val="115000"/>
              </a:lnSpc>
              <a:spcBef>
                <a:spcPts val="10"/>
              </a:spcBef>
              <a:spcAft>
                <a:spcPts val="10"/>
              </a:spcAft>
              <a:buNone/>
            </a:pPr>
            <a:r>
              <a:rPr lang="fr" sz="1200" dirty="0">
                <a:solidFill>
                  <a:srgbClr val="132D6E"/>
                </a:solidFill>
                <a:latin typeface="Roboto"/>
                <a:ea typeface="Roboto"/>
                <a:cs typeface="Roboto"/>
                <a:sym typeface="Roboto"/>
              </a:rPr>
              <a:t>-&gt;  l’organisme prêteur perd les intérêts que le prêt aurait générés.</a:t>
            </a:r>
            <a:endParaRPr sz="1200" dirty="0">
              <a:solidFill>
                <a:srgbClr val="132D6E"/>
              </a:solidFill>
              <a:latin typeface="Roboto"/>
              <a:ea typeface="Roboto"/>
              <a:cs typeface="Roboto"/>
              <a:sym typeface="Roboto"/>
            </a:endParaRPr>
          </a:p>
          <a:p>
            <a:pPr marL="0" lvl="0" indent="0" algn="l" rtl="0">
              <a:lnSpc>
                <a:spcPct val="115000"/>
              </a:lnSpc>
              <a:spcBef>
                <a:spcPts val="10"/>
              </a:spcBef>
              <a:spcAft>
                <a:spcPts val="10"/>
              </a:spcAft>
              <a:buNone/>
            </a:pPr>
            <a:r>
              <a:rPr lang="fr" sz="1200" b="1" dirty="0">
                <a:solidFill>
                  <a:srgbClr val="BF2A1D"/>
                </a:solidFill>
                <a:latin typeface="Roboto"/>
                <a:ea typeface="Roboto"/>
                <a:cs typeface="Roboto"/>
                <a:sym typeface="Roboto"/>
              </a:rPr>
              <a:t>faux négatifs </a:t>
            </a:r>
            <a:r>
              <a:rPr lang="fr" sz="1200" b="1" dirty="0">
                <a:solidFill>
                  <a:srgbClr val="132D6E"/>
                </a:solidFill>
                <a:latin typeface="Roboto"/>
                <a:ea typeface="Roboto"/>
                <a:cs typeface="Roboto"/>
                <a:sym typeface="Roboto"/>
              </a:rPr>
              <a:t>: défaillants </a:t>
            </a:r>
            <a:r>
              <a:rPr lang="fr" sz="1200" dirty="0">
                <a:solidFill>
                  <a:srgbClr val="132D6E"/>
                </a:solidFill>
                <a:latin typeface="Roboto"/>
                <a:ea typeface="Roboto"/>
                <a:cs typeface="Roboto"/>
                <a:sym typeface="Roboto"/>
              </a:rPr>
              <a:t>prédits non défaillants</a:t>
            </a:r>
            <a:endParaRPr sz="1200" dirty="0">
              <a:solidFill>
                <a:srgbClr val="132D6E"/>
              </a:solidFill>
              <a:latin typeface="Roboto"/>
              <a:ea typeface="Roboto"/>
              <a:cs typeface="Roboto"/>
              <a:sym typeface="Roboto"/>
            </a:endParaRPr>
          </a:p>
          <a:p>
            <a:pPr marL="0" lvl="0" indent="0" algn="l" rtl="0">
              <a:lnSpc>
                <a:spcPct val="115000"/>
              </a:lnSpc>
              <a:spcBef>
                <a:spcPts val="10"/>
              </a:spcBef>
              <a:spcAft>
                <a:spcPts val="10"/>
              </a:spcAft>
              <a:buNone/>
            </a:pPr>
            <a:r>
              <a:rPr lang="fr" sz="1200" dirty="0">
                <a:solidFill>
                  <a:srgbClr val="132D6E"/>
                </a:solidFill>
                <a:latin typeface="Roboto"/>
                <a:ea typeface="Roboto"/>
                <a:cs typeface="Roboto"/>
                <a:sym typeface="Roboto"/>
              </a:rPr>
              <a:t>-&gt;  l’organisme prêteur perd ainsi la somme prêtée.</a:t>
            </a:r>
            <a:endParaRPr sz="1200" dirty="0">
              <a:solidFill>
                <a:srgbClr val="132D6E"/>
              </a:solidFill>
              <a:latin typeface="Roboto"/>
              <a:ea typeface="Roboto"/>
              <a:cs typeface="Roboto"/>
              <a:sym typeface="Roboto"/>
            </a:endParaRPr>
          </a:p>
        </p:txBody>
      </p:sp>
      <p:sp>
        <p:nvSpPr>
          <p:cNvPr id="444" name="Google Shape;444;p31"/>
          <p:cNvSpPr txBox="1"/>
          <p:nvPr/>
        </p:nvSpPr>
        <p:spPr>
          <a:xfrm>
            <a:off x="6900" y="3603725"/>
            <a:ext cx="3998100" cy="557700"/>
          </a:xfrm>
          <a:prstGeom prst="rect">
            <a:avLst/>
          </a:prstGeom>
          <a:noFill/>
          <a:ln>
            <a:noFill/>
          </a:ln>
        </p:spPr>
        <p:txBody>
          <a:bodyPr spcFirstLastPara="1" wrap="square" lIns="91425" tIns="91425" rIns="91425" bIns="91425" anchor="t" anchorCtr="0">
            <a:spAutoFit/>
          </a:bodyPr>
          <a:lstStyle/>
          <a:p>
            <a:pPr marL="76200" marR="266700" lvl="0" indent="0" algn="l" rtl="0">
              <a:lnSpc>
                <a:spcPct val="102000"/>
              </a:lnSpc>
              <a:spcBef>
                <a:spcPts val="200"/>
              </a:spcBef>
              <a:spcAft>
                <a:spcPts val="0"/>
              </a:spcAft>
              <a:buNone/>
            </a:pPr>
            <a:r>
              <a:rPr lang="fr" sz="1200">
                <a:solidFill>
                  <a:srgbClr val="132D6E"/>
                </a:solidFill>
                <a:latin typeface="Roboto"/>
                <a:ea typeface="Roboto"/>
                <a:cs typeface="Roboto"/>
                <a:sym typeface="Roboto"/>
              </a:rPr>
              <a:t>Un intérêt plus grand sera porté  aux </a:t>
            </a:r>
            <a:r>
              <a:rPr lang="fr" sz="1200" b="1">
                <a:solidFill>
                  <a:srgbClr val="BF2A1D"/>
                </a:solidFill>
                <a:latin typeface="Roboto"/>
                <a:ea typeface="Roboto"/>
                <a:cs typeface="Roboto"/>
                <a:sym typeface="Roboto"/>
              </a:rPr>
              <a:t>faux négatifs</a:t>
            </a:r>
            <a:r>
              <a:rPr lang="fr" sz="1200">
                <a:solidFill>
                  <a:srgbClr val="132D6E"/>
                </a:solidFill>
                <a:latin typeface="Roboto"/>
                <a:ea typeface="Roboto"/>
                <a:cs typeface="Roboto"/>
                <a:sym typeface="Roboto"/>
              </a:rPr>
              <a:t>, encore plus coûteux que les </a:t>
            </a:r>
            <a:r>
              <a:rPr lang="fr" sz="1200" b="1">
                <a:solidFill>
                  <a:srgbClr val="ED9790"/>
                </a:solidFill>
                <a:latin typeface="Roboto"/>
                <a:ea typeface="Roboto"/>
                <a:cs typeface="Roboto"/>
                <a:sym typeface="Roboto"/>
              </a:rPr>
              <a:t>faux positifs</a:t>
            </a:r>
            <a:endParaRPr sz="1200" b="1">
              <a:solidFill>
                <a:srgbClr val="ED9790"/>
              </a:solidFill>
              <a:latin typeface="Roboto"/>
              <a:ea typeface="Roboto"/>
              <a:cs typeface="Roboto"/>
              <a:sym typeface="Roboto"/>
            </a:endParaRPr>
          </a:p>
        </p:txBody>
      </p:sp>
      <p:sp>
        <p:nvSpPr>
          <p:cNvPr id="445" name="Google Shape;445;p31"/>
          <p:cNvSpPr txBox="1"/>
          <p:nvPr/>
        </p:nvSpPr>
        <p:spPr>
          <a:xfrm>
            <a:off x="4495425" y="3603725"/>
            <a:ext cx="4253400" cy="12480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spAutoFit/>
          </a:bodyPr>
          <a:lstStyle/>
          <a:p>
            <a:pPr marL="0" marR="101600" lvl="0" indent="0" algn="l" rtl="0">
              <a:lnSpc>
                <a:spcPct val="102000"/>
              </a:lnSpc>
              <a:spcBef>
                <a:spcPts val="100"/>
              </a:spcBef>
              <a:spcAft>
                <a:spcPts val="0"/>
              </a:spcAft>
              <a:buNone/>
            </a:pPr>
            <a:r>
              <a:rPr lang="fr" sz="1200" b="1">
                <a:solidFill>
                  <a:srgbClr val="073763"/>
                </a:solidFill>
                <a:latin typeface="Roboto"/>
                <a:ea typeface="Roboto"/>
                <a:cs typeface="Roboto"/>
                <a:sym typeface="Roboto"/>
              </a:rPr>
              <a:t>CRÉATION D’UNE MÉTRIQUE  ET D’UNE FONCTION COÛT</a:t>
            </a:r>
            <a:endParaRPr sz="1200" b="1">
              <a:solidFill>
                <a:srgbClr val="073763"/>
              </a:solidFill>
              <a:latin typeface="Roboto"/>
              <a:ea typeface="Roboto"/>
              <a:cs typeface="Roboto"/>
              <a:sym typeface="Roboto"/>
            </a:endParaRPr>
          </a:p>
          <a:p>
            <a:pPr marL="165100" marR="101600" lvl="0" indent="0" algn="l" rtl="0">
              <a:lnSpc>
                <a:spcPct val="102000"/>
              </a:lnSpc>
              <a:spcBef>
                <a:spcPts val="100"/>
              </a:spcBef>
              <a:spcAft>
                <a:spcPts val="0"/>
              </a:spcAft>
              <a:buNone/>
            </a:pPr>
            <a:endParaRPr sz="1200">
              <a:solidFill>
                <a:srgbClr val="073763"/>
              </a:solidFill>
              <a:latin typeface="Roboto"/>
              <a:ea typeface="Roboto"/>
              <a:cs typeface="Roboto"/>
              <a:sym typeface="Roboto"/>
            </a:endParaRPr>
          </a:p>
          <a:p>
            <a:pPr marL="12700" lvl="0" indent="0" algn="l" rtl="0">
              <a:lnSpc>
                <a:spcPct val="115000"/>
              </a:lnSpc>
              <a:spcBef>
                <a:spcPts val="100"/>
              </a:spcBef>
              <a:spcAft>
                <a:spcPts val="0"/>
              </a:spcAft>
              <a:buNone/>
            </a:pPr>
            <a:r>
              <a:rPr lang="fr" sz="1200" u="sng">
                <a:solidFill>
                  <a:srgbClr val="132D6E"/>
                </a:solidFill>
                <a:latin typeface="Roboto"/>
                <a:ea typeface="Roboto"/>
                <a:cs typeface="Roboto"/>
                <a:sym typeface="Roboto"/>
              </a:rPr>
              <a:t>Choix arbitraire de pénalisation :</a:t>
            </a:r>
            <a:endParaRPr sz="1200" u="sng">
              <a:solidFill>
                <a:srgbClr val="132D6E"/>
              </a:solidFill>
              <a:latin typeface="Roboto"/>
              <a:ea typeface="Roboto"/>
              <a:cs typeface="Roboto"/>
              <a:sym typeface="Roboto"/>
            </a:endParaRPr>
          </a:p>
          <a:p>
            <a:pPr marL="457200" lvl="0" indent="-304800" algn="l" rtl="0">
              <a:lnSpc>
                <a:spcPct val="115000"/>
              </a:lnSpc>
              <a:spcBef>
                <a:spcPts val="400"/>
              </a:spcBef>
              <a:spcAft>
                <a:spcPts val="0"/>
              </a:spcAft>
              <a:buClr>
                <a:srgbClr val="132D6E"/>
              </a:buClr>
              <a:buSzPts val="1200"/>
              <a:buFont typeface="Roboto"/>
              <a:buChar char="●"/>
            </a:pPr>
            <a:r>
              <a:rPr lang="fr" sz="1200">
                <a:solidFill>
                  <a:srgbClr val="132D6E"/>
                </a:solidFill>
                <a:latin typeface="Roboto"/>
                <a:ea typeface="Roboto"/>
                <a:cs typeface="Roboto"/>
                <a:sym typeface="Roboto"/>
              </a:rPr>
              <a:t>Mauvais prêts : pénalisation de -10</a:t>
            </a:r>
            <a:endParaRPr sz="1200">
              <a:solidFill>
                <a:srgbClr val="132D6E"/>
              </a:solidFill>
              <a:latin typeface="Roboto"/>
              <a:ea typeface="Roboto"/>
              <a:cs typeface="Roboto"/>
              <a:sym typeface="Roboto"/>
            </a:endParaRPr>
          </a:p>
          <a:p>
            <a:pPr marL="457200" lvl="0" indent="-304800" algn="l" rtl="0">
              <a:lnSpc>
                <a:spcPct val="115000"/>
              </a:lnSpc>
              <a:spcBef>
                <a:spcPts val="0"/>
              </a:spcBef>
              <a:spcAft>
                <a:spcPts val="0"/>
              </a:spcAft>
              <a:buClr>
                <a:srgbClr val="132D6E"/>
              </a:buClr>
              <a:buSzPts val="1200"/>
              <a:buFont typeface="Roboto"/>
              <a:buChar char="●"/>
            </a:pPr>
            <a:r>
              <a:rPr lang="fr" sz="1200">
                <a:solidFill>
                  <a:srgbClr val="132D6E"/>
                </a:solidFill>
                <a:latin typeface="Roboto"/>
                <a:ea typeface="Roboto"/>
                <a:cs typeface="Roboto"/>
                <a:sym typeface="Roboto"/>
              </a:rPr>
              <a:t>Bons prêts : gain de 1</a:t>
            </a:r>
            <a:endParaRPr sz="1200">
              <a:solidFill>
                <a:srgbClr val="073763"/>
              </a:solidFill>
              <a:latin typeface="Roboto"/>
              <a:ea typeface="Roboto"/>
              <a:cs typeface="Roboto"/>
              <a:sym typeface="Roboto"/>
            </a:endParaRPr>
          </a:p>
        </p:txBody>
      </p:sp>
      <p:sp>
        <p:nvSpPr>
          <p:cNvPr id="446" name="Google Shape;446;p31"/>
          <p:cNvSpPr/>
          <p:nvPr/>
        </p:nvSpPr>
        <p:spPr>
          <a:xfrm>
            <a:off x="2813850" y="4339325"/>
            <a:ext cx="1138500" cy="369300"/>
          </a:xfrm>
          <a:prstGeom prst="rightArrow">
            <a:avLst>
              <a:gd name="adj1" fmla="val 50000"/>
              <a:gd name="adj2"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018"/>
              <a:buNone/>
            </a:pPr>
            <a:r>
              <a:rPr lang="fr" sz="2327" b="1">
                <a:solidFill>
                  <a:srgbClr val="0A26CA"/>
                </a:solidFill>
                <a:latin typeface="Roboto"/>
                <a:ea typeface="Roboto"/>
                <a:cs typeface="Roboto"/>
                <a:sym typeface="Roboto"/>
              </a:rPr>
              <a:t>Step 3 : Problématique métier, métrique et fonction de coût</a:t>
            </a:r>
            <a:endParaRPr sz="2327" b="1">
              <a:solidFill>
                <a:srgbClr val="0A26CA"/>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p:nvPr/>
        </p:nvSpPr>
        <p:spPr>
          <a:xfrm>
            <a:off x="1219800" y="1740225"/>
            <a:ext cx="6704400" cy="9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SzPts val="1018"/>
              <a:buNone/>
            </a:pPr>
            <a:r>
              <a:rPr lang="fr" sz="2446" b="1">
                <a:solidFill>
                  <a:srgbClr val="0A26CA"/>
                </a:solidFill>
                <a:latin typeface="Roboto"/>
                <a:ea typeface="Roboto"/>
                <a:cs typeface="Roboto"/>
                <a:sym typeface="Roboto"/>
              </a:rPr>
              <a:t>INTRODUCTION</a:t>
            </a:r>
            <a:endParaRPr sz="2446" b="1">
              <a:solidFill>
                <a:srgbClr val="0A26CA"/>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2"/>
          <p:cNvSpPr txBox="1"/>
          <p:nvPr/>
        </p:nvSpPr>
        <p:spPr>
          <a:xfrm>
            <a:off x="343000" y="617800"/>
            <a:ext cx="6242100" cy="369300"/>
          </a:xfrm>
          <a:prstGeom prst="rect">
            <a:avLst/>
          </a:prstGeom>
          <a:solidFill>
            <a:srgbClr val="FCE5CD"/>
          </a:solidFill>
          <a:ln>
            <a:noFill/>
          </a:ln>
        </p:spPr>
        <p:txBody>
          <a:bodyPr spcFirstLastPara="1" wrap="square" lIns="91425" tIns="91425" rIns="91425" bIns="91425" anchor="t" anchorCtr="0">
            <a:spAutoFit/>
          </a:bodyPr>
          <a:lstStyle/>
          <a:p>
            <a:pPr marL="12700" marR="0" lvl="0" indent="0" algn="l" rtl="0">
              <a:lnSpc>
                <a:spcPct val="115000"/>
              </a:lnSpc>
              <a:spcBef>
                <a:spcPts val="100"/>
              </a:spcBef>
              <a:spcAft>
                <a:spcPts val="0"/>
              </a:spcAft>
              <a:buNone/>
            </a:pPr>
            <a:r>
              <a:rPr lang="fr" sz="1200" b="1">
                <a:solidFill>
                  <a:srgbClr val="132D6E"/>
                </a:solidFill>
                <a:latin typeface="Roboto"/>
                <a:ea typeface="Roboto"/>
                <a:cs typeface="Roboto"/>
                <a:sym typeface="Roboto"/>
              </a:rPr>
              <a:t>LightGBM</a:t>
            </a:r>
            <a:r>
              <a:rPr lang="fr" sz="1200">
                <a:solidFill>
                  <a:srgbClr val="132D6E"/>
                </a:solidFill>
                <a:latin typeface="Roboto"/>
                <a:ea typeface="Roboto"/>
                <a:cs typeface="Roboto"/>
                <a:sym typeface="Roboto"/>
              </a:rPr>
              <a:t>, plus rapide, retenu. </a:t>
            </a:r>
            <a:r>
              <a:rPr lang="fr" sz="1200" b="1">
                <a:solidFill>
                  <a:srgbClr val="132D6E"/>
                </a:solidFill>
                <a:latin typeface="Roboto"/>
                <a:ea typeface="Roboto"/>
                <a:cs typeface="Roboto"/>
                <a:sym typeface="Roboto"/>
              </a:rPr>
              <a:t>Optimisation </a:t>
            </a:r>
            <a:r>
              <a:rPr lang="fr" sz="1200">
                <a:solidFill>
                  <a:srgbClr val="132D6E"/>
                </a:solidFill>
                <a:latin typeface="Roboto"/>
                <a:ea typeface="Roboto"/>
                <a:cs typeface="Roboto"/>
                <a:sym typeface="Roboto"/>
              </a:rPr>
              <a:t>: selon </a:t>
            </a:r>
            <a:r>
              <a:rPr lang="fr" sz="1200" u="sng">
                <a:solidFill>
                  <a:srgbClr val="132D6E"/>
                </a:solidFill>
                <a:latin typeface="Roboto"/>
                <a:ea typeface="Roboto"/>
                <a:cs typeface="Roboto"/>
                <a:sym typeface="Roboto"/>
              </a:rPr>
              <a:t>2 métriques</a:t>
            </a:r>
            <a:r>
              <a:rPr lang="fr" sz="1200">
                <a:solidFill>
                  <a:srgbClr val="132D6E"/>
                </a:solidFill>
                <a:latin typeface="Roboto"/>
                <a:ea typeface="Roboto"/>
                <a:cs typeface="Roboto"/>
                <a:sym typeface="Roboto"/>
              </a:rPr>
              <a:t> et sur </a:t>
            </a:r>
            <a:r>
              <a:rPr lang="fr" sz="1200" u="sng">
                <a:solidFill>
                  <a:srgbClr val="132D6E"/>
                </a:solidFill>
                <a:latin typeface="Roboto"/>
                <a:ea typeface="Roboto"/>
                <a:cs typeface="Roboto"/>
                <a:sym typeface="Roboto"/>
              </a:rPr>
              <a:t>2 jeux de données</a:t>
            </a:r>
            <a:endParaRPr sz="1200" u="sng">
              <a:solidFill>
                <a:srgbClr val="132D6E"/>
              </a:solidFill>
              <a:latin typeface="Roboto"/>
              <a:ea typeface="Roboto"/>
              <a:cs typeface="Roboto"/>
              <a:sym typeface="Roboto"/>
            </a:endParaRPr>
          </a:p>
        </p:txBody>
      </p:sp>
      <p:sp>
        <p:nvSpPr>
          <p:cNvPr id="453" name="Google Shape;453;p32"/>
          <p:cNvSpPr txBox="1"/>
          <p:nvPr/>
        </p:nvSpPr>
        <p:spPr>
          <a:xfrm>
            <a:off x="343000" y="2759150"/>
            <a:ext cx="1365000" cy="491700"/>
          </a:xfrm>
          <a:prstGeom prst="rect">
            <a:avLst/>
          </a:prstGeom>
          <a:solidFill>
            <a:srgbClr val="9FC5E8"/>
          </a:solidFill>
          <a:ln w="19050"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a:solidFill>
                  <a:schemeClr val="lt1"/>
                </a:solidFill>
                <a:latin typeface="Roboto"/>
                <a:ea typeface="Roboto"/>
                <a:cs typeface="Roboto"/>
                <a:sym typeface="Roboto"/>
              </a:rPr>
              <a:t>MÉTRIQUES</a:t>
            </a:r>
            <a:endParaRPr sz="1200">
              <a:solidFill>
                <a:schemeClr val="lt1"/>
              </a:solidFill>
              <a:latin typeface="Roboto"/>
              <a:ea typeface="Roboto"/>
              <a:cs typeface="Roboto"/>
              <a:sym typeface="Roboto"/>
            </a:endParaRPr>
          </a:p>
        </p:txBody>
      </p:sp>
      <p:sp>
        <p:nvSpPr>
          <p:cNvPr id="454" name="Google Shape;454;p32"/>
          <p:cNvSpPr txBox="1"/>
          <p:nvPr/>
        </p:nvSpPr>
        <p:spPr>
          <a:xfrm>
            <a:off x="1953825" y="1218525"/>
            <a:ext cx="3000000" cy="794100"/>
          </a:xfrm>
          <a:prstGeom prst="rect">
            <a:avLst/>
          </a:prstGeom>
          <a:solidFill>
            <a:srgbClr val="FCE5CD"/>
          </a:solidFill>
          <a:ln>
            <a:noFill/>
          </a:ln>
        </p:spPr>
        <p:txBody>
          <a:bodyPr spcFirstLastPara="1" wrap="square" lIns="91425" tIns="91425" rIns="91425" bIns="91425" anchor="t" anchorCtr="0">
            <a:spAutoFit/>
          </a:bodyPr>
          <a:lstStyle/>
          <a:p>
            <a:pPr marL="12700" marR="0" lvl="0" indent="0" algn="l" rtl="0">
              <a:lnSpc>
                <a:spcPct val="115000"/>
              </a:lnSpc>
              <a:spcBef>
                <a:spcPts val="100"/>
              </a:spcBef>
              <a:spcAft>
                <a:spcPts val="0"/>
              </a:spcAft>
              <a:buNone/>
            </a:pPr>
            <a:r>
              <a:rPr lang="fr" sz="1200">
                <a:solidFill>
                  <a:srgbClr val="132D6E"/>
                </a:solidFill>
                <a:latin typeface="Roboto"/>
                <a:ea typeface="Roboto"/>
                <a:cs typeface="Roboto"/>
                <a:sym typeface="Roboto"/>
              </a:rPr>
              <a:t>Métrique : </a:t>
            </a:r>
            <a:r>
              <a:rPr lang="fr" sz="1200" b="1">
                <a:solidFill>
                  <a:srgbClr val="132D6E"/>
                </a:solidFill>
                <a:latin typeface="Roboto"/>
                <a:ea typeface="Roboto"/>
                <a:cs typeface="Roboto"/>
                <a:sym typeface="Roboto"/>
              </a:rPr>
              <a:t>Score AUC</a:t>
            </a:r>
            <a:r>
              <a:rPr lang="fr" sz="1200">
                <a:solidFill>
                  <a:srgbClr val="132D6E"/>
                </a:solidFill>
                <a:latin typeface="Roboto"/>
                <a:ea typeface="Roboto"/>
                <a:cs typeface="Roboto"/>
                <a:sym typeface="Roboto"/>
              </a:rPr>
              <a:t> (aire sous la courbe).  Plus le modèle est performant, plus l’aire  sous la courbe est maximisé.</a:t>
            </a:r>
            <a:endParaRPr sz="1200">
              <a:solidFill>
                <a:srgbClr val="132D6E"/>
              </a:solidFill>
              <a:latin typeface="Roboto"/>
              <a:ea typeface="Roboto"/>
              <a:cs typeface="Roboto"/>
              <a:sym typeface="Roboto"/>
            </a:endParaRPr>
          </a:p>
        </p:txBody>
      </p:sp>
      <p:pic>
        <p:nvPicPr>
          <p:cNvPr id="455" name="Google Shape;455;p32"/>
          <p:cNvPicPr preferRelativeResize="0"/>
          <p:nvPr/>
        </p:nvPicPr>
        <p:blipFill>
          <a:blip r:embed="rId3">
            <a:alphaModFix/>
          </a:blip>
          <a:stretch>
            <a:fillRect/>
          </a:stretch>
        </p:blipFill>
        <p:spPr>
          <a:xfrm>
            <a:off x="1953825" y="2165024"/>
            <a:ext cx="2147825" cy="1679950"/>
          </a:xfrm>
          <a:prstGeom prst="rect">
            <a:avLst/>
          </a:prstGeom>
          <a:noFill/>
          <a:ln>
            <a:noFill/>
          </a:ln>
        </p:spPr>
      </p:pic>
      <p:sp>
        <p:nvSpPr>
          <p:cNvPr id="456" name="Google Shape;456;p32"/>
          <p:cNvSpPr txBox="1"/>
          <p:nvPr/>
        </p:nvSpPr>
        <p:spPr>
          <a:xfrm>
            <a:off x="1953825" y="3997375"/>
            <a:ext cx="3000000" cy="1006500"/>
          </a:xfrm>
          <a:prstGeom prst="rect">
            <a:avLst/>
          </a:prstGeom>
          <a:solidFill>
            <a:srgbClr val="FCE5CD"/>
          </a:solidFill>
          <a:ln>
            <a:noFill/>
          </a:ln>
        </p:spPr>
        <p:txBody>
          <a:bodyPr spcFirstLastPara="1" wrap="square" lIns="91425" tIns="91425" rIns="91425" bIns="91425" anchor="t" anchorCtr="0">
            <a:spAutoFit/>
          </a:bodyPr>
          <a:lstStyle/>
          <a:p>
            <a:pPr marL="12700" marR="0" lvl="0" indent="0" algn="l" rtl="0">
              <a:lnSpc>
                <a:spcPct val="115000"/>
              </a:lnSpc>
              <a:spcBef>
                <a:spcPts val="100"/>
              </a:spcBef>
              <a:spcAft>
                <a:spcPts val="0"/>
              </a:spcAft>
              <a:buNone/>
            </a:pPr>
            <a:r>
              <a:rPr lang="fr" sz="1200">
                <a:solidFill>
                  <a:srgbClr val="132D6E"/>
                </a:solidFill>
                <a:latin typeface="Roboto"/>
                <a:ea typeface="Roboto"/>
                <a:cs typeface="Roboto"/>
                <a:sym typeface="Roboto"/>
              </a:rPr>
              <a:t>Métrique : </a:t>
            </a:r>
            <a:r>
              <a:rPr lang="fr" sz="1200" b="1">
                <a:solidFill>
                  <a:srgbClr val="132D6E"/>
                </a:solidFill>
                <a:latin typeface="Roboto"/>
                <a:ea typeface="Roboto"/>
                <a:cs typeface="Roboto"/>
                <a:sym typeface="Roboto"/>
              </a:rPr>
              <a:t>« bancaire » </a:t>
            </a:r>
            <a:r>
              <a:rPr lang="fr" sz="1200">
                <a:solidFill>
                  <a:srgbClr val="132D6E"/>
                </a:solidFill>
                <a:latin typeface="Roboto"/>
                <a:ea typeface="Roboto"/>
                <a:cs typeface="Roboto"/>
                <a:sym typeface="Roboto"/>
              </a:rPr>
              <a:t>créée par nous mêmes,  permettant de pénaliser les erreurs les plus  coûteuses et donc limiter les pertes.</a:t>
            </a:r>
            <a:endParaRPr sz="1200">
              <a:solidFill>
                <a:srgbClr val="132D6E"/>
              </a:solidFill>
              <a:latin typeface="Roboto"/>
              <a:ea typeface="Roboto"/>
              <a:cs typeface="Roboto"/>
              <a:sym typeface="Roboto"/>
            </a:endParaRPr>
          </a:p>
        </p:txBody>
      </p:sp>
      <p:sp>
        <p:nvSpPr>
          <p:cNvPr id="457" name="Google Shape;457;p32"/>
          <p:cNvSpPr txBox="1"/>
          <p:nvPr/>
        </p:nvSpPr>
        <p:spPr>
          <a:xfrm>
            <a:off x="5660350" y="2701825"/>
            <a:ext cx="1365000" cy="491700"/>
          </a:xfrm>
          <a:prstGeom prst="rect">
            <a:avLst/>
          </a:prstGeom>
          <a:solidFill>
            <a:srgbClr val="9FC5E8"/>
          </a:solidFill>
          <a:ln w="19050"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a:solidFill>
                  <a:schemeClr val="lt1"/>
                </a:solidFill>
                <a:latin typeface="Roboto"/>
                <a:ea typeface="Roboto"/>
                <a:cs typeface="Roboto"/>
                <a:sym typeface="Roboto"/>
              </a:rPr>
              <a:t>JEUX DE DONNÉES</a:t>
            </a:r>
            <a:endParaRPr sz="1200">
              <a:solidFill>
                <a:schemeClr val="lt1"/>
              </a:solidFill>
              <a:latin typeface="Roboto"/>
              <a:ea typeface="Roboto"/>
              <a:cs typeface="Roboto"/>
              <a:sym typeface="Roboto"/>
            </a:endParaRPr>
          </a:p>
        </p:txBody>
      </p:sp>
      <p:sp>
        <p:nvSpPr>
          <p:cNvPr id="458" name="Google Shape;458;p32"/>
          <p:cNvSpPr txBox="1"/>
          <p:nvPr/>
        </p:nvSpPr>
        <p:spPr>
          <a:xfrm>
            <a:off x="7321500" y="1617950"/>
            <a:ext cx="1493700" cy="1019400"/>
          </a:xfrm>
          <a:prstGeom prst="rect">
            <a:avLst/>
          </a:prstGeom>
          <a:solidFill>
            <a:srgbClr val="FCE5CD"/>
          </a:solidFill>
          <a:ln>
            <a:noFill/>
          </a:ln>
        </p:spPr>
        <p:txBody>
          <a:bodyPr spcFirstLastPara="1" wrap="square" lIns="91425" tIns="91425" rIns="91425" bIns="91425" anchor="t" anchorCtr="0">
            <a:spAutoFit/>
          </a:bodyPr>
          <a:lstStyle/>
          <a:p>
            <a:pPr marL="12700" marR="0" lvl="0" indent="0" algn="l" rtl="0">
              <a:lnSpc>
                <a:spcPct val="115000"/>
              </a:lnSpc>
              <a:spcBef>
                <a:spcPts val="100"/>
              </a:spcBef>
              <a:spcAft>
                <a:spcPts val="0"/>
              </a:spcAft>
              <a:buNone/>
            </a:pPr>
            <a:r>
              <a:rPr lang="fr" sz="1200">
                <a:solidFill>
                  <a:srgbClr val="132D6E"/>
                </a:solidFill>
                <a:latin typeface="Roboto"/>
                <a:ea typeface="Roboto"/>
                <a:cs typeface="Roboto"/>
                <a:sym typeface="Roboto"/>
              </a:rPr>
              <a:t>Jeu de données </a:t>
            </a:r>
            <a:r>
              <a:rPr lang="fr" sz="1200" b="1">
                <a:solidFill>
                  <a:srgbClr val="132D6E"/>
                </a:solidFill>
                <a:latin typeface="Roboto"/>
                <a:ea typeface="Roboto"/>
                <a:cs typeface="Roboto"/>
                <a:sym typeface="Roboto"/>
              </a:rPr>
              <a:t>rééquilibré</a:t>
            </a:r>
            <a:endParaRPr sz="1200" b="1">
              <a:solidFill>
                <a:srgbClr val="132D6E"/>
              </a:solidFill>
              <a:latin typeface="Roboto"/>
              <a:ea typeface="Roboto"/>
              <a:cs typeface="Roboto"/>
              <a:sym typeface="Roboto"/>
            </a:endParaRPr>
          </a:p>
          <a:p>
            <a:pPr marL="12700" marR="0" lvl="0" indent="0" algn="l" rtl="0">
              <a:lnSpc>
                <a:spcPct val="115000"/>
              </a:lnSpc>
              <a:spcBef>
                <a:spcPts val="100"/>
              </a:spcBef>
              <a:spcAft>
                <a:spcPts val="0"/>
              </a:spcAft>
              <a:buNone/>
            </a:pPr>
            <a:r>
              <a:rPr lang="fr" sz="1200">
                <a:solidFill>
                  <a:srgbClr val="132D6E"/>
                </a:solidFill>
                <a:latin typeface="Roboto"/>
                <a:ea typeface="Roboto"/>
                <a:cs typeface="Roboto"/>
                <a:sym typeface="Roboto"/>
              </a:rPr>
              <a:t>avec </a:t>
            </a:r>
            <a:r>
              <a:rPr lang="fr" sz="1200" b="1">
                <a:solidFill>
                  <a:srgbClr val="132D6E"/>
                </a:solidFill>
                <a:latin typeface="Roboto"/>
                <a:ea typeface="Roboto"/>
                <a:cs typeface="Roboto"/>
                <a:sym typeface="Roboto"/>
              </a:rPr>
              <a:t>SMOTE </a:t>
            </a:r>
            <a:r>
              <a:rPr lang="fr" sz="1200">
                <a:solidFill>
                  <a:srgbClr val="132D6E"/>
                </a:solidFill>
                <a:latin typeface="Roboto"/>
                <a:ea typeface="Roboto"/>
                <a:cs typeface="Roboto"/>
                <a:sym typeface="Roboto"/>
              </a:rPr>
              <a:t>(OVERSAMPLING)</a:t>
            </a:r>
            <a:endParaRPr sz="1200">
              <a:solidFill>
                <a:srgbClr val="132D6E"/>
              </a:solidFill>
              <a:latin typeface="Roboto"/>
              <a:ea typeface="Roboto"/>
              <a:cs typeface="Roboto"/>
              <a:sym typeface="Roboto"/>
            </a:endParaRPr>
          </a:p>
        </p:txBody>
      </p:sp>
      <p:sp>
        <p:nvSpPr>
          <p:cNvPr id="459" name="Google Shape;459;p32"/>
          <p:cNvSpPr txBox="1"/>
          <p:nvPr/>
        </p:nvSpPr>
        <p:spPr>
          <a:xfrm>
            <a:off x="7321500" y="3405700"/>
            <a:ext cx="1493700" cy="1218900"/>
          </a:xfrm>
          <a:prstGeom prst="rect">
            <a:avLst/>
          </a:prstGeom>
          <a:solidFill>
            <a:srgbClr val="FCE5CD"/>
          </a:solidFill>
          <a:ln>
            <a:noFill/>
          </a:ln>
        </p:spPr>
        <p:txBody>
          <a:bodyPr spcFirstLastPara="1" wrap="square" lIns="91425" tIns="91425" rIns="91425" bIns="91425" anchor="t" anchorCtr="0">
            <a:spAutoFit/>
          </a:bodyPr>
          <a:lstStyle/>
          <a:p>
            <a:pPr marL="12700" marR="0" lvl="0" indent="0" algn="l" rtl="0">
              <a:lnSpc>
                <a:spcPct val="115000"/>
              </a:lnSpc>
              <a:spcBef>
                <a:spcPts val="100"/>
              </a:spcBef>
              <a:spcAft>
                <a:spcPts val="0"/>
              </a:spcAft>
              <a:buNone/>
            </a:pPr>
            <a:r>
              <a:rPr lang="fr" sz="1200">
                <a:solidFill>
                  <a:srgbClr val="132D6E"/>
                </a:solidFill>
                <a:latin typeface="Roboto"/>
                <a:ea typeface="Roboto"/>
                <a:cs typeface="Roboto"/>
                <a:sym typeface="Roboto"/>
              </a:rPr>
              <a:t>Jeu de données  </a:t>
            </a:r>
            <a:r>
              <a:rPr lang="fr" sz="1200" b="1">
                <a:solidFill>
                  <a:srgbClr val="132D6E"/>
                </a:solidFill>
                <a:latin typeface="Roboto"/>
                <a:ea typeface="Roboto"/>
                <a:cs typeface="Roboto"/>
                <a:sym typeface="Roboto"/>
              </a:rPr>
              <a:t>non </a:t>
            </a:r>
            <a:r>
              <a:rPr lang="fr" sz="1200">
                <a:solidFill>
                  <a:srgbClr val="132D6E"/>
                </a:solidFill>
                <a:latin typeface="Roboto"/>
                <a:ea typeface="Roboto"/>
                <a:cs typeface="Roboto"/>
                <a:sym typeface="Roboto"/>
              </a:rPr>
              <a:t>rééquilibré  Réglage LightGBM : « </a:t>
            </a:r>
            <a:r>
              <a:rPr lang="fr" sz="1200" b="1">
                <a:solidFill>
                  <a:srgbClr val="132D6E"/>
                </a:solidFill>
                <a:latin typeface="Roboto"/>
                <a:ea typeface="Roboto"/>
                <a:cs typeface="Roboto"/>
                <a:sym typeface="Roboto"/>
              </a:rPr>
              <a:t>class_weight = </a:t>
            </a:r>
            <a:r>
              <a:rPr lang="fr" sz="1200" b="1">
                <a:solidFill>
                  <a:srgbClr val="BF0000"/>
                </a:solidFill>
                <a:latin typeface="Roboto"/>
                <a:ea typeface="Roboto"/>
                <a:cs typeface="Roboto"/>
                <a:sym typeface="Roboto"/>
              </a:rPr>
              <a:t>‘balanced’ </a:t>
            </a:r>
            <a:r>
              <a:rPr lang="fr" sz="1200">
                <a:solidFill>
                  <a:srgbClr val="132D6E"/>
                </a:solidFill>
                <a:latin typeface="Roboto"/>
                <a:ea typeface="Roboto"/>
                <a:cs typeface="Roboto"/>
                <a:sym typeface="Roboto"/>
              </a:rPr>
              <a:t>»</a:t>
            </a:r>
            <a:endParaRPr sz="1200">
              <a:solidFill>
                <a:srgbClr val="132D6E"/>
              </a:solidFill>
              <a:latin typeface="Roboto"/>
              <a:ea typeface="Roboto"/>
              <a:cs typeface="Roboto"/>
              <a:sym typeface="Roboto"/>
            </a:endParaRPr>
          </a:p>
        </p:txBody>
      </p:sp>
      <p:grpSp>
        <p:nvGrpSpPr>
          <p:cNvPr id="460" name="Google Shape;460;p32"/>
          <p:cNvGrpSpPr/>
          <p:nvPr/>
        </p:nvGrpSpPr>
        <p:grpSpPr>
          <a:xfrm>
            <a:off x="1525758" y="1218525"/>
            <a:ext cx="428075" cy="369300"/>
            <a:chOff x="391425" y="1520725"/>
            <a:chExt cx="474900" cy="369300"/>
          </a:xfrm>
        </p:grpSpPr>
        <p:sp>
          <p:nvSpPr>
            <p:cNvPr id="461" name="Google Shape;461;p32"/>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2" name="Google Shape;462;p32"/>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1</a:t>
              </a:r>
              <a:endParaRPr sz="1200" b="1">
                <a:solidFill>
                  <a:schemeClr val="dk1"/>
                </a:solidFill>
                <a:latin typeface="Roboto"/>
                <a:ea typeface="Roboto"/>
                <a:cs typeface="Roboto"/>
                <a:sym typeface="Roboto"/>
              </a:endParaRPr>
            </a:p>
          </p:txBody>
        </p:sp>
      </p:grpSp>
      <p:grpSp>
        <p:nvGrpSpPr>
          <p:cNvPr id="463" name="Google Shape;463;p32"/>
          <p:cNvGrpSpPr/>
          <p:nvPr/>
        </p:nvGrpSpPr>
        <p:grpSpPr>
          <a:xfrm>
            <a:off x="1525751" y="3997375"/>
            <a:ext cx="428075" cy="369300"/>
            <a:chOff x="391425" y="1520725"/>
            <a:chExt cx="474900" cy="369300"/>
          </a:xfrm>
        </p:grpSpPr>
        <p:sp>
          <p:nvSpPr>
            <p:cNvPr id="464" name="Google Shape;464;p32"/>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5" name="Google Shape;465;p32"/>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2</a:t>
              </a:r>
              <a:endParaRPr sz="1200" b="1">
                <a:solidFill>
                  <a:schemeClr val="dk1"/>
                </a:solidFill>
                <a:latin typeface="Roboto"/>
                <a:ea typeface="Roboto"/>
                <a:cs typeface="Roboto"/>
                <a:sym typeface="Roboto"/>
              </a:endParaRPr>
            </a:p>
          </p:txBody>
        </p:sp>
      </p:grpSp>
      <p:grpSp>
        <p:nvGrpSpPr>
          <p:cNvPr id="466" name="Google Shape;466;p32"/>
          <p:cNvGrpSpPr/>
          <p:nvPr/>
        </p:nvGrpSpPr>
        <p:grpSpPr>
          <a:xfrm>
            <a:off x="6893433" y="1629500"/>
            <a:ext cx="428075" cy="369300"/>
            <a:chOff x="391425" y="1520725"/>
            <a:chExt cx="474900" cy="369300"/>
          </a:xfrm>
        </p:grpSpPr>
        <p:sp>
          <p:nvSpPr>
            <p:cNvPr id="467" name="Google Shape;467;p32"/>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8" name="Google Shape;468;p32"/>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1</a:t>
              </a:r>
              <a:endParaRPr sz="1200" b="1">
                <a:solidFill>
                  <a:schemeClr val="dk1"/>
                </a:solidFill>
                <a:latin typeface="Roboto"/>
                <a:ea typeface="Roboto"/>
                <a:cs typeface="Roboto"/>
                <a:sym typeface="Roboto"/>
              </a:endParaRPr>
            </a:p>
          </p:txBody>
        </p:sp>
      </p:grpSp>
      <p:grpSp>
        <p:nvGrpSpPr>
          <p:cNvPr id="469" name="Google Shape;469;p32"/>
          <p:cNvGrpSpPr/>
          <p:nvPr/>
        </p:nvGrpSpPr>
        <p:grpSpPr>
          <a:xfrm>
            <a:off x="6893426" y="3399500"/>
            <a:ext cx="428075" cy="369300"/>
            <a:chOff x="391425" y="1520725"/>
            <a:chExt cx="474900" cy="369300"/>
          </a:xfrm>
        </p:grpSpPr>
        <p:sp>
          <p:nvSpPr>
            <p:cNvPr id="470" name="Google Shape;470;p32"/>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1" name="Google Shape;471;p32"/>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2</a:t>
              </a:r>
              <a:endParaRPr sz="1200" b="1">
                <a:solidFill>
                  <a:schemeClr val="dk1"/>
                </a:solidFill>
                <a:latin typeface="Roboto"/>
                <a:ea typeface="Roboto"/>
                <a:cs typeface="Roboto"/>
                <a:sym typeface="Roboto"/>
              </a:endParaRPr>
            </a:p>
          </p:txBody>
        </p:sp>
      </p:grpSp>
      <p:sp>
        <p:nvSpPr>
          <p:cNvPr id="472" name="Google Shape;472;p32"/>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fr" sz="2300" b="1">
                <a:solidFill>
                  <a:srgbClr val="0A26CA"/>
                </a:solidFill>
                <a:latin typeface="Roboto"/>
                <a:ea typeface="Roboto"/>
                <a:cs typeface="Roboto"/>
                <a:sym typeface="Roboto"/>
              </a:rPr>
              <a:t>Step 4 : Optimisation du meilleur modèle (1/2)</a:t>
            </a:r>
            <a:endParaRPr sz="2327" b="1">
              <a:solidFill>
                <a:srgbClr val="0A26CA"/>
              </a:solidFill>
              <a:latin typeface="Roboto"/>
              <a:ea typeface="Roboto"/>
              <a:cs typeface="Roboto"/>
              <a:sym typeface="Roboto"/>
            </a:endParaRPr>
          </a:p>
        </p:txBody>
      </p:sp>
      <p:sp>
        <p:nvSpPr>
          <p:cNvPr id="23" name="TextBox 22">
            <a:extLst>
              <a:ext uri="{FF2B5EF4-FFF2-40B4-BE49-F238E27FC236}">
                <a16:creationId xmlns:a16="http://schemas.microsoft.com/office/drawing/2014/main" id="{F878CA7D-DB64-1941-A010-9FE8DD6E4167}"/>
              </a:ext>
            </a:extLst>
          </p:cNvPr>
          <p:cNvSpPr txBox="1"/>
          <p:nvPr/>
        </p:nvSpPr>
        <p:spPr>
          <a:xfrm>
            <a:off x="4311150" y="4833254"/>
            <a:ext cx="4899786" cy="246221"/>
          </a:xfrm>
          <a:prstGeom prst="rect">
            <a:avLst/>
          </a:prstGeom>
          <a:noFill/>
        </p:spPr>
        <p:txBody>
          <a:bodyPr wrap="square" rtlCol="0">
            <a:spAutoFit/>
          </a:bodyPr>
          <a:lstStyle/>
          <a:p>
            <a:pPr algn="r"/>
            <a:r>
              <a:rPr lang="en-GB" sz="1000" dirty="0">
                <a:latin typeface="Roboto"/>
                <a:ea typeface="Roboto"/>
              </a:rPr>
              <a:t>*</a:t>
            </a:r>
            <a:r>
              <a:rPr lang="en-GB" sz="1000" dirty="0" err="1">
                <a:latin typeface="Roboto"/>
                <a:ea typeface="Roboto"/>
              </a:rPr>
              <a:t>cf</a:t>
            </a:r>
            <a:r>
              <a:rPr lang="en-GB" sz="1000" dirty="0">
                <a:latin typeface="Roboto"/>
                <a:ea typeface="Roboto"/>
              </a:rPr>
              <a:t> annexe: Optimisation des </a:t>
            </a:r>
            <a:r>
              <a:rPr lang="en-GB" sz="1000" dirty="0" err="1">
                <a:latin typeface="Roboto"/>
                <a:ea typeface="Roboto"/>
              </a:rPr>
              <a:t>paramètres</a:t>
            </a:r>
            <a:r>
              <a:rPr lang="en-GB" sz="1000" dirty="0">
                <a:latin typeface="Roboto"/>
                <a:ea typeface="Roboto"/>
              </a:rPr>
              <a:t> du </a:t>
            </a:r>
            <a:r>
              <a:rPr lang="en-GB" sz="1000" dirty="0" err="1">
                <a:latin typeface="Roboto"/>
                <a:ea typeface="Roboto"/>
              </a:rPr>
              <a:t>modèle</a:t>
            </a:r>
            <a:r>
              <a:rPr lang="en-GB" sz="1000" dirty="0">
                <a:latin typeface="Roboto"/>
                <a:ea typeface="Roboto"/>
              </a:rPr>
              <a:t> </a:t>
            </a:r>
            <a:r>
              <a:rPr lang="en-GB" sz="1000" dirty="0" err="1">
                <a:latin typeface="Roboto"/>
                <a:ea typeface="Roboto"/>
              </a:rPr>
              <a:t>LightGBM</a:t>
            </a:r>
            <a:endParaRPr lang="en-GB" sz="1000" dirty="0">
              <a:latin typeface="Roboto"/>
              <a:ea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pic>
        <p:nvPicPr>
          <p:cNvPr id="477" name="Google Shape;477;p33"/>
          <p:cNvPicPr preferRelativeResize="0"/>
          <p:nvPr/>
        </p:nvPicPr>
        <p:blipFill>
          <a:blip r:embed="rId3">
            <a:alphaModFix/>
          </a:blip>
          <a:stretch>
            <a:fillRect/>
          </a:stretch>
        </p:blipFill>
        <p:spPr>
          <a:xfrm>
            <a:off x="377197" y="1164575"/>
            <a:ext cx="4860329" cy="2814350"/>
          </a:xfrm>
          <a:prstGeom prst="rect">
            <a:avLst/>
          </a:prstGeom>
          <a:noFill/>
          <a:ln>
            <a:noFill/>
          </a:ln>
        </p:spPr>
      </p:pic>
      <p:sp>
        <p:nvSpPr>
          <p:cNvPr id="478" name="Google Shape;478;p33"/>
          <p:cNvSpPr txBox="1"/>
          <p:nvPr/>
        </p:nvSpPr>
        <p:spPr>
          <a:xfrm>
            <a:off x="5732350" y="1164575"/>
            <a:ext cx="3000000" cy="1396200"/>
          </a:xfrm>
          <a:prstGeom prst="rect">
            <a:avLst/>
          </a:prstGeom>
          <a:solidFill>
            <a:srgbClr val="FCE5CD"/>
          </a:solidFill>
          <a:ln>
            <a:noFill/>
          </a:ln>
        </p:spPr>
        <p:txBody>
          <a:bodyPr spcFirstLastPara="1" wrap="square" lIns="91425" tIns="91425" rIns="91425" bIns="91425" anchor="t" anchorCtr="0">
            <a:spAutoFit/>
          </a:bodyPr>
          <a:lstStyle/>
          <a:p>
            <a:pPr marL="0" lvl="0" indent="0" algn="l" rtl="0">
              <a:lnSpc>
                <a:spcPct val="115000"/>
              </a:lnSpc>
              <a:spcBef>
                <a:spcPts val="200"/>
              </a:spcBef>
              <a:spcAft>
                <a:spcPts val="0"/>
              </a:spcAft>
              <a:buNone/>
            </a:pPr>
            <a:r>
              <a:rPr lang="fr" sz="1200" b="1" u="sng" dirty="0">
                <a:solidFill>
                  <a:schemeClr val="accent5"/>
                </a:solidFill>
                <a:latin typeface="Roboto"/>
                <a:ea typeface="Roboto"/>
                <a:cs typeface="Roboto"/>
                <a:sym typeface="Roboto"/>
              </a:rPr>
              <a:t>1.  Rappel et précision</a:t>
            </a:r>
            <a:endParaRPr sz="1200" b="1" u="sng" dirty="0">
              <a:solidFill>
                <a:schemeClr val="accent5"/>
              </a:solidFill>
              <a:latin typeface="Roboto"/>
              <a:ea typeface="Roboto"/>
              <a:cs typeface="Roboto"/>
              <a:sym typeface="Roboto"/>
            </a:endParaRPr>
          </a:p>
          <a:p>
            <a:pPr marL="0" marR="215900" lvl="0" indent="0" algn="l" rtl="0">
              <a:lnSpc>
                <a:spcPct val="102000"/>
              </a:lnSpc>
              <a:spcBef>
                <a:spcPts val="0"/>
              </a:spcBef>
              <a:spcAft>
                <a:spcPts val="0"/>
              </a:spcAft>
              <a:buNone/>
            </a:pPr>
            <a:r>
              <a:rPr lang="fr" sz="1200" dirty="0">
                <a:solidFill>
                  <a:srgbClr val="132D6E"/>
                </a:solidFill>
                <a:latin typeface="Roboto"/>
                <a:ea typeface="Roboto"/>
                <a:cs typeface="Roboto"/>
                <a:sym typeface="Roboto"/>
              </a:rPr>
              <a:t>But dans le cas d’une classification de  prêts bons ou mauvais il faut :</a:t>
            </a:r>
            <a:endParaRPr sz="1200" dirty="0">
              <a:solidFill>
                <a:srgbClr val="132D6E"/>
              </a:solidFill>
              <a:latin typeface="Roboto"/>
              <a:ea typeface="Roboto"/>
              <a:cs typeface="Roboto"/>
              <a:sym typeface="Roboto"/>
            </a:endParaRPr>
          </a:p>
          <a:p>
            <a:pPr marL="12700" marR="0" lvl="0" indent="0" algn="l" rtl="0">
              <a:lnSpc>
                <a:spcPct val="115000"/>
              </a:lnSpc>
              <a:spcBef>
                <a:spcPts val="100"/>
              </a:spcBef>
              <a:spcAft>
                <a:spcPts val="0"/>
              </a:spcAft>
              <a:buNone/>
            </a:pPr>
            <a:r>
              <a:rPr lang="fr" sz="1200" b="1" dirty="0">
                <a:solidFill>
                  <a:srgbClr val="132D6E"/>
                </a:solidFill>
                <a:latin typeface="Roboto"/>
                <a:ea typeface="Roboto"/>
                <a:cs typeface="Roboto"/>
                <a:sym typeface="Roboto"/>
              </a:rPr>
              <a:t>Maximiser le rappel au détriment de  la précision </a:t>
            </a:r>
            <a:r>
              <a:rPr lang="fr" sz="1200" dirty="0">
                <a:solidFill>
                  <a:srgbClr val="132D6E"/>
                </a:solidFill>
                <a:latin typeface="Roboto"/>
                <a:ea typeface="Roboto"/>
                <a:cs typeface="Roboto"/>
                <a:sym typeface="Roboto"/>
              </a:rPr>
              <a:t>(diminuer les faux négatifs  pour augmenter le rappel)</a:t>
            </a:r>
            <a:endParaRPr sz="1200" dirty="0">
              <a:solidFill>
                <a:srgbClr val="132D6E"/>
              </a:solidFill>
              <a:latin typeface="Roboto"/>
              <a:ea typeface="Roboto"/>
              <a:cs typeface="Roboto"/>
              <a:sym typeface="Roboto"/>
            </a:endParaRPr>
          </a:p>
        </p:txBody>
      </p:sp>
      <p:sp>
        <p:nvSpPr>
          <p:cNvPr id="479" name="Google Shape;479;p33"/>
          <p:cNvSpPr txBox="1"/>
          <p:nvPr/>
        </p:nvSpPr>
        <p:spPr>
          <a:xfrm>
            <a:off x="5732350" y="2734225"/>
            <a:ext cx="3000000" cy="1284937"/>
          </a:xfrm>
          <a:prstGeom prst="rect">
            <a:avLst/>
          </a:prstGeom>
          <a:solidFill>
            <a:srgbClr val="FCE5CD"/>
          </a:solidFill>
          <a:ln>
            <a:noFill/>
          </a:ln>
        </p:spPr>
        <p:txBody>
          <a:bodyPr spcFirstLastPara="1" wrap="square" lIns="91425" tIns="91425" rIns="91425" bIns="91425" anchor="t" anchorCtr="0">
            <a:spAutoFit/>
          </a:bodyPr>
          <a:lstStyle/>
          <a:p>
            <a:pPr marL="12700" marR="0" lvl="0" indent="0" algn="l" rtl="0">
              <a:lnSpc>
                <a:spcPct val="115000"/>
              </a:lnSpc>
              <a:spcBef>
                <a:spcPts val="100"/>
              </a:spcBef>
              <a:spcAft>
                <a:spcPts val="0"/>
              </a:spcAft>
              <a:buNone/>
            </a:pPr>
            <a:r>
              <a:rPr lang="fr" sz="1200" b="1" u="sng" dirty="0">
                <a:solidFill>
                  <a:schemeClr val="accent5"/>
                </a:solidFill>
                <a:latin typeface="Roboto"/>
                <a:ea typeface="Roboto"/>
                <a:cs typeface="Roboto"/>
                <a:sym typeface="Roboto"/>
              </a:rPr>
              <a:t>2. Conclusion </a:t>
            </a:r>
            <a:r>
              <a:rPr lang="fr" sz="1200" b="1" u="sng" dirty="0" err="1">
                <a:solidFill>
                  <a:schemeClr val="accent5"/>
                </a:solidFill>
                <a:latin typeface="Roboto"/>
                <a:ea typeface="Roboto"/>
                <a:cs typeface="Roboto"/>
                <a:sym typeface="Roboto"/>
              </a:rPr>
              <a:t>LightGBM</a:t>
            </a:r>
            <a:r>
              <a:rPr lang="fr" sz="1200" b="1" u="sng" dirty="0">
                <a:solidFill>
                  <a:schemeClr val="accent5"/>
                </a:solidFill>
                <a:latin typeface="Roboto"/>
                <a:ea typeface="Roboto"/>
                <a:cs typeface="Roboto"/>
                <a:sym typeface="Roboto"/>
              </a:rPr>
              <a:t> </a:t>
            </a:r>
            <a:endParaRPr sz="1200" b="1" u="sng" dirty="0">
              <a:solidFill>
                <a:schemeClr val="accent5"/>
              </a:solidFill>
              <a:latin typeface="Roboto"/>
              <a:ea typeface="Roboto"/>
              <a:cs typeface="Roboto"/>
              <a:sym typeface="Roboto"/>
            </a:endParaRPr>
          </a:p>
          <a:p>
            <a:pPr marL="12700" marR="0" lvl="0" indent="0" algn="l" rtl="0">
              <a:lnSpc>
                <a:spcPct val="115000"/>
              </a:lnSpc>
              <a:spcBef>
                <a:spcPts val="100"/>
              </a:spcBef>
              <a:spcAft>
                <a:spcPts val="0"/>
              </a:spcAft>
              <a:buNone/>
            </a:pPr>
            <a:r>
              <a:rPr lang="fr" sz="1200" dirty="0">
                <a:solidFill>
                  <a:srgbClr val="1C3B70"/>
                </a:solidFill>
                <a:latin typeface="Roboto"/>
                <a:ea typeface="Roboto"/>
                <a:cs typeface="Roboto"/>
                <a:sym typeface="Roboto"/>
              </a:rPr>
              <a:t>L’’</a:t>
            </a:r>
            <a:r>
              <a:rPr lang="fr" sz="1200" dirty="0" err="1">
                <a:solidFill>
                  <a:srgbClr val="1C3B70"/>
                </a:solidFill>
                <a:latin typeface="Roboto"/>
                <a:ea typeface="Roboto"/>
                <a:cs typeface="Roboto"/>
                <a:sym typeface="Roboto"/>
              </a:rPr>
              <a:t>hyperparamètre</a:t>
            </a:r>
            <a:r>
              <a:rPr lang="fr" sz="1200" dirty="0">
                <a:solidFill>
                  <a:srgbClr val="1C3B70"/>
                </a:solidFill>
                <a:latin typeface="Roboto"/>
                <a:ea typeface="Roboto"/>
                <a:cs typeface="Roboto"/>
                <a:sym typeface="Roboto"/>
              </a:rPr>
              <a:t>  </a:t>
            </a:r>
            <a:r>
              <a:rPr lang="fr" sz="1200" dirty="0" err="1">
                <a:solidFill>
                  <a:srgbClr val="1C3B70"/>
                </a:solidFill>
                <a:latin typeface="Roboto"/>
                <a:ea typeface="Roboto"/>
                <a:cs typeface="Roboto"/>
                <a:sym typeface="Roboto"/>
              </a:rPr>
              <a:t>class_weight</a:t>
            </a:r>
            <a:r>
              <a:rPr lang="fr" sz="1200" dirty="0">
                <a:solidFill>
                  <a:srgbClr val="1C3B70"/>
                </a:solidFill>
                <a:latin typeface="Roboto"/>
                <a:ea typeface="Roboto"/>
                <a:cs typeface="Roboto"/>
                <a:sym typeface="Roboto"/>
              </a:rPr>
              <a:t> = </a:t>
            </a:r>
            <a:r>
              <a:rPr lang="fr" sz="1200" b="1" dirty="0">
                <a:solidFill>
                  <a:srgbClr val="BF2A1D"/>
                </a:solidFill>
                <a:latin typeface="Roboto"/>
                <a:ea typeface="Roboto"/>
                <a:cs typeface="Roboto"/>
                <a:sym typeface="Roboto"/>
              </a:rPr>
              <a:t>‘</a:t>
            </a:r>
            <a:r>
              <a:rPr lang="fr" sz="1200" b="1" dirty="0" err="1">
                <a:solidFill>
                  <a:srgbClr val="BF2A1D"/>
                </a:solidFill>
                <a:latin typeface="Roboto"/>
                <a:ea typeface="Roboto"/>
                <a:cs typeface="Roboto"/>
                <a:sym typeface="Roboto"/>
              </a:rPr>
              <a:t>balanced</a:t>
            </a:r>
            <a:r>
              <a:rPr lang="fr" sz="1200" b="1" dirty="0">
                <a:solidFill>
                  <a:srgbClr val="BF2A1D"/>
                </a:solidFill>
                <a:latin typeface="Roboto"/>
                <a:ea typeface="Roboto"/>
                <a:cs typeface="Roboto"/>
                <a:sym typeface="Roboto"/>
              </a:rPr>
              <a:t>’ </a:t>
            </a:r>
            <a:r>
              <a:rPr lang="fr" sz="1200" dirty="0">
                <a:solidFill>
                  <a:srgbClr val="132D6E"/>
                </a:solidFill>
                <a:latin typeface="Roboto"/>
                <a:ea typeface="Roboto"/>
                <a:cs typeface="Roboto"/>
                <a:sym typeface="Roboto"/>
              </a:rPr>
              <a:t>donne</a:t>
            </a:r>
            <a:r>
              <a:rPr lang="fr" sz="1200" dirty="0">
                <a:solidFill>
                  <a:srgbClr val="1C3B70"/>
                </a:solidFill>
                <a:latin typeface="Roboto"/>
                <a:ea typeface="Roboto"/>
                <a:cs typeface="Roboto"/>
                <a:sym typeface="Roboto"/>
              </a:rPr>
              <a:t> de meilleurs résultats.</a:t>
            </a:r>
            <a:endParaRPr sz="1200" dirty="0">
              <a:solidFill>
                <a:srgbClr val="1C3B70"/>
              </a:solidFill>
              <a:latin typeface="Roboto"/>
              <a:ea typeface="Roboto"/>
              <a:cs typeface="Roboto"/>
              <a:sym typeface="Roboto"/>
            </a:endParaRPr>
          </a:p>
          <a:p>
            <a:pPr marL="12700" marR="0" lvl="0" indent="0" algn="l" rtl="0">
              <a:lnSpc>
                <a:spcPct val="115000"/>
              </a:lnSpc>
              <a:spcBef>
                <a:spcPts val="100"/>
              </a:spcBef>
              <a:spcAft>
                <a:spcPts val="0"/>
              </a:spcAft>
              <a:buNone/>
            </a:pPr>
            <a:r>
              <a:rPr lang="fr" sz="1200" dirty="0">
                <a:solidFill>
                  <a:srgbClr val="1C3B70"/>
                </a:solidFill>
                <a:latin typeface="Roboto"/>
                <a:ea typeface="Roboto"/>
                <a:cs typeface="Roboto"/>
                <a:sym typeface="Roboto"/>
              </a:rPr>
              <a:t>C’est la </a:t>
            </a:r>
            <a:r>
              <a:rPr lang="fr" sz="1200" b="1" dirty="0">
                <a:solidFill>
                  <a:srgbClr val="1C3B70"/>
                </a:solidFill>
                <a:latin typeface="Roboto"/>
                <a:ea typeface="Roboto"/>
                <a:cs typeface="Roboto"/>
                <a:sym typeface="Roboto"/>
              </a:rPr>
              <a:t>stratégie de rééquilibrage </a:t>
            </a:r>
            <a:r>
              <a:rPr lang="fr" sz="1200" dirty="0">
                <a:solidFill>
                  <a:srgbClr val="1C3B70"/>
                </a:solidFill>
                <a:latin typeface="Roboto"/>
                <a:ea typeface="Roboto"/>
                <a:cs typeface="Roboto"/>
                <a:sym typeface="Roboto"/>
              </a:rPr>
              <a:t>que  nous choisirons.</a:t>
            </a:r>
            <a:endParaRPr sz="1200" dirty="0">
              <a:solidFill>
                <a:srgbClr val="1C3B70"/>
              </a:solidFill>
              <a:latin typeface="Roboto"/>
              <a:ea typeface="Roboto"/>
              <a:cs typeface="Roboto"/>
              <a:sym typeface="Roboto"/>
            </a:endParaRPr>
          </a:p>
        </p:txBody>
      </p:sp>
      <p:pic>
        <p:nvPicPr>
          <p:cNvPr id="480" name="Google Shape;480;p33"/>
          <p:cNvPicPr preferRelativeResize="0"/>
          <p:nvPr/>
        </p:nvPicPr>
        <p:blipFill>
          <a:blip r:embed="rId4">
            <a:alphaModFix/>
          </a:blip>
          <a:stretch>
            <a:fillRect/>
          </a:stretch>
        </p:blipFill>
        <p:spPr>
          <a:xfrm>
            <a:off x="3315800" y="2177250"/>
            <a:ext cx="1744780" cy="1801675"/>
          </a:xfrm>
          <a:prstGeom prst="rect">
            <a:avLst/>
          </a:prstGeom>
          <a:noFill/>
          <a:ln>
            <a:noFill/>
          </a:ln>
        </p:spPr>
      </p:pic>
      <p:sp>
        <p:nvSpPr>
          <p:cNvPr id="481" name="Google Shape;481;p33"/>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fr" sz="2300" b="1">
                <a:solidFill>
                  <a:srgbClr val="0A26CA"/>
                </a:solidFill>
                <a:latin typeface="Roboto"/>
                <a:ea typeface="Roboto"/>
                <a:cs typeface="Roboto"/>
                <a:sym typeface="Roboto"/>
              </a:rPr>
              <a:t>Step 4 : Optimisation du meilleur modèle (2/2)</a:t>
            </a:r>
            <a:endParaRPr sz="2327" b="1">
              <a:solidFill>
                <a:srgbClr val="0A26CA"/>
              </a:solidFill>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34"/>
          <p:cNvSpPr txBox="1"/>
          <p:nvPr/>
        </p:nvSpPr>
        <p:spPr>
          <a:xfrm>
            <a:off x="366950" y="3434175"/>
            <a:ext cx="7238400" cy="594600"/>
          </a:xfrm>
          <a:prstGeom prst="rect">
            <a:avLst/>
          </a:prstGeom>
          <a:solidFill>
            <a:srgbClr val="FCE5CD"/>
          </a:solidFill>
          <a:ln>
            <a:noFill/>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fr" sz="1200" b="1">
                <a:solidFill>
                  <a:srgbClr val="BF2A1D"/>
                </a:solidFill>
                <a:latin typeface="Roboto"/>
                <a:ea typeface="Roboto"/>
                <a:cs typeface="Roboto"/>
                <a:sym typeface="Roboto"/>
              </a:rPr>
              <a:t>faux négatifs :  </a:t>
            </a:r>
            <a:r>
              <a:rPr lang="fr" sz="1200">
                <a:solidFill>
                  <a:srgbClr val="132D6E"/>
                </a:solidFill>
                <a:latin typeface="Roboto"/>
                <a:ea typeface="Roboto"/>
                <a:cs typeface="Roboto"/>
                <a:sym typeface="Roboto"/>
              </a:rPr>
              <a:t>LightGBM « </a:t>
            </a:r>
            <a:r>
              <a:rPr lang="fr" sz="1200" b="1">
                <a:solidFill>
                  <a:srgbClr val="132D6E"/>
                </a:solidFill>
                <a:latin typeface="Roboto"/>
                <a:ea typeface="Roboto"/>
                <a:cs typeface="Roboto"/>
                <a:sym typeface="Roboto"/>
              </a:rPr>
              <a:t>métrique bancaire </a:t>
            </a:r>
            <a:r>
              <a:rPr lang="fr" sz="1200">
                <a:solidFill>
                  <a:srgbClr val="132D6E"/>
                </a:solidFill>
                <a:latin typeface="Roboto"/>
                <a:ea typeface="Roboto"/>
                <a:cs typeface="Roboto"/>
                <a:sym typeface="Roboto"/>
              </a:rPr>
              <a:t>»  </a:t>
            </a:r>
            <a:r>
              <a:rPr lang="fr" sz="1200" b="1">
                <a:solidFill>
                  <a:srgbClr val="BF2A1D"/>
                </a:solidFill>
                <a:latin typeface="Roboto"/>
                <a:ea typeface="Roboto"/>
                <a:cs typeface="Roboto"/>
                <a:sym typeface="Roboto"/>
              </a:rPr>
              <a:t>&lt; </a:t>
            </a:r>
            <a:r>
              <a:rPr lang="fr" sz="1200">
                <a:solidFill>
                  <a:srgbClr val="132D6E"/>
                </a:solidFill>
                <a:latin typeface="Roboto"/>
                <a:ea typeface="Roboto"/>
                <a:cs typeface="Roboto"/>
                <a:sym typeface="Roboto"/>
              </a:rPr>
              <a:t>LightGBM  </a:t>
            </a:r>
            <a:r>
              <a:rPr lang="fr" sz="1200" b="1">
                <a:solidFill>
                  <a:srgbClr val="132D6E"/>
                </a:solidFill>
                <a:latin typeface="Roboto"/>
                <a:ea typeface="Roboto"/>
                <a:cs typeface="Roboto"/>
                <a:sym typeface="Roboto"/>
              </a:rPr>
              <a:t>ROC_AUC  </a:t>
            </a:r>
            <a:r>
              <a:rPr lang="fr" sz="1200" b="1">
                <a:solidFill>
                  <a:srgbClr val="BF2A1D"/>
                </a:solidFill>
                <a:latin typeface="Roboto"/>
                <a:ea typeface="Roboto"/>
                <a:cs typeface="Roboto"/>
                <a:sym typeface="Roboto"/>
              </a:rPr>
              <a:t> -&gt; perte de la somme prêtée</a:t>
            </a:r>
            <a:endParaRPr sz="1200" b="1">
              <a:solidFill>
                <a:srgbClr val="BF2A1D"/>
              </a:solidFill>
              <a:latin typeface="Roboto"/>
              <a:ea typeface="Roboto"/>
              <a:cs typeface="Roboto"/>
              <a:sym typeface="Roboto"/>
            </a:endParaRPr>
          </a:p>
          <a:p>
            <a:pPr marL="12700" marR="0" lvl="0" indent="0" algn="l" rtl="0">
              <a:lnSpc>
                <a:spcPct val="115000"/>
              </a:lnSpc>
              <a:spcBef>
                <a:spcPts val="100"/>
              </a:spcBef>
              <a:spcAft>
                <a:spcPts val="0"/>
              </a:spcAft>
              <a:buNone/>
            </a:pPr>
            <a:r>
              <a:rPr lang="fr" sz="1200" b="1">
                <a:solidFill>
                  <a:srgbClr val="ED9790"/>
                </a:solidFill>
                <a:latin typeface="Roboto"/>
                <a:ea typeface="Roboto"/>
                <a:cs typeface="Roboto"/>
                <a:sym typeface="Roboto"/>
              </a:rPr>
              <a:t>faux positifs :  </a:t>
            </a:r>
            <a:r>
              <a:rPr lang="fr" sz="1200">
                <a:solidFill>
                  <a:srgbClr val="132D6E"/>
                </a:solidFill>
                <a:latin typeface="Roboto"/>
                <a:ea typeface="Roboto"/>
                <a:cs typeface="Roboto"/>
                <a:sym typeface="Roboto"/>
              </a:rPr>
              <a:t>LightGBM « </a:t>
            </a:r>
            <a:r>
              <a:rPr lang="fr" sz="1200" b="1">
                <a:solidFill>
                  <a:srgbClr val="132D6E"/>
                </a:solidFill>
                <a:latin typeface="Roboto"/>
                <a:ea typeface="Roboto"/>
                <a:cs typeface="Roboto"/>
                <a:sym typeface="Roboto"/>
              </a:rPr>
              <a:t>métrique bancaire </a:t>
            </a:r>
            <a:r>
              <a:rPr lang="fr" sz="1200">
                <a:solidFill>
                  <a:srgbClr val="132D6E"/>
                </a:solidFill>
                <a:latin typeface="Roboto"/>
                <a:ea typeface="Roboto"/>
                <a:cs typeface="Roboto"/>
                <a:sym typeface="Roboto"/>
              </a:rPr>
              <a:t>»  </a:t>
            </a:r>
            <a:r>
              <a:rPr lang="fr" sz="1200" b="1">
                <a:solidFill>
                  <a:srgbClr val="BF2A1D"/>
                </a:solidFill>
                <a:latin typeface="Roboto"/>
                <a:ea typeface="Roboto"/>
                <a:cs typeface="Roboto"/>
                <a:sym typeface="Roboto"/>
              </a:rPr>
              <a:t>&gt; </a:t>
            </a:r>
            <a:r>
              <a:rPr lang="fr" sz="1200">
                <a:solidFill>
                  <a:srgbClr val="132D6E"/>
                </a:solidFill>
                <a:latin typeface="Roboto"/>
                <a:ea typeface="Roboto"/>
                <a:cs typeface="Roboto"/>
                <a:sym typeface="Roboto"/>
              </a:rPr>
              <a:t>LightGBM </a:t>
            </a:r>
            <a:r>
              <a:rPr lang="fr" sz="1200" b="1">
                <a:solidFill>
                  <a:srgbClr val="132D6E"/>
                </a:solidFill>
                <a:latin typeface="Roboto"/>
                <a:ea typeface="Roboto"/>
                <a:cs typeface="Roboto"/>
                <a:sym typeface="Roboto"/>
              </a:rPr>
              <a:t>ROC_AUC  </a:t>
            </a:r>
            <a:r>
              <a:rPr lang="fr" sz="1200" b="1">
                <a:solidFill>
                  <a:srgbClr val="ED9790"/>
                </a:solidFill>
                <a:latin typeface="Roboto"/>
                <a:ea typeface="Roboto"/>
                <a:cs typeface="Roboto"/>
                <a:sym typeface="Roboto"/>
              </a:rPr>
              <a:t> -&gt; perte des intérêts</a:t>
            </a:r>
            <a:endParaRPr sz="1200" b="1" u="sng">
              <a:solidFill>
                <a:schemeClr val="accent5"/>
              </a:solidFill>
              <a:latin typeface="Roboto"/>
              <a:ea typeface="Roboto"/>
              <a:cs typeface="Roboto"/>
              <a:sym typeface="Roboto"/>
            </a:endParaRPr>
          </a:p>
        </p:txBody>
      </p:sp>
      <p:grpSp>
        <p:nvGrpSpPr>
          <p:cNvPr id="487" name="Google Shape;487;p34"/>
          <p:cNvGrpSpPr/>
          <p:nvPr/>
        </p:nvGrpSpPr>
        <p:grpSpPr>
          <a:xfrm>
            <a:off x="366950" y="801050"/>
            <a:ext cx="6489201" cy="2181100"/>
            <a:chOff x="1081225" y="801050"/>
            <a:chExt cx="6489201" cy="2181100"/>
          </a:xfrm>
        </p:grpSpPr>
        <p:pic>
          <p:nvPicPr>
            <p:cNvPr id="488" name="Google Shape;488;p34"/>
            <p:cNvPicPr preferRelativeResize="0"/>
            <p:nvPr/>
          </p:nvPicPr>
          <p:blipFill>
            <a:blip r:embed="rId3">
              <a:alphaModFix/>
            </a:blip>
            <a:stretch>
              <a:fillRect/>
            </a:stretch>
          </p:blipFill>
          <p:spPr>
            <a:xfrm>
              <a:off x="1081225" y="801050"/>
              <a:ext cx="6489201" cy="2181100"/>
            </a:xfrm>
            <a:prstGeom prst="rect">
              <a:avLst/>
            </a:prstGeom>
            <a:noFill/>
            <a:ln>
              <a:noFill/>
            </a:ln>
          </p:spPr>
        </p:pic>
        <p:pic>
          <p:nvPicPr>
            <p:cNvPr id="489" name="Google Shape;489;p34"/>
            <p:cNvPicPr preferRelativeResize="0"/>
            <p:nvPr/>
          </p:nvPicPr>
          <p:blipFill>
            <a:blip r:embed="rId4">
              <a:alphaModFix/>
            </a:blip>
            <a:stretch>
              <a:fillRect/>
            </a:stretch>
          </p:blipFill>
          <p:spPr>
            <a:xfrm>
              <a:off x="3608025" y="1177025"/>
              <a:ext cx="819131" cy="528224"/>
            </a:xfrm>
            <a:prstGeom prst="rect">
              <a:avLst/>
            </a:prstGeom>
            <a:noFill/>
            <a:ln>
              <a:noFill/>
            </a:ln>
          </p:spPr>
        </p:pic>
        <p:pic>
          <p:nvPicPr>
            <p:cNvPr id="490" name="Google Shape;490;p34"/>
            <p:cNvPicPr preferRelativeResize="0"/>
            <p:nvPr/>
          </p:nvPicPr>
          <p:blipFill>
            <a:blip r:embed="rId4">
              <a:alphaModFix/>
            </a:blip>
            <a:stretch>
              <a:fillRect/>
            </a:stretch>
          </p:blipFill>
          <p:spPr>
            <a:xfrm>
              <a:off x="2419525" y="1912875"/>
              <a:ext cx="819131" cy="528224"/>
            </a:xfrm>
            <a:prstGeom prst="rect">
              <a:avLst/>
            </a:prstGeom>
            <a:noFill/>
            <a:ln>
              <a:noFill/>
            </a:ln>
          </p:spPr>
        </p:pic>
        <p:pic>
          <p:nvPicPr>
            <p:cNvPr id="491" name="Google Shape;491;p34"/>
            <p:cNvPicPr preferRelativeResize="0"/>
            <p:nvPr/>
          </p:nvPicPr>
          <p:blipFill>
            <a:blip r:embed="rId4">
              <a:alphaModFix/>
            </a:blip>
            <a:stretch>
              <a:fillRect/>
            </a:stretch>
          </p:blipFill>
          <p:spPr>
            <a:xfrm>
              <a:off x="5248550" y="1865525"/>
              <a:ext cx="819131" cy="528224"/>
            </a:xfrm>
            <a:prstGeom prst="rect">
              <a:avLst/>
            </a:prstGeom>
            <a:noFill/>
            <a:ln>
              <a:noFill/>
            </a:ln>
          </p:spPr>
        </p:pic>
        <p:pic>
          <p:nvPicPr>
            <p:cNvPr id="492" name="Google Shape;492;p34"/>
            <p:cNvPicPr preferRelativeResize="0"/>
            <p:nvPr/>
          </p:nvPicPr>
          <p:blipFill>
            <a:blip r:embed="rId4">
              <a:alphaModFix/>
            </a:blip>
            <a:stretch>
              <a:fillRect/>
            </a:stretch>
          </p:blipFill>
          <p:spPr>
            <a:xfrm>
              <a:off x="6439625" y="1177025"/>
              <a:ext cx="819131" cy="528224"/>
            </a:xfrm>
            <a:prstGeom prst="rect">
              <a:avLst/>
            </a:prstGeom>
            <a:noFill/>
            <a:ln>
              <a:noFill/>
            </a:ln>
          </p:spPr>
        </p:pic>
      </p:grpSp>
      <p:sp>
        <p:nvSpPr>
          <p:cNvPr id="493" name="Google Shape;493;p34"/>
          <p:cNvSpPr txBox="1"/>
          <p:nvPr/>
        </p:nvSpPr>
        <p:spPr>
          <a:xfrm>
            <a:off x="1690825" y="4334525"/>
            <a:ext cx="1817100" cy="623100"/>
          </a:xfrm>
          <a:prstGeom prst="rect">
            <a:avLst/>
          </a:prstGeom>
          <a:solidFill>
            <a:schemeClr val="accent5"/>
          </a:solidFill>
          <a:ln>
            <a:noFill/>
          </a:ln>
        </p:spPr>
        <p:txBody>
          <a:bodyPr spcFirstLastPara="1" wrap="square" lIns="91425" tIns="91425" rIns="91425" bIns="91425" anchor="t" anchorCtr="0">
            <a:spAutoFit/>
          </a:bodyPr>
          <a:lstStyle/>
          <a:p>
            <a:pPr marL="0" lvl="0" indent="0" algn="l" rtl="0">
              <a:lnSpc>
                <a:spcPct val="130454"/>
              </a:lnSpc>
              <a:spcBef>
                <a:spcPts val="100"/>
              </a:spcBef>
              <a:spcAft>
                <a:spcPts val="0"/>
              </a:spcAft>
              <a:buNone/>
            </a:pPr>
            <a:r>
              <a:rPr lang="fr" sz="1200" b="1">
                <a:solidFill>
                  <a:schemeClr val="lt1"/>
                </a:solidFill>
                <a:latin typeface="Roboto"/>
                <a:ea typeface="Roboto"/>
                <a:cs typeface="Roboto"/>
                <a:sym typeface="Roboto"/>
              </a:rPr>
              <a:t>MODÈLE CONSERVÉ :</a:t>
            </a:r>
            <a:endParaRPr sz="1200" b="1">
              <a:solidFill>
                <a:schemeClr val="lt1"/>
              </a:solidFill>
              <a:latin typeface="Roboto"/>
              <a:ea typeface="Roboto"/>
              <a:cs typeface="Roboto"/>
              <a:sym typeface="Roboto"/>
            </a:endParaRPr>
          </a:p>
          <a:p>
            <a:pPr marL="12700" marR="0" lvl="0" indent="0" algn="l" rtl="0">
              <a:lnSpc>
                <a:spcPct val="115000"/>
              </a:lnSpc>
              <a:spcBef>
                <a:spcPts val="100"/>
              </a:spcBef>
              <a:spcAft>
                <a:spcPts val="0"/>
              </a:spcAft>
              <a:buNone/>
            </a:pPr>
            <a:r>
              <a:rPr lang="fr" sz="1200" b="1">
                <a:solidFill>
                  <a:schemeClr val="lt1"/>
                </a:solidFill>
                <a:latin typeface="Roboto"/>
                <a:ea typeface="Roboto"/>
                <a:cs typeface="Roboto"/>
                <a:sym typeface="Roboto"/>
              </a:rPr>
              <a:t>LightGBM roc_auc</a:t>
            </a:r>
            <a:endParaRPr sz="1200" b="1">
              <a:solidFill>
                <a:schemeClr val="lt1"/>
              </a:solidFill>
              <a:latin typeface="Roboto"/>
              <a:ea typeface="Roboto"/>
              <a:cs typeface="Roboto"/>
              <a:sym typeface="Roboto"/>
            </a:endParaRPr>
          </a:p>
        </p:txBody>
      </p:sp>
      <p:sp>
        <p:nvSpPr>
          <p:cNvPr id="494" name="Google Shape;494;p34"/>
          <p:cNvSpPr txBox="1"/>
          <p:nvPr/>
        </p:nvSpPr>
        <p:spPr>
          <a:xfrm>
            <a:off x="4020100" y="4322075"/>
            <a:ext cx="3585300" cy="581700"/>
          </a:xfrm>
          <a:prstGeom prst="rect">
            <a:avLst/>
          </a:prstGeom>
          <a:solidFill>
            <a:srgbClr val="FCE5CD"/>
          </a:solidFill>
          <a:ln>
            <a:noFill/>
          </a:ln>
        </p:spPr>
        <p:txBody>
          <a:bodyPr spcFirstLastPara="1" wrap="square" lIns="90000" tIns="91425" rIns="91425" bIns="91425" anchor="t" anchorCtr="0">
            <a:spAutoFit/>
          </a:bodyPr>
          <a:lstStyle/>
          <a:p>
            <a:pPr marL="12700" marR="0" lvl="0" indent="0" algn="l" rtl="0">
              <a:lnSpc>
                <a:spcPct val="115000"/>
              </a:lnSpc>
              <a:spcBef>
                <a:spcPts val="100"/>
              </a:spcBef>
              <a:spcAft>
                <a:spcPts val="0"/>
              </a:spcAft>
              <a:buNone/>
            </a:pPr>
            <a:r>
              <a:rPr lang="fr" sz="1200" b="1">
                <a:solidFill>
                  <a:srgbClr val="1C3B70"/>
                </a:solidFill>
                <a:latin typeface="Roboto"/>
                <a:ea typeface="Roboto"/>
                <a:cs typeface="Roboto"/>
                <a:sym typeface="Roboto"/>
              </a:rPr>
              <a:t>Métrique</a:t>
            </a:r>
            <a:r>
              <a:rPr lang="fr" sz="1200" b="1">
                <a:solidFill>
                  <a:srgbClr val="BF2A1D"/>
                </a:solidFill>
                <a:latin typeface="Roboto"/>
                <a:ea typeface="Roboto"/>
                <a:cs typeface="Roboto"/>
                <a:sym typeface="Roboto"/>
              </a:rPr>
              <a:t> </a:t>
            </a:r>
            <a:r>
              <a:rPr lang="fr" sz="1200" b="1">
                <a:solidFill>
                  <a:srgbClr val="1C3B70"/>
                </a:solidFill>
                <a:latin typeface="Roboto"/>
                <a:ea typeface="Roboto"/>
                <a:cs typeface="Roboto"/>
                <a:sym typeface="Roboto"/>
              </a:rPr>
              <a:t>bancaire  </a:t>
            </a:r>
            <a:r>
              <a:rPr lang="fr" sz="1200">
                <a:solidFill>
                  <a:srgbClr val="1C3B70"/>
                </a:solidFill>
                <a:latin typeface="Roboto"/>
                <a:ea typeface="Roboto"/>
                <a:cs typeface="Roboto"/>
                <a:sym typeface="Roboto"/>
              </a:rPr>
              <a:t>utilisée pour fixer le  </a:t>
            </a:r>
            <a:r>
              <a:rPr lang="fr" sz="1200" b="1">
                <a:solidFill>
                  <a:srgbClr val="1C3B70"/>
                </a:solidFill>
                <a:latin typeface="Roboto"/>
                <a:ea typeface="Roboto"/>
                <a:cs typeface="Roboto"/>
                <a:sym typeface="Roboto"/>
              </a:rPr>
              <a:t>seuil de solvabilité</a:t>
            </a:r>
            <a:endParaRPr sz="1200" b="1">
              <a:solidFill>
                <a:srgbClr val="1C3B70"/>
              </a:solidFill>
              <a:latin typeface="Roboto"/>
              <a:ea typeface="Roboto"/>
              <a:cs typeface="Roboto"/>
              <a:sym typeface="Roboto"/>
            </a:endParaRPr>
          </a:p>
        </p:txBody>
      </p:sp>
      <p:sp>
        <p:nvSpPr>
          <p:cNvPr id="495" name="Google Shape;495;p34"/>
          <p:cNvSpPr/>
          <p:nvPr/>
        </p:nvSpPr>
        <p:spPr>
          <a:xfrm>
            <a:off x="366950" y="4461425"/>
            <a:ext cx="1138500" cy="369300"/>
          </a:xfrm>
          <a:prstGeom prst="rightArrow">
            <a:avLst>
              <a:gd name="adj1" fmla="val 50000"/>
              <a:gd name="adj2"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fr" sz="2300" b="1">
                <a:solidFill>
                  <a:srgbClr val="0A26CA"/>
                </a:solidFill>
                <a:latin typeface="Roboto"/>
                <a:ea typeface="Roboto"/>
                <a:cs typeface="Roboto"/>
                <a:sym typeface="Roboto"/>
              </a:rPr>
              <a:t>Step 5 : Meilleur modèle et seuil de solvabilité (1/2)</a:t>
            </a:r>
            <a:endParaRPr sz="2300" b="1">
              <a:solidFill>
                <a:srgbClr val="0A26CA"/>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35"/>
          <p:cNvSpPr txBox="1"/>
          <p:nvPr/>
        </p:nvSpPr>
        <p:spPr>
          <a:xfrm>
            <a:off x="322575" y="1498125"/>
            <a:ext cx="1714800" cy="623100"/>
          </a:xfrm>
          <a:prstGeom prst="rect">
            <a:avLst/>
          </a:prstGeom>
          <a:solidFill>
            <a:schemeClr val="accent5"/>
          </a:solidFill>
          <a:ln>
            <a:noFill/>
          </a:ln>
        </p:spPr>
        <p:txBody>
          <a:bodyPr spcFirstLastPara="1" wrap="square" lIns="91425" tIns="91425" rIns="91425" bIns="91425" anchor="t" anchorCtr="0">
            <a:spAutoFit/>
          </a:bodyPr>
          <a:lstStyle/>
          <a:p>
            <a:pPr marL="0" lvl="0" indent="0" algn="l" rtl="0">
              <a:lnSpc>
                <a:spcPct val="130454"/>
              </a:lnSpc>
              <a:spcBef>
                <a:spcPts val="100"/>
              </a:spcBef>
              <a:spcAft>
                <a:spcPts val="0"/>
              </a:spcAft>
              <a:buNone/>
            </a:pPr>
            <a:r>
              <a:rPr lang="fr" sz="1200" b="1">
                <a:solidFill>
                  <a:schemeClr val="lt1"/>
                </a:solidFill>
                <a:latin typeface="Roboto"/>
                <a:ea typeface="Roboto"/>
                <a:cs typeface="Roboto"/>
                <a:sym typeface="Roboto"/>
              </a:rPr>
              <a:t>MODÈLE CONSERVÉ :</a:t>
            </a:r>
            <a:endParaRPr sz="1200" b="1">
              <a:solidFill>
                <a:schemeClr val="lt1"/>
              </a:solidFill>
              <a:latin typeface="Roboto"/>
              <a:ea typeface="Roboto"/>
              <a:cs typeface="Roboto"/>
              <a:sym typeface="Roboto"/>
            </a:endParaRPr>
          </a:p>
          <a:p>
            <a:pPr marL="12700" marR="0" lvl="0" indent="0" algn="l" rtl="0">
              <a:lnSpc>
                <a:spcPct val="115000"/>
              </a:lnSpc>
              <a:spcBef>
                <a:spcPts val="100"/>
              </a:spcBef>
              <a:spcAft>
                <a:spcPts val="0"/>
              </a:spcAft>
              <a:buNone/>
            </a:pPr>
            <a:r>
              <a:rPr lang="fr" sz="1200" b="1">
                <a:solidFill>
                  <a:schemeClr val="lt1"/>
                </a:solidFill>
                <a:latin typeface="Roboto"/>
                <a:ea typeface="Roboto"/>
                <a:cs typeface="Roboto"/>
                <a:sym typeface="Roboto"/>
              </a:rPr>
              <a:t>LightGBM roc_auc</a:t>
            </a:r>
            <a:endParaRPr sz="1200" b="1">
              <a:solidFill>
                <a:schemeClr val="lt1"/>
              </a:solidFill>
              <a:latin typeface="Roboto"/>
              <a:ea typeface="Roboto"/>
              <a:cs typeface="Roboto"/>
              <a:sym typeface="Roboto"/>
            </a:endParaRPr>
          </a:p>
        </p:txBody>
      </p:sp>
      <p:sp>
        <p:nvSpPr>
          <p:cNvPr id="502" name="Google Shape;502;p35"/>
          <p:cNvSpPr txBox="1"/>
          <p:nvPr/>
        </p:nvSpPr>
        <p:spPr>
          <a:xfrm>
            <a:off x="322575" y="2664200"/>
            <a:ext cx="1714800" cy="794100"/>
          </a:xfrm>
          <a:prstGeom prst="rect">
            <a:avLst/>
          </a:prstGeom>
          <a:solidFill>
            <a:srgbClr val="FCE5CD"/>
          </a:solidFill>
          <a:ln>
            <a:noFill/>
          </a:ln>
        </p:spPr>
        <p:txBody>
          <a:bodyPr spcFirstLastPara="1" wrap="square" lIns="91425" tIns="91425" rIns="91425" bIns="91425" anchor="t" anchorCtr="0">
            <a:spAutoFit/>
          </a:bodyPr>
          <a:lstStyle/>
          <a:p>
            <a:pPr marL="12700" marR="0" lvl="0" indent="0" algn="l" rtl="0">
              <a:lnSpc>
                <a:spcPct val="115000"/>
              </a:lnSpc>
              <a:spcBef>
                <a:spcPts val="100"/>
              </a:spcBef>
              <a:spcAft>
                <a:spcPts val="0"/>
              </a:spcAft>
              <a:buNone/>
            </a:pPr>
            <a:r>
              <a:rPr lang="fr" sz="1200" b="1">
                <a:solidFill>
                  <a:srgbClr val="1C3B70"/>
                </a:solidFill>
                <a:latin typeface="Roboto"/>
                <a:ea typeface="Roboto"/>
                <a:cs typeface="Roboto"/>
                <a:sym typeface="Roboto"/>
              </a:rPr>
              <a:t>Métrique</a:t>
            </a:r>
            <a:r>
              <a:rPr lang="fr" sz="1200" b="1">
                <a:solidFill>
                  <a:srgbClr val="BF2A1D"/>
                </a:solidFill>
                <a:latin typeface="Roboto"/>
                <a:ea typeface="Roboto"/>
                <a:cs typeface="Roboto"/>
                <a:sym typeface="Roboto"/>
              </a:rPr>
              <a:t> </a:t>
            </a:r>
            <a:r>
              <a:rPr lang="fr" sz="1200" b="1">
                <a:solidFill>
                  <a:srgbClr val="1C3B70"/>
                </a:solidFill>
                <a:latin typeface="Roboto"/>
                <a:ea typeface="Roboto"/>
                <a:cs typeface="Roboto"/>
                <a:sym typeface="Roboto"/>
              </a:rPr>
              <a:t>bancaire  </a:t>
            </a:r>
            <a:r>
              <a:rPr lang="fr" sz="1200">
                <a:solidFill>
                  <a:srgbClr val="1C3B70"/>
                </a:solidFill>
                <a:latin typeface="Roboto"/>
                <a:ea typeface="Roboto"/>
                <a:cs typeface="Roboto"/>
                <a:sym typeface="Roboto"/>
              </a:rPr>
              <a:t>utilisée pour fixer le  </a:t>
            </a:r>
            <a:r>
              <a:rPr lang="fr" sz="1200" b="1">
                <a:solidFill>
                  <a:srgbClr val="1C3B70"/>
                </a:solidFill>
                <a:latin typeface="Roboto"/>
                <a:ea typeface="Roboto"/>
                <a:cs typeface="Roboto"/>
                <a:sym typeface="Roboto"/>
              </a:rPr>
              <a:t>seuil de solvabilité</a:t>
            </a:r>
            <a:endParaRPr sz="1200" b="1">
              <a:solidFill>
                <a:srgbClr val="1C3B70"/>
              </a:solidFill>
              <a:latin typeface="Roboto"/>
              <a:ea typeface="Roboto"/>
              <a:cs typeface="Roboto"/>
              <a:sym typeface="Roboto"/>
            </a:endParaRPr>
          </a:p>
        </p:txBody>
      </p:sp>
      <p:pic>
        <p:nvPicPr>
          <p:cNvPr id="503" name="Google Shape;503;p35"/>
          <p:cNvPicPr preferRelativeResize="0"/>
          <p:nvPr/>
        </p:nvPicPr>
        <p:blipFill>
          <a:blip r:embed="rId3">
            <a:alphaModFix/>
          </a:blip>
          <a:stretch>
            <a:fillRect/>
          </a:stretch>
        </p:blipFill>
        <p:spPr>
          <a:xfrm>
            <a:off x="2212575" y="888875"/>
            <a:ext cx="4682775" cy="3036150"/>
          </a:xfrm>
          <a:prstGeom prst="rect">
            <a:avLst/>
          </a:prstGeom>
          <a:noFill/>
          <a:ln>
            <a:noFill/>
          </a:ln>
        </p:spPr>
      </p:pic>
      <p:grpSp>
        <p:nvGrpSpPr>
          <p:cNvPr id="504" name="Google Shape;504;p35"/>
          <p:cNvGrpSpPr/>
          <p:nvPr/>
        </p:nvGrpSpPr>
        <p:grpSpPr>
          <a:xfrm>
            <a:off x="6661680" y="2190744"/>
            <a:ext cx="2252032" cy="1824709"/>
            <a:chOff x="4898975" y="801050"/>
            <a:chExt cx="2671450" cy="2181100"/>
          </a:xfrm>
        </p:grpSpPr>
        <p:pic>
          <p:nvPicPr>
            <p:cNvPr id="505" name="Google Shape;505;p35"/>
            <p:cNvPicPr preferRelativeResize="0"/>
            <p:nvPr/>
          </p:nvPicPr>
          <p:blipFill rotWithShape="1">
            <a:blip r:embed="rId4">
              <a:alphaModFix/>
            </a:blip>
            <a:srcRect l="58832"/>
            <a:stretch/>
          </p:blipFill>
          <p:spPr>
            <a:xfrm>
              <a:off x="4898975" y="801050"/>
              <a:ext cx="2671450" cy="2181100"/>
            </a:xfrm>
            <a:prstGeom prst="rect">
              <a:avLst/>
            </a:prstGeom>
            <a:noFill/>
            <a:ln>
              <a:noFill/>
            </a:ln>
          </p:spPr>
        </p:pic>
        <p:pic>
          <p:nvPicPr>
            <p:cNvPr id="506" name="Google Shape;506;p35"/>
            <p:cNvPicPr preferRelativeResize="0"/>
            <p:nvPr/>
          </p:nvPicPr>
          <p:blipFill>
            <a:blip r:embed="rId5">
              <a:alphaModFix/>
            </a:blip>
            <a:stretch>
              <a:fillRect/>
            </a:stretch>
          </p:blipFill>
          <p:spPr>
            <a:xfrm>
              <a:off x="5248550" y="1865525"/>
              <a:ext cx="819131" cy="528224"/>
            </a:xfrm>
            <a:prstGeom prst="rect">
              <a:avLst/>
            </a:prstGeom>
            <a:noFill/>
            <a:ln>
              <a:noFill/>
            </a:ln>
          </p:spPr>
        </p:pic>
        <p:pic>
          <p:nvPicPr>
            <p:cNvPr id="507" name="Google Shape;507;p35"/>
            <p:cNvPicPr preferRelativeResize="0"/>
            <p:nvPr/>
          </p:nvPicPr>
          <p:blipFill>
            <a:blip r:embed="rId5">
              <a:alphaModFix/>
            </a:blip>
            <a:stretch>
              <a:fillRect/>
            </a:stretch>
          </p:blipFill>
          <p:spPr>
            <a:xfrm>
              <a:off x="6439625" y="1177025"/>
              <a:ext cx="819131" cy="528224"/>
            </a:xfrm>
            <a:prstGeom prst="rect">
              <a:avLst/>
            </a:prstGeom>
            <a:noFill/>
            <a:ln>
              <a:noFill/>
            </a:ln>
          </p:spPr>
        </p:pic>
      </p:grpSp>
      <p:sp>
        <p:nvSpPr>
          <p:cNvPr id="508" name="Google Shape;508;p35"/>
          <p:cNvSpPr/>
          <p:nvPr/>
        </p:nvSpPr>
        <p:spPr>
          <a:xfrm>
            <a:off x="2212575" y="2923350"/>
            <a:ext cx="516600" cy="369300"/>
          </a:xfrm>
          <a:prstGeom prst="rightArrow">
            <a:avLst>
              <a:gd name="adj1" fmla="val 50000"/>
              <a:gd name="adj2"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5"/>
          <p:cNvSpPr/>
          <p:nvPr/>
        </p:nvSpPr>
        <p:spPr>
          <a:xfrm>
            <a:off x="5929350" y="2923350"/>
            <a:ext cx="516600" cy="369300"/>
          </a:xfrm>
          <a:prstGeom prst="rightArrow">
            <a:avLst>
              <a:gd name="adj1" fmla="val 50000"/>
              <a:gd name="adj2"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5"/>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fr" sz="2300" b="1">
                <a:solidFill>
                  <a:srgbClr val="0A26CA"/>
                </a:solidFill>
                <a:latin typeface="Roboto"/>
                <a:ea typeface="Roboto"/>
                <a:cs typeface="Roboto"/>
                <a:sym typeface="Roboto"/>
              </a:rPr>
              <a:t>Step 5 : Meilleur modèle et seuil de solvabilité (2/2)</a:t>
            </a:r>
            <a:endParaRPr sz="2300" b="1">
              <a:solidFill>
                <a:srgbClr val="0A26CA"/>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graphicFrame>
        <p:nvGraphicFramePr>
          <p:cNvPr id="515" name="Google Shape;515;p36"/>
          <p:cNvGraphicFramePr/>
          <p:nvPr/>
        </p:nvGraphicFramePr>
        <p:xfrm>
          <a:off x="336075" y="779650"/>
          <a:ext cx="3810075" cy="3785750"/>
        </p:xfrm>
        <a:graphic>
          <a:graphicData uri="http://schemas.openxmlformats.org/drawingml/2006/table">
            <a:tbl>
              <a:tblPr>
                <a:noFill/>
                <a:tableStyleId>{927A900D-A53A-4A8C-95CD-2C708919FAE4}</a:tableStyleId>
              </a:tblPr>
              <a:tblGrid>
                <a:gridCol w="1270025">
                  <a:extLst>
                    <a:ext uri="{9D8B030D-6E8A-4147-A177-3AD203B41FA5}">
                      <a16:colId xmlns:a16="http://schemas.microsoft.com/office/drawing/2014/main" val="20000"/>
                    </a:ext>
                  </a:extLst>
                </a:gridCol>
                <a:gridCol w="1270025">
                  <a:extLst>
                    <a:ext uri="{9D8B030D-6E8A-4147-A177-3AD203B41FA5}">
                      <a16:colId xmlns:a16="http://schemas.microsoft.com/office/drawing/2014/main" val="20001"/>
                    </a:ext>
                  </a:extLst>
                </a:gridCol>
                <a:gridCol w="1270025">
                  <a:extLst>
                    <a:ext uri="{9D8B030D-6E8A-4147-A177-3AD203B41FA5}">
                      <a16:colId xmlns:a16="http://schemas.microsoft.com/office/drawing/2014/main" val="20002"/>
                    </a:ext>
                  </a:extLst>
                </a:gridCol>
              </a:tblGrid>
              <a:tr h="252850">
                <a:tc>
                  <a:txBody>
                    <a:bodyPr/>
                    <a:lstStyle/>
                    <a:p>
                      <a:pPr marL="0" marR="0" lvl="0" indent="0" algn="l" rtl="0">
                        <a:lnSpc>
                          <a:spcPct val="100000"/>
                        </a:lnSpc>
                        <a:spcBef>
                          <a:spcPts val="0"/>
                        </a:spcBef>
                        <a:spcAft>
                          <a:spcPts val="0"/>
                        </a:spcAft>
                        <a:buNone/>
                      </a:pPr>
                      <a:endParaRPr sz="900">
                        <a:highlight>
                          <a:schemeClr val="dk1"/>
                        </a:highlight>
                        <a:latin typeface="Roboto"/>
                        <a:ea typeface="Roboto"/>
                        <a:cs typeface="Roboto"/>
                        <a:sym typeface="Roboto"/>
                      </a:endParaRPr>
                    </a:p>
                  </a:txBody>
                  <a:tcPr marL="36000" marR="36000" marT="36000" marB="36000">
                    <a:lnL w="9525" cap="flat" cmpd="sng">
                      <a:solidFill>
                        <a:schemeClr val="dk1">
                          <a:alpha val="0"/>
                        </a:schemeClr>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rgbClr val="073763"/>
                      </a:solidFill>
                      <a:prstDash val="solid"/>
                      <a:round/>
                      <a:headEnd type="none" w="sm" len="sm"/>
                      <a:tailEnd type="none" w="sm" len="sm"/>
                    </a:lnB>
                  </a:tcPr>
                </a:tc>
                <a:tc>
                  <a:txBody>
                    <a:bodyPr/>
                    <a:lstStyle/>
                    <a:p>
                      <a:pPr marL="0" marR="0" lvl="0" indent="0" algn="ctr" rtl="0">
                        <a:lnSpc>
                          <a:spcPct val="100000"/>
                        </a:lnSpc>
                        <a:spcBef>
                          <a:spcPts val="200"/>
                        </a:spcBef>
                        <a:spcAft>
                          <a:spcPts val="0"/>
                        </a:spcAft>
                        <a:buNone/>
                      </a:pPr>
                      <a:r>
                        <a:rPr lang="fr" sz="900" b="1" dirty="0">
                          <a:solidFill>
                            <a:srgbClr val="FFFFFF"/>
                          </a:solidFill>
                          <a:latin typeface="Roboto"/>
                          <a:ea typeface="Roboto"/>
                          <a:cs typeface="Roboto"/>
                          <a:sym typeface="Roboto"/>
                        </a:rPr>
                        <a:t>Défaut</a:t>
                      </a:r>
                      <a:endParaRPr sz="900" b="1" dirty="0">
                        <a:solidFill>
                          <a:srgbClr val="FFFFFF"/>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073763"/>
                    </a:solidFill>
                  </a:tcPr>
                </a:tc>
                <a:tc>
                  <a:txBody>
                    <a:bodyPr/>
                    <a:lstStyle/>
                    <a:p>
                      <a:pPr marL="0" marR="0" lvl="0" indent="0" algn="ctr" rtl="0">
                        <a:lnSpc>
                          <a:spcPct val="100000"/>
                        </a:lnSpc>
                        <a:spcBef>
                          <a:spcPts val="200"/>
                        </a:spcBef>
                        <a:spcAft>
                          <a:spcPts val="0"/>
                        </a:spcAft>
                        <a:buNone/>
                      </a:pPr>
                      <a:r>
                        <a:rPr lang="fr" sz="900" b="1">
                          <a:solidFill>
                            <a:srgbClr val="FFFFFF"/>
                          </a:solidFill>
                          <a:latin typeface="Roboto"/>
                          <a:ea typeface="Roboto"/>
                          <a:cs typeface="Roboto"/>
                          <a:sym typeface="Roboto"/>
                        </a:rPr>
                        <a:t>Optimisé</a:t>
                      </a:r>
                      <a:endParaRPr sz="900" b="1">
                        <a:solidFill>
                          <a:srgbClr val="FFFFFF"/>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n_estimators</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100</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a:solidFill>
                            <a:srgbClr val="132D6E"/>
                          </a:solidFill>
                          <a:latin typeface="Roboto"/>
                          <a:ea typeface="Roboto"/>
                          <a:cs typeface="Roboto"/>
                          <a:sym typeface="Roboto"/>
                        </a:rPr>
                        <a:t>10 000</a:t>
                      </a:r>
                      <a:endParaRPr sz="900" b="1">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01"/>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learning_rate</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0,1</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a:solidFill>
                            <a:srgbClr val="132D6E"/>
                          </a:solidFill>
                          <a:latin typeface="Roboto"/>
                          <a:ea typeface="Roboto"/>
                          <a:cs typeface="Roboto"/>
                          <a:sym typeface="Roboto"/>
                        </a:rPr>
                        <a:t>0,05</a:t>
                      </a:r>
                      <a:endParaRPr sz="900" b="1">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02"/>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objective</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None</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a:solidFill>
                            <a:srgbClr val="BF2A1D"/>
                          </a:solidFill>
                          <a:latin typeface="Roboto"/>
                          <a:ea typeface="Roboto"/>
                          <a:cs typeface="Roboto"/>
                          <a:sym typeface="Roboto"/>
                        </a:rPr>
                        <a:t>‘binary’</a:t>
                      </a:r>
                      <a:endParaRPr sz="900" b="1">
                        <a:solidFill>
                          <a:srgbClr val="BF2A1D"/>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03"/>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class_weight</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None</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a:solidFill>
                            <a:srgbClr val="BF2A1D"/>
                          </a:solidFill>
                          <a:latin typeface="Roboto"/>
                          <a:ea typeface="Roboto"/>
                          <a:cs typeface="Roboto"/>
                          <a:sym typeface="Roboto"/>
                        </a:rPr>
                        <a:t>‘balanced’</a:t>
                      </a:r>
                      <a:endParaRPr sz="900" b="1">
                        <a:solidFill>
                          <a:srgbClr val="BF2A1D"/>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04"/>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boosting_type</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‘gbdt’</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a:solidFill>
                            <a:srgbClr val="BF2A1D"/>
                          </a:solidFill>
                          <a:latin typeface="Roboto"/>
                          <a:ea typeface="Roboto"/>
                          <a:cs typeface="Roboto"/>
                          <a:sym typeface="Roboto"/>
                        </a:rPr>
                        <a:t>‘gbdt’</a:t>
                      </a:r>
                      <a:endParaRPr sz="900" b="1">
                        <a:solidFill>
                          <a:srgbClr val="BF2A1D"/>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05"/>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num_leaves</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31</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100"/>
                        </a:spcBef>
                        <a:spcAft>
                          <a:spcPts val="0"/>
                        </a:spcAft>
                        <a:buNone/>
                      </a:pPr>
                      <a:r>
                        <a:rPr lang="fr" sz="900" b="1">
                          <a:solidFill>
                            <a:srgbClr val="132D6E"/>
                          </a:solidFill>
                          <a:latin typeface="Roboto"/>
                          <a:ea typeface="Roboto"/>
                          <a:cs typeface="Roboto"/>
                          <a:sym typeface="Roboto"/>
                        </a:rPr>
                        <a:t>48</a:t>
                      </a:r>
                      <a:endParaRPr sz="900" b="1">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06"/>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max_depth</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-1</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a:solidFill>
                            <a:srgbClr val="132D6E"/>
                          </a:solidFill>
                          <a:latin typeface="Roboto"/>
                          <a:ea typeface="Roboto"/>
                          <a:cs typeface="Roboto"/>
                          <a:sym typeface="Roboto"/>
                        </a:rPr>
                        <a:t>11</a:t>
                      </a:r>
                      <a:endParaRPr sz="900" b="1">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07"/>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min_split_gain</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0</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a:solidFill>
                            <a:srgbClr val="132D6E"/>
                          </a:solidFill>
                          <a:latin typeface="Roboto"/>
                          <a:ea typeface="Roboto"/>
                          <a:cs typeface="Roboto"/>
                          <a:sym typeface="Roboto"/>
                        </a:rPr>
                        <a:t>0,1</a:t>
                      </a:r>
                      <a:endParaRPr sz="900" b="1">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08"/>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min_child_weight</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0,001</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a:solidFill>
                            <a:srgbClr val="132D6E"/>
                          </a:solidFill>
                          <a:latin typeface="Roboto"/>
                          <a:ea typeface="Roboto"/>
                          <a:cs typeface="Roboto"/>
                          <a:sym typeface="Roboto"/>
                        </a:rPr>
                        <a:t>80</a:t>
                      </a:r>
                      <a:endParaRPr sz="900" b="1">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09"/>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min_child_samples</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20</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a:solidFill>
                            <a:srgbClr val="132D6E"/>
                          </a:solidFill>
                          <a:latin typeface="Roboto"/>
                          <a:ea typeface="Roboto"/>
                          <a:cs typeface="Roboto"/>
                          <a:sym typeface="Roboto"/>
                        </a:rPr>
                        <a:t>18</a:t>
                      </a:r>
                      <a:endParaRPr sz="900" b="1">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10"/>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subsample</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1</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a:solidFill>
                            <a:srgbClr val="132D6E"/>
                          </a:solidFill>
                          <a:latin typeface="Roboto"/>
                          <a:ea typeface="Roboto"/>
                          <a:cs typeface="Roboto"/>
                          <a:sym typeface="Roboto"/>
                        </a:rPr>
                        <a:t>0,73</a:t>
                      </a:r>
                      <a:endParaRPr sz="900" b="1">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11"/>
                  </a:ext>
                </a:extLst>
              </a:tr>
              <a:tr h="245850">
                <a:tc>
                  <a:txBody>
                    <a:bodyPr/>
                    <a:lstStyle/>
                    <a:p>
                      <a:pPr marL="0" marR="0" lvl="0" indent="0" algn="r" rtl="0">
                        <a:lnSpc>
                          <a:spcPct val="100000"/>
                        </a:lnSpc>
                        <a:spcBef>
                          <a:spcPts val="100"/>
                        </a:spcBef>
                        <a:spcAft>
                          <a:spcPts val="0"/>
                        </a:spcAft>
                        <a:buNone/>
                      </a:pPr>
                      <a:r>
                        <a:rPr lang="fr" sz="900">
                          <a:solidFill>
                            <a:srgbClr val="132D6E"/>
                          </a:solidFill>
                          <a:latin typeface="Roboto"/>
                          <a:ea typeface="Roboto"/>
                          <a:cs typeface="Roboto"/>
                          <a:sym typeface="Roboto"/>
                        </a:rPr>
                        <a:t>colsample_bytree</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100"/>
                        </a:spcBef>
                        <a:spcAft>
                          <a:spcPts val="0"/>
                        </a:spcAft>
                        <a:buNone/>
                      </a:pPr>
                      <a:r>
                        <a:rPr lang="fr" sz="900">
                          <a:solidFill>
                            <a:srgbClr val="132D6E"/>
                          </a:solidFill>
                          <a:latin typeface="Roboto"/>
                          <a:ea typeface="Roboto"/>
                          <a:cs typeface="Roboto"/>
                          <a:sym typeface="Roboto"/>
                        </a:rPr>
                        <a:t>1</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100"/>
                        </a:spcBef>
                        <a:spcAft>
                          <a:spcPts val="0"/>
                        </a:spcAft>
                        <a:buNone/>
                      </a:pPr>
                      <a:r>
                        <a:rPr lang="fr" sz="900" b="1">
                          <a:solidFill>
                            <a:srgbClr val="132D6E"/>
                          </a:solidFill>
                          <a:latin typeface="Roboto"/>
                          <a:ea typeface="Roboto"/>
                          <a:cs typeface="Roboto"/>
                          <a:sym typeface="Roboto"/>
                        </a:rPr>
                        <a:t>0,67</a:t>
                      </a:r>
                      <a:endParaRPr sz="900" b="1">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12"/>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reg_alpha</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0</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a:solidFill>
                            <a:srgbClr val="132D6E"/>
                          </a:solidFill>
                          <a:latin typeface="Roboto"/>
                          <a:ea typeface="Roboto"/>
                          <a:cs typeface="Roboto"/>
                          <a:sym typeface="Roboto"/>
                        </a:rPr>
                        <a:t>0,3</a:t>
                      </a:r>
                      <a:endParaRPr sz="900" b="1">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13"/>
                  </a:ext>
                </a:extLst>
              </a:tr>
              <a:tr h="252850">
                <a:tc>
                  <a:txBody>
                    <a:bodyPr/>
                    <a:lstStyle/>
                    <a:p>
                      <a:pPr marL="0" marR="0" lvl="0" indent="0" algn="r" rtl="0">
                        <a:lnSpc>
                          <a:spcPct val="100000"/>
                        </a:lnSpc>
                        <a:spcBef>
                          <a:spcPts val="200"/>
                        </a:spcBef>
                        <a:spcAft>
                          <a:spcPts val="0"/>
                        </a:spcAft>
                        <a:buNone/>
                      </a:pPr>
                      <a:r>
                        <a:rPr lang="fr" sz="900">
                          <a:solidFill>
                            <a:srgbClr val="132D6E"/>
                          </a:solidFill>
                          <a:latin typeface="Roboto"/>
                          <a:ea typeface="Roboto"/>
                          <a:cs typeface="Roboto"/>
                          <a:sym typeface="Roboto"/>
                        </a:rPr>
                        <a:t>gamma</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3F3F3"/>
                    </a:solidFill>
                  </a:tcPr>
                </a:tc>
                <a:tc>
                  <a:txBody>
                    <a:bodyPr/>
                    <a:lstStyle/>
                    <a:p>
                      <a:pPr marL="0" marR="0" lvl="0" indent="0" algn="ctr" rtl="0">
                        <a:lnSpc>
                          <a:spcPct val="100000"/>
                        </a:lnSpc>
                        <a:spcBef>
                          <a:spcPts val="200"/>
                        </a:spcBef>
                        <a:spcAft>
                          <a:spcPts val="0"/>
                        </a:spcAft>
                        <a:buNone/>
                      </a:pPr>
                      <a:r>
                        <a:rPr lang="fr" sz="900">
                          <a:solidFill>
                            <a:srgbClr val="132D6E"/>
                          </a:solidFill>
                          <a:latin typeface="Roboto"/>
                          <a:ea typeface="Roboto"/>
                          <a:cs typeface="Roboto"/>
                          <a:sym typeface="Roboto"/>
                        </a:rPr>
                        <a:t>0</a:t>
                      </a:r>
                      <a:endParaRPr sz="90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CFE2F3"/>
                    </a:solidFill>
                  </a:tcPr>
                </a:tc>
                <a:tc>
                  <a:txBody>
                    <a:bodyPr/>
                    <a:lstStyle/>
                    <a:p>
                      <a:pPr marL="0" marR="0" lvl="0" indent="0" algn="ctr" rtl="0">
                        <a:lnSpc>
                          <a:spcPct val="100000"/>
                        </a:lnSpc>
                        <a:spcBef>
                          <a:spcPts val="200"/>
                        </a:spcBef>
                        <a:spcAft>
                          <a:spcPts val="0"/>
                        </a:spcAft>
                        <a:buNone/>
                      </a:pPr>
                      <a:r>
                        <a:rPr lang="fr" sz="900" b="1" dirty="0">
                          <a:solidFill>
                            <a:srgbClr val="132D6E"/>
                          </a:solidFill>
                          <a:latin typeface="Roboto"/>
                          <a:ea typeface="Roboto"/>
                          <a:cs typeface="Roboto"/>
                          <a:sym typeface="Roboto"/>
                        </a:rPr>
                        <a:t>0,15</a:t>
                      </a:r>
                      <a:endParaRPr sz="900" b="1" dirty="0">
                        <a:solidFill>
                          <a:srgbClr val="132D6E"/>
                        </a:solidFill>
                        <a:latin typeface="Roboto"/>
                        <a:ea typeface="Roboto"/>
                        <a:cs typeface="Roboto"/>
                        <a:sym typeface="Roboto"/>
                      </a:endParaRPr>
                    </a:p>
                  </a:txBody>
                  <a:tcPr marL="36000" marR="36000" marT="36000" marB="36000">
                    <a:lnL w="9525" cap="flat" cmpd="sng">
                      <a:solidFill>
                        <a:srgbClr val="073763"/>
                      </a:solidFill>
                      <a:prstDash val="solid"/>
                      <a:round/>
                      <a:headEnd type="none" w="sm" len="sm"/>
                      <a:tailEnd type="none" w="sm" len="sm"/>
                    </a:lnL>
                    <a:lnR w="9525" cap="flat" cmpd="sng">
                      <a:solidFill>
                        <a:srgbClr val="073763"/>
                      </a:solidFill>
                      <a:prstDash val="solid"/>
                      <a:round/>
                      <a:headEnd type="none" w="sm" len="sm"/>
                      <a:tailEnd type="none" w="sm" len="sm"/>
                    </a:lnR>
                    <a:lnT w="9525" cap="flat" cmpd="sng">
                      <a:solidFill>
                        <a:srgbClr val="073763"/>
                      </a:solidFill>
                      <a:prstDash val="solid"/>
                      <a:round/>
                      <a:headEnd type="none" w="sm" len="sm"/>
                      <a:tailEnd type="none" w="sm" len="sm"/>
                    </a:lnT>
                    <a:lnB w="9525" cap="flat" cmpd="sng">
                      <a:solidFill>
                        <a:srgbClr val="073763"/>
                      </a:solidFill>
                      <a:prstDash val="solid"/>
                      <a:round/>
                      <a:headEnd type="none" w="sm" len="sm"/>
                      <a:tailEnd type="none" w="sm" len="sm"/>
                    </a:lnB>
                    <a:solidFill>
                      <a:srgbClr val="F4CCCC"/>
                    </a:solidFill>
                  </a:tcPr>
                </a:tc>
                <a:extLst>
                  <a:ext uri="{0D108BD9-81ED-4DB2-BD59-A6C34878D82A}">
                    <a16:rowId xmlns:a16="http://schemas.microsoft.com/office/drawing/2014/main" val="10014"/>
                  </a:ext>
                </a:extLst>
              </a:tr>
            </a:tbl>
          </a:graphicData>
        </a:graphic>
      </p:graphicFrame>
      <p:pic>
        <p:nvPicPr>
          <p:cNvPr id="516" name="Google Shape;516;p36"/>
          <p:cNvPicPr preferRelativeResize="0"/>
          <p:nvPr/>
        </p:nvPicPr>
        <p:blipFill>
          <a:blip r:embed="rId3">
            <a:alphaModFix/>
          </a:blip>
          <a:stretch>
            <a:fillRect/>
          </a:stretch>
        </p:blipFill>
        <p:spPr>
          <a:xfrm>
            <a:off x="4392125" y="631800"/>
            <a:ext cx="4629425" cy="2446230"/>
          </a:xfrm>
          <a:prstGeom prst="rect">
            <a:avLst/>
          </a:prstGeom>
          <a:noFill/>
          <a:ln>
            <a:noFill/>
          </a:ln>
        </p:spPr>
      </p:pic>
      <p:pic>
        <p:nvPicPr>
          <p:cNvPr id="517" name="Google Shape;517;p36"/>
          <p:cNvPicPr preferRelativeResize="0"/>
          <p:nvPr/>
        </p:nvPicPr>
        <p:blipFill>
          <a:blip r:embed="rId4">
            <a:alphaModFix/>
          </a:blip>
          <a:stretch>
            <a:fillRect/>
          </a:stretch>
        </p:blipFill>
        <p:spPr>
          <a:xfrm>
            <a:off x="4362175" y="3230426"/>
            <a:ext cx="2339350" cy="1487375"/>
          </a:xfrm>
          <a:prstGeom prst="rect">
            <a:avLst/>
          </a:prstGeom>
          <a:noFill/>
          <a:ln>
            <a:noFill/>
          </a:ln>
        </p:spPr>
      </p:pic>
      <p:pic>
        <p:nvPicPr>
          <p:cNvPr id="518" name="Google Shape;518;p36"/>
          <p:cNvPicPr preferRelativeResize="0"/>
          <p:nvPr/>
        </p:nvPicPr>
        <p:blipFill>
          <a:blip r:embed="rId5">
            <a:alphaModFix/>
          </a:blip>
          <a:stretch>
            <a:fillRect/>
          </a:stretch>
        </p:blipFill>
        <p:spPr>
          <a:xfrm>
            <a:off x="5882400" y="3525550"/>
            <a:ext cx="819125" cy="229700"/>
          </a:xfrm>
          <a:prstGeom prst="rect">
            <a:avLst/>
          </a:prstGeom>
          <a:noFill/>
          <a:ln>
            <a:noFill/>
          </a:ln>
        </p:spPr>
      </p:pic>
      <p:grpSp>
        <p:nvGrpSpPr>
          <p:cNvPr id="519" name="Google Shape;519;p36"/>
          <p:cNvGrpSpPr/>
          <p:nvPr/>
        </p:nvGrpSpPr>
        <p:grpSpPr>
          <a:xfrm>
            <a:off x="6917550" y="3420013"/>
            <a:ext cx="2302650" cy="1108200"/>
            <a:chOff x="6917550" y="3420013"/>
            <a:chExt cx="2302650" cy="1108200"/>
          </a:xfrm>
        </p:grpSpPr>
        <p:sp>
          <p:nvSpPr>
            <p:cNvPr id="520" name="Google Shape;520;p36"/>
            <p:cNvSpPr txBox="1"/>
            <p:nvPr/>
          </p:nvSpPr>
          <p:spPr>
            <a:xfrm>
              <a:off x="7352700" y="3420013"/>
              <a:ext cx="1867500" cy="1108200"/>
            </a:xfrm>
            <a:prstGeom prst="rect">
              <a:avLst/>
            </a:prstGeom>
            <a:noFill/>
            <a:ln>
              <a:noFill/>
            </a:ln>
          </p:spPr>
          <p:txBody>
            <a:bodyPr spcFirstLastPara="1" wrap="square" lIns="91425" tIns="91425" rIns="91425" bIns="91425" anchor="t" anchorCtr="0">
              <a:spAutoFit/>
            </a:bodyPr>
            <a:lstStyle/>
            <a:p>
              <a:pPr marL="14400" marR="7199" lvl="0" indent="0" algn="l" rtl="0">
                <a:lnSpc>
                  <a:spcPct val="100000"/>
                </a:lnSpc>
                <a:spcBef>
                  <a:spcPts val="0"/>
                </a:spcBef>
                <a:spcAft>
                  <a:spcPts val="0"/>
                </a:spcAft>
                <a:buNone/>
              </a:pPr>
              <a:r>
                <a:rPr lang="fr" sz="1200">
                  <a:solidFill>
                    <a:srgbClr val="1C3B70"/>
                  </a:solidFill>
                  <a:latin typeface="Roboto"/>
                  <a:ea typeface="Roboto"/>
                  <a:cs typeface="Roboto"/>
                  <a:sym typeface="Roboto"/>
                </a:rPr>
                <a:t>Variables bancaires</a:t>
              </a:r>
              <a:endParaRPr sz="1200">
                <a:solidFill>
                  <a:srgbClr val="1C3B70"/>
                </a:solidFill>
                <a:latin typeface="Roboto"/>
                <a:ea typeface="Roboto"/>
                <a:cs typeface="Roboto"/>
                <a:sym typeface="Roboto"/>
              </a:endParaRPr>
            </a:p>
            <a:p>
              <a:pPr marL="14400" marR="7199" lvl="0" indent="0" algn="l" rtl="0">
                <a:lnSpc>
                  <a:spcPct val="100000"/>
                </a:lnSpc>
                <a:spcBef>
                  <a:spcPts val="0"/>
                </a:spcBef>
                <a:spcAft>
                  <a:spcPts val="0"/>
                </a:spcAft>
                <a:buNone/>
              </a:pPr>
              <a:endParaRPr sz="1200">
                <a:solidFill>
                  <a:srgbClr val="1C3B70"/>
                </a:solidFill>
                <a:latin typeface="Roboto"/>
                <a:ea typeface="Roboto"/>
                <a:cs typeface="Roboto"/>
                <a:sym typeface="Roboto"/>
              </a:endParaRPr>
            </a:p>
            <a:p>
              <a:pPr marL="14400" marR="7199" lvl="0" indent="0" algn="l" rtl="0">
                <a:lnSpc>
                  <a:spcPct val="100000"/>
                </a:lnSpc>
                <a:spcBef>
                  <a:spcPts val="0"/>
                </a:spcBef>
                <a:spcAft>
                  <a:spcPts val="0"/>
                </a:spcAft>
                <a:buNone/>
              </a:pPr>
              <a:r>
                <a:rPr lang="fr" sz="1200">
                  <a:solidFill>
                    <a:srgbClr val="1C3B70"/>
                  </a:solidFill>
                  <a:latin typeface="Roboto"/>
                  <a:ea typeface="Roboto"/>
                  <a:cs typeface="Roboto"/>
                  <a:sym typeface="Roboto"/>
                </a:rPr>
                <a:t>Variables personnelles</a:t>
              </a:r>
              <a:endParaRPr sz="1200">
                <a:solidFill>
                  <a:srgbClr val="1C3B70"/>
                </a:solidFill>
                <a:latin typeface="Roboto"/>
                <a:ea typeface="Roboto"/>
                <a:cs typeface="Roboto"/>
                <a:sym typeface="Roboto"/>
              </a:endParaRPr>
            </a:p>
            <a:p>
              <a:pPr marL="14400" marR="7199" lvl="0" indent="0" algn="l" rtl="0">
                <a:lnSpc>
                  <a:spcPct val="100000"/>
                </a:lnSpc>
                <a:spcBef>
                  <a:spcPts val="0"/>
                </a:spcBef>
                <a:spcAft>
                  <a:spcPts val="0"/>
                </a:spcAft>
                <a:buNone/>
              </a:pPr>
              <a:endParaRPr sz="1200">
                <a:solidFill>
                  <a:srgbClr val="1C3B70"/>
                </a:solidFill>
                <a:latin typeface="Roboto"/>
                <a:ea typeface="Roboto"/>
                <a:cs typeface="Roboto"/>
                <a:sym typeface="Roboto"/>
              </a:endParaRPr>
            </a:p>
            <a:p>
              <a:pPr marL="14400" marR="7199" lvl="0" indent="0" algn="l" rtl="0">
                <a:lnSpc>
                  <a:spcPct val="100000"/>
                </a:lnSpc>
                <a:spcBef>
                  <a:spcPts val="0"/>
                </a:spcBef>
                <a:spcAft>
                  <a:spcPts val="0"/>
                </a:spcAft>
                <a:buNone/>
              </a:pPr>
              <a:r>
                <a:rPr lang="fr" sz="1200">
                  <a:solidFill>
                    <a:srgbClr val="1C3B70"/>
                  </a:solidFill>
                  <a:latin typeface="Roboto"/>
                  <a:ea typeface="Roboto"/>
                  <a:cs typeface="Roboto"/>
                  <a:sym typeface="Roboto"/>
                </a:rPr>
                <a:t>Variables externes</a:t>
              </a:r>
              <a:endParaRPr sz="1200">
                <a:solidFill>
                  <a:srgbClr val="1C3B70"/>
                </a:solidFill>
                <a:latin typeface="Roboto"/>
                <a:ea typeface="Roboto"/>
                <a:cs typeface="Roboto"/>
                <a:sym typeface="Roboto"/>
              </a:endParaRPr>
            </a:p>
          </p:txBody>
        </p:sp>
        <p:sp>
          <p:nvSpPr>
            <p:cNvPr id="521" name="Google Shape;521;p36"/>
            <p:cNvSpPr/>
            <p:nvPr/>
          </p:nvSpPr>
          <p:spPr>
            <a:xfrm>
              <a:off x="6917550" y="3487200"/>
              <a:ext cx="389400" cy="229800"/>
            </a:xfrm>
            <a:prstGeom prst="rect">
              <a:avLst/>
            </a:pr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6"/>
            <p:cNvSpPr/>
            <p:nvPr/>
          </p:nvSpPr>
          <p:spPr>
            <a:xfrm>
              <a:off x="6917550" y="3859213"/>
              <a:ext cx="389400" cy="229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6"/>
            <p:cNvSpPr/>
            <p:nvPr/>
          </p:nvSpPr>
          <p:spPr>
            <a:xfrm>
              <a:off x="6917550" y="4231250"/>
              <a:ext cx="389400" cy="2298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36"/>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fr" sz="2300" b="1" dirty="0" err="1">
                <a:solidFill>
                  <a:srgbClr val="0A26CA"/>
                </a:solidFill>
                <a:latin typeface="Roboto"/>
                <a:ea typeface="Roboto"/>
                <a:cs typeface="Roboto"/>
                <a:sym typeface="Roboto"/>
              </a:rPr>
              <a:t>Step</a:t>
            </a:r>
            <a:r>
              <a:rPr lang="fr" sz="2300" b="1" dirty="0">
                <a:solidFill>
                  <a:srgbClr val="0A26CA"/>
                </a:solidFill>
                <a:latin typeface="Roboto"/>
                <a:ea typeface="Roboto"/>
                <a:cs typeface="Roboto"/>
                <a:sym typeface="Roboto"/>
              </a:rPr>
              <a:t> 6 : Modèle optimisé et </a:t>
            </a:r>
            <a:r>
              <a:rPr lang="fr" sz="2300" b="1" dirty="0" err="1">
                <a:solidFill>
                  <a:srgbClr val="0A26CA"/>
                </a:solidFill>
                <a:latin typeface="Roboto"/>
                <a:ea typeface="Roboto"/>
                <a:cs typeface="Roboto"/>
                <a:sym typeface="Roboto"/>
              </a:rPr>
              <a:t>interprétabilité</a:t>
            </a:r>
            <a:r>
              <a:rPr lang="fr" sz="2300" b="1" dirty="0">
                <a:solidFill>
                  <a:srgbClr val="0A26CA"/>
                </a:solidFill>
                <a:latin typeface="Roboto"/>
                <a:ea typeface="Roboto"/>
                <a:cs typeface="Roboto"/>
                <a:sym typeface="Roboto"/>
              </a:rPr>
              <a:t> </a:t>
            </a:r>
            <a:r>
              <a:rPr lang="fr" sz="2300" b="1" dirty="0" err="1">
                <a:solidFill>
                  <a:srgbClr val="0A26CA"/>
                </a:solidFill>
                <a:latin typeface="Roboto"/>
                <a:ea typeface="Roboto"/>
                <a:cs typeface="Roboto"/>
                <a:sym typeface="Roboto"/>
              </a:rPr>
              <a:t>LGBMClassifier</a:t>
            </a:r>
            <a:endParaRPr sz="2300" b="1" dirty="0">
              <a:solidFill>
                <a:srgbClr val="0A26CA"/>
              </a:solidFill>
              <a:latin typeface="Roboto"/>
              <a:ea typeface="Roboto"/>
              <a:cs typeface="Roboto"/>
              <a:sym typeface="Roboto"/>
            </a:endParaRPr>
          </a:p>
        </p:txBody>
      </p:sp>
      <p:sp>
        <p:nvSpPr>
          <p:cNvPr id="12" name="Google Shape;423;p29">
            <a:extLst>
              <a:ext uri="{FF2B5EF4-FFF2-40B4-BE49-F238E27FC236}">
                <a16:creationId xmlns:a16="http://schemas.microsoft.com/office/drawing/2014/main" id="{0D7E6F5C-611B-3B44-B129-00A1797D0F3D}"/>
              </a:ext>
            </a:extLst>
          </p:cNvPr>
          <p:cNvSpPr txBox="1"/>
          <p:nvPr/>
        </p:nvSpPr>
        <p:spPr>
          <a:xfrm>
            <a:off x="4274100" y="4778250"/>
            <a:ext cx="48768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fr" sz="1000" dirty="0">
                <a:latin typeface="Roboto"/>
                <a:ea typeface="Roboto"/>
                <a:cs typeface="Roboto"/>
                <a:sym typeface="Roboto"/>
              </a:rPr>
              <a:t>*</a:t>
            </a:r>
            <a:r>
              <a:rPr lang="fr" sz="1000" dirty="0" err="1">
                <a:latin typeface="Roboto"/>
                <a:ea typeface="Roboto"/>
                <a:cs typeface="Roboto"/>
                <a:sym typeface="Roboto"/>
              </a:rPr>
              <a:t>cf</a:t>
            </a:r>
            <a:r>
              <a:rPr lang="fr" sz="1000" dirty="0">
                <a:latin typeface="Roboto"/>
                <a:ea typeface="Roboto"/>
                <a:cs typeface="Roboto"/>
                <a:sym typeface="Roboto"/>
              </a:rPr>
              <a:t> annexe : </a:t>
            </a:r>
            <a:r>
              <a:rPr lang="fr" sz="1000" dirty="0" err="1">
                <a:solidFill>
                  <a:schemeClr val="dk1"/>
                </a:solidFill>
                <a:latin typeface="Roboto"/>
                <a:ea typeface="Roboto"/>
                <a:cs typeface="Roboto"/>
                <a:sym typeface="Roboto"/>
              </a:rPr>
              <a:t>Feature</a:t>
            </a:r>
            <a:r>
              <a:rPr lang="fr" sz="1000" dirty="0">
                <a:solidFill>
                  <a:schemeClr val="dk1"/>
                </a:solidFill>
                <a:latin typeface="Roboto"/>
                <a:ea typeface="Roboto"/>
                <a:cs typeface="Roboto"/>
                <a:sym typeface="Roboto"/>
              </a:rPr>
              <a:t> Importance</a:t>
            </a:r>
            <a:endParaRPr sz="1000" dirty="0">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7"/>
          <p:cNvSpPr txBox="1"/>
          <p:nvPr/>
        </p:nvSpPr>
        <p:spPr>
          <a:xfrm>
            <a:off x="1219800" y="1816425"/>
            <a:ext cx="6704400" cy="98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SzPts val="1018"/>
              <a:buNone/>
            </a:pPr>
            <a:r>
              <a:rPr lang="fr" sz="2446" b="1" dirty="0">
                <a:solidFill>
                  <a:srgbClr val="0A26CA"/>
                </a:solidFill>
                <a:latin typeface="Roboto"/>
                <a:ea typeface="Roboto"/>
                <a:cs typeface="Roboto"/>
                <a:sym typeface="Roboto"/>
              </a:rPr>
              <a:t>PART IV</a:t>
            </a:r>
            <a:endParaRPr sz="2446" b="1" dirty="0">
              <a:solidFill>
                <a:srgbClr val="0A26CA"/>
              </a:solidFill>
              <a:latin typeface="Roboto"/>
              <a:ea typeface="Roboto"/>
              <a:cs typeface="Roboto"/>
              <a:sym typeface="Roboto"/>
            </a:endParaRPr>
          </a:p>
          <a:p>
            <a:pPr marL="0" lvl="0" indent="0" algn="ctr" rtl="0">
              <a:spcBef>
                <a:spcPts val="0"/>
              </a:spcBef>
              <a:spcAft>
                <a:spcPts val="0"/>
              </a:spcAft>
              <a:buSzPts val="1018"/>
              <a:buNone/>
            </a:pPr>
            <a:r>
              <a:rPr lang="fr" sz="2446" b="1" dirty="0">
                <a:solidFill>
                  <a:srgbClr val="0A26CA"/>
                </a:solidFill>
                <a:latin typeface="Roboto"/>
                <a:ea typeface="Roboto"/>
                <a:cs typeface="Roboto"/>
                <a:sym typeface="Roboto"/>
              </a:rPr>
              <a:t>DASHBOARD</a:t>
            </a:r>
            <a:endParaRPr sz="2446" b="1" dirty="0">
              <a:solidFill>
                <a:srgbClr val="0A26CA"/>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133" name="Rectangle 132">
            <a:extLst>
              <a:ext uri="{FF2B5EF4-FFF2-40B4-BE49-F238E27FC236}">
                <a16:creationId xmlns:a16="http://schemas.microsoft.com/office/drawing/2014/main" id="{5D53DEA2-F9D2-304A-A406-8869927E348A}"/>
              </a:ext>
            </a:extLst>
          </p:cNvPr>
          <p:cNvSpPr/>
          <p:nvPr/>
        </p:nvSpPr>
        <p:spPr>
          <a:xfrm>
            <a:off x="3838958" y="4841484"/>
            <a:ext cx="5324153" cy="230832"/>
          </a:xfrm>
          <a:prstGeom prst="rect">
            <a:avLst/>
          </a:prstGeom>
        </p:spPr>
        <p:txBody>
          <a:bodyPr wrap="square">
            <a:spAutoFit/>
          </a:bodyPr>
          <a:lstStyle/>
          <a:p>
            <a:pPr algn="r"/>
            <a:r>
              <a:rPr lang="fr-FR" sz="900" dirty="0">
                <a:latin typeface="Roboto" panose="02000000000000000000" pitchFamily="2" charset="0"/>
                <a:ea typeface="Roboto" panose="02000000000000000000" pitchFamily="2" charset="0"/>
              </a:rPr>
              <a:t>https://</a:t>
            </a:r>
            <a:r>
              <a:rPr lang="fr-FR" sz="900" dirty="0" err="1">
                <a:latin typeface="Roboto" panose="02000000000000000000" pitchFamily="2" charset="0"/>
                <a:ea typeface="Roboto" panose="02000000000000000000" pitchFamily="2" charset="0"/>
              </a:rPr>
              <a:t>share.streamlit.io</a:t>
            </a:r>
            <a:r>
              <a:rPr lang="fr-FR" sz="900" dirty="0">
                <a:latin typeface="Roboto" panose="02000000000000000000" pitchFamily="2" charset="0"/>
                <a:ea typeface="Roboto" panose="02000000000000000000" pitchFamily="2" charset="0"/>
              </a:rPr>
              <a:t>/</a:t>
            </a:r>
            <a:r>
              <a:rPr lang="fr-FR" sz="900" dirty="0" err="1">
                <a:latin typeface="Roboto" panose="02000000000000000000" pitchFamily="2" charset="0"/>
                <a:ea typeface="Roboto" panose="02000000000000000000" pitchFamily="2" charset="0"/>
              </a:rPr>
              <a:t>ericblanvillain</a:t>
            </a:r>
            <a:r>
              <a:rPr lang="fr-FR" sz="900" dirty="0">
                <a:latin typeface="Roboto" panose="02000000000000000000" pitchFamily="2" charset="0"/>
                <a:ea typeface="Roboto" panose="02000000000000000000" pitchFamily="2" charset="0"/>
              </a:rPr>
              <a:t>/p7_blanvillain_eric/main/</a:t>
            </a:r>
            <a:r>
              <a:rPr lang="fr-FR" sz="900" dirty="0" err="1">
                <a:latin typeface="Roboto" panose="02000000000000000000" pitchFamily="2" charset="0"/>
                <a:ea typeface="Roboto" panose="02000000000000000000" pitchFamily="2" charset="0"/>
              </a:rPr>
              <a:t>dashboard</a:t>
            </a:r>
            <a:r>
              <a:rPr lang="fr-FR" sz="900" dirty="0">
                <a:latin typeface="Roboto" panose="02000000000000000000" pitchFamily="2" charset="0"/>
                <a:ea typeface="Roboto" panose="02000000000000000000" pitchFamily="2" charset="0"/>
              </a:rPr>
              <a:t>/</a:t>
            </a:r>
            <a:r>
              <a:rPr lang="fr-FR" sz="900" dirty="0" err="1">
                <a:latin typeface="Roboto" panose="02000000000000000000" pitchFamily="2" charset="0"/>
                <a:ea typeface="Roboto" panose="02000000000000000000" pitchFamily="2" charset="0"/>
              </a:rPr>
              <a:t>dashboard.py</a:t>
            </a:r>
            <a:endParaRPr lang="fr-FR" sz="900" dirty="0">
              <a:latin typeface="Roboto" panose="02000000000000000000" pitchFamily="2" charset="0"/>
              <a:ea typeface="Roboto" panose="02000000000000000000" pitchFamily="2" charset="0"/>
            </a:endParaRPr>
          </a:p>
        </p:txBody>
      </p:sp>
      <p:grpSp>
        <p:nvGrpSpPr>
          <p:cNvPr id="168" name="Group 167">
            <a:extLst>
              <a:ext uri="{FF2B5EF4-FFF2-40B4-BE49-F238E27FC236}">
                <a16:creationId xmlns:a16="http://schemas.microsoft.com/office/drawing/2014/main" id="{9A15DE82-71B2-C04E-864A-240BF9305570}"/>
              </a:ext>
            </a:extLst>
          </p:cNvPr>
          <p:cNvGrpSpPr/>
          <p:nvPr/>
        </p:nvGrpSpPr>
        <p:grpSpPr>
          <a:xfrm>
            <a:off x="154209" y="437258"/>
            <a:ext cx="8835581" cy="4443905"/>
            <a:chOff x="100159" y="330532"/>
            <a:chExt cx="8835581" cy="4443905"/>
          </a:xfrm>
        </p:grpSpPr>
        <p:grpSp>
          <p:nvGrpSpPr>
            <p:cNvPr id="126" name="Group 125">
              <a:extLst>
                <a:ext uri="{FF2B5EF4-FFF2-40B4-BE49-F238E27FC236}">
                  <a16:creationId xmlns:a16="http://schemas.microsoft.com/office/drawing/2014/main" id="{36E9F2D9-8FB8-E24D-BF5D-AAE21EFB3079}"/>
                </a:ext>
              </a:extLst>
            </p:cNvPr>
            <p:cNvGrpSpPr/>
            <p:nvPr/>
          </p:nvGrpSpPr>
          <p:grpSpPr>
            <a:xfrm>
              <a:off x="1925559" y="330532"/>
              <a:ext cx="4093535" cy="4387024"/>
              <a:chOff x="1180213" y="184976"/>
              <a:chExt cx="4093535" cy="4387024"/>
            </a:xfrm>
          </p:grpSpPr>
          <p:grpSp>
            <p:nvGrpSpPr>
              <p:cNvPr id="119" name="Group 118">
                <a:extLst>
                  <a:ext uri="{FF2B5EF4-FFF2-40B4-BE49-F238E27FC236}">
                    <a16:creationId xmlns:a16="http://schemas.microsoft.com/office/drawing/2014/main" id="{0BB244DD-8D3E-1E4A-8DE0-16E4D73634C5}"/>
                  </a:ext>
                </a:extLst>
              </p:cNvPr>
              <p:cNvGrpSpPr/>
              <p:nvPr/>
            </p:nvGrpSpPr>
            <p:grpSpPr>
              <a:xfrm>
                <a:off x="1180213" y="184976"/>
                <a:ext cx="4093535" cy="4387024"/>
                <a:chOff x="1488558" y="557116"/>
                <a:chExt cx="3732030" cy="4029267"/>
              </a:xfrm>
            </p:grpSpPr>
            <p:pic>
              <p:nvPicPr>
                <p:cNvPr id="113" name="Picture 112">
                  <a:extLst>
                    <a:ext uri="{FF2B5EF4-FFF2-40B4-BE49-F238E27FC236}">
                      <a16:creationId xmlns:a16="http://schemas.microsoft.com/office/drawing/2014/main" id="{C4FFB4A5-744A-564E-9BB6-3556F950BA85}"/>
                    </a:ext>
                  </a:extLst>
                </p:cNvPr>
                <p:cNvPicPr>
                  <a:picLocks noChangeAspect="1"/>
                </p:cNvPicPr>
                <p:nvPr/>
              </p:nvPicPr>
              <p:blipFill rotWithShape="1">
                <a:blip r:embed="rId3"/>
                <a:srcRect r="85933"/>
                <a:stretch/>
              </p:blipFill>
              <p:spPr>
                <a:xfrm>
                  <a:off x="1488558" y="557116"/>
                  <a:ext cx="893136" cy="4029267"/>
                </a:xfrm>
                <a:prstGeom prst="rect">
                  <a:avLst/>
                </a:prstGeom>
              </p:spPr>
            </p:pic>
            <p:grpSp>
              <p:nvGrpSpPr>
                <p:cNvPr id="118" name="Group 117">
                  <a:extLst>
                    <a:ext uri="{FF2B5EF4-FFF2-40B4-BE49-F238E27FC236}">
                      <a16:creationId xmlns:a16="http://schemas.microsoft.com/office/drawing/2014/main" id="{3F84F17E-C2AF-1A4C-980D-97A32D3CFD43}"/>
                    </a:ext>
                  </a:extLst>
                </p:cNvPr>
                <p:cNvGrpSpPr/>
                <p:nvPr/>
              </p:nvGrpSpPr>
              <p:grpSpPr>
                <a:xfrm>
                  <a:off x="1530050" y="557116"/>
                  <a:ext cx="3690538" cy="3961788"/>
                  <a:chOff x="1530050" y="557116"/>
                  <a:chExt cx="3690538" cy="3961788"/>
                </a:xfrm>
              </p:grpSpPr>
              <p:pic>
                <p:nvPicPr>
                  <p:cNvPr id="114" name="Picture 113">
                    <a:extLst>
                      <a:ext uri="{FF2B5EF4-FFF2-40B4-BE49-F238E27FC236}">
                        <a16:creationId xmlns:a16="http://schemas.microsoft.com/office/drawing/2014/main" id="{F0A52532-E947-9346-9FF0-91301003F70A}"/>
                      </a:ext>
                    </a:extLst>
                  </p:cNvPr>
                  <p:cNvPicPr>
                    <a:picLocks noChangeAspect="1"/>
                  </p:cNvPicPr>
                  <p:nvPr/>
                </p:nvPicPr>
                <p:blipFill rotWithShape="1">
                  <a:blip r:embed="rId3"/>
                  <a:srcRect l="47009" r="7515"/>
                  <a:stretch/>
                </p:blipFill>
                <p:spPr>
                  <a:xfrm>
                    <a:off x="2381694" y="557116"/>
                    <a:ext cx="2838894" cy="3961788"/>
                  </a:xfrm>
                  <a:prstGeom prst="rect">
                    <a:avLst/>
                  </a:prstGeom>
                </p:spPr>
              </p:pic>
              <p:pic>
                <p:nvPicPr>
                  <p:cNvPr id="115" name="Google Shape;480;p33">
                    <a:extLst>
                      <a:ext uri="{FF2B5EF4-FFF2-40B4-BE49-F238E27FC236}">
                        <a16:creationId xmlns:a16="http://schemas.microsoft.com/office/drawing/2014/main" id="{2BBC9D2E-7431-EC4A-8F77-4B8D8BD7E274}"/>
                      </a:ext>
                    </a:extLst>
                  </p:cNvPr>
                  <p:cNvPicPr preferRelativeResize="0"/>
                  <p:nvPr/>
                </p:nvPicPr>
                <p:blipFill>
                  <a:blip r:embed="rId4">
                    <a:alphaModFix/>
                  </a:blip>
                  <a:stretch>
                    <a:fillRect/>
                  </a:stretch>
                </p:blipFill>
                <p:spPr>
                  <a:xfrm>
                    <a:off x="1530050" y="1670912"/>
                    <a:ext cx="851644" cy="1033270"/>
                  </a:xfrm>
                  <a:prstGeom prst="rect">
                    <a:avLst/>
                  </a:prstGeom>
                  <a:noFill/>
                  <a:ln>
                    <a:noFill/>
                  </a:ln>
                </p:spPr>
              </p:pic>
              <p:pic>
                <p:nvPicPr>
                  <p:cNvPr id="116" name="Google Shape;480;p33">
                    <a:extLst>
                      <a:ext uri="{FF2B5EF4-FFF2-40B4-BE49-F238E27FC236}">
                        <a16:creationId xmlns:a16="http://schemas.microsoft.com/office/drawing/2014/main" id="{A7FEE167-0682-0D4B-8F35-26F9E045A1BD}"/>
                      </a:ext>
                    </a:extLst>
                  </p:cNvPr>
                  <p:cNvPicPr preferRelativeResize="0"/>
                  <p:nvPr/>
                </p:nvPicPr>
                <p:blipFill>
                  <a:blip r:embed="rId4">
                    <a:alphaModFix/>
                  </a:blip>
                  <a:stretch>
                    <a:fillRect/>
                  </a:stretch>
                </p:blipFill>
                <p:spPr>
                  <a:xfrm>
                    <a:off x="1530050" y="2732568"/>
                    <a:ext cx="851644" cy="1424762"/>
                  </a:xfrm>
                  <a:prstGeom prst="rect">
                    <a:avLst/>
                  </a:prstGeom>
                  <a:noFill/>
                  <a:ln>
                    <a:noFill/>
                  </a:ln>
                </p:spPr>
              </p:pic>
            </p:grpSp>
          </p:grpSp>
          <p:grpSp>
            <p:nvGrpSpPr>
              <p:cNvPr id="120" name="Google Shape;335;p25">
                <a:extLst>
                  <a:ext uri="{FF2B5EF4-FFF2-40B4-BE49-F238E27FC236}">
                    <a16:creationId xmlns:a16="http://schemas.microsoft.com/office/drawing/2014/main" id="{F99C1F36-9BBC-FC4A-BC7D-72647D05926E}"/>
                  </a:ext>
                </a:extLst>
              </p:cNvPr>
              <p:cNvGrpSpPr/>
              <p:nvPr/>
            </p:nvGrpSpPr>
            <p:grpSpPr>
              <a:xfrm>
                <a:off x="2223665" y="827837"/>
                <a:ext cx="428075" cy="369300"/>
                <a:chOff x="391425" y="1520725"/>
                <a:chExt cx="474900" cy="369300"/>
              </a:xfrm>
            </p:grpSpPr>
            <p:sp>
              <p:nvSpPr>
                <p:cNvPr id="121" name="Google Shape;336;p25">
                  <a:extLst>
                    <a:ext uri="{FF2B5EF4-FFF2-40B4-BE49-F238E27FC236}">
                      <a16:creationId xmlns:a16="http://schemas.microsoft.com/office/drawing/2014/main" id="{417614F9-00D3-3345-90A3-142DDBA46380}"/>
                    </a:ext>
                  </a:extLst>
                </p:cNvPr>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 name="Google Shape;337;p25">
                  <a:extLst>
                    <a:ext uri="{FF2B5EF4-FFF2-40B4-BE49-F238E27FC236}">
                      <a16:creationId xmlns:a16="http://schemas.microsoft.com/office/drawing/2014/main" id="{CE60F78D-3315-4040-B756-1C56B6A7FFD1}"/>
                    </a:ext>
                  </a:extLst>
                </p:cNvPr>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1</a:t>
                  </a:r>
                  <a:endParaRPr sz="1200" b="1">
                    <a:solidFill>
                      <a:schemeClr val="dk1"/>
                    </a:solidFill>
                    <a:latin typeface="Roboto"/>
                    <a:ea typeface="Roboto"/>
                    <a:cs typeface="Roboto"/>
                    <a:sym typeface="Roboto"/>
                  </a:endParaRPr>
                </a:p>
              </p:txBody>
            </p:sp>
          </p:grpSp>
          <p:grpSp>
            <p:nvGrpSpPr>
              <p:cNvPr id="123" name="Google Shape;339;p25">
                <a:extLst>
                  <a:ext uri="{FF2B5EF4-FFF2-40B4-BE49-F238E27FC236}">
                    <a16:creationId xmlns:a16="http://schemas.microsoft.com/office/drawing/2014/main" id="{A4ABBC33-639D-D043-9084-094E3B488987}"/>
                  </a:ext>
                </a:extLst>
              </p:cNvPr>
              <p:cNvGrpSpPr/>
              <p:nvPr/>
            </p:nvGrpSpPr>
            <p:grpSpPr>
              <a:xfrm>
                <a:off x="2223658" y="1518635"/>
                <a:ext cx="428075" cy="369300"/>
                <a:chOff x="391425" y="1520725"/>
                <a:chExt cx="474900" cy="369300"/>
              </a:xfrm>
            </p:grpSpPr>
            <p:sp>
              <p:nvSpPr>
                <p:cNvPr id="124" name="Google Shape;340;p25">
                  <a:extLst>
                    <a:ext uri="{FF2B5EF4-FFF2-40B4-BE49-F238E27FC236}">
                      <a16:creationId xmlns:a16="http://schemas.microsoft.com/office/drawing/2014/main" id="{4A5978DE-4B35-9D4A-B196-B77E9775B07B}"/>
                    </a:ext>
                  </a:extLst>
                </p:cNvPr>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 name="Google Shape;341;p25">
                  <a:extLst>
                    <a:ext uri="{FF2B5EF4-FFF2-40B4-BE49-F238E27FC236}">
                      <a16:creationId xmlns:a16="http://schemas.microsoft.com/office/drawing/2014/main" id="{60C83987-0C1F-E04E-90D6-3821B5F9E230}"/>
                    </a:ext>
                  </a:extLst>
                </p:cNvPr>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dirty="0">
                      <a:solidFill>
                        <a:schemeClr val="dk1"/>
                      </a:solidFill>
                      <a:latin typeface="Roboto"/>
                      <a:ea typeface="Roboto"/>
                      <a:cs typeface="Roboto"/>
                      <a:sym typeface="Roboto"/>
                    </a:rPr>
                    <a:t>2</a:t>
                  </a:r>
                  <a:endParaRPr sz="1200" b="1" dirty="0">
                    <a:solidFill>
                      <a:schemeClr val="dk1"/>
                    </a:solidFill>
                    <a:latin typeface="Roboto"/>
                    <a:ea typeface="Roboto"/>
                    <a:cs typeface="Roboto"/>
                    <a:sym typeface="Roboto"/>
                  </a:endParaRPr>
                </a:p>
              </p:txBody>
            </p:sp>
          </p:grpSp>
        </p:grpSp>
        <p:sp>
          <p:nvSpPr>
            <p:cNvPr id="127" name="object 9">
              <a:extLst>
                <a:ext uri="{FF2B5EF4-FFF2-40B4-BE49-F238E27FC236}">
                  <a16:creationId xmlns:a16="http://schemas.microsoft.com/office/drawing/2014/main" id="{C012E26F-1175-2643-A144-4ED680B5ED7D}"/>
                </a:ext>
              </a:extLst>
            </p:cNvPr>
            <p:cNvSpPr txBox="1"/>
            <p:nvPr/>
          </p:nvSpPr>
          <p:spPr>
            <a:xfrm>
              <a:off x="100159" y="850615"/>
              <a:ext cx="1761175" cy="534368"/>
            </a:xfrm>
            <a:prstGeom prst="rect">
              <a:avLst/>
            </a:prstGeom>
            <a:solidFill>
              <a:srgbClr val="FFFBF0"/>
            </a:solidFill>
            <a:ln w="16763">
              <a:solidFill>
                <a:srgbClr val="D60038"/>
              </a:solidFill>
            </a:ln>
          </p:spPr>
          <p:txBody>
            <a:bodyPr vert="horz" wrap="square" lIns="0" tIns="36000" rIns="0" bIns="36000" rtlCol="0">
              <a:spAutoFit/>
            </a:bodyPr>
            <a:lstStyle/>
            <a:p>
              <a:pPr marL="72000">
                <a:lnSpc>
                  <a:spcPts val="1415"/>
                </a:lnSpc>
                <a:spcBef>
                  <a:spcPts val="320"/>
                </a:spcBef>
              </a:pPr>
              <a:r>
                <a:rPr sz="1000" b="1" dirty="0">
                  <a:solidFill>
                    <a:srgbClr val="C00000"/>
                  </a:solidFill>
                  <a:latin typeface="Roboto" panose="02000000000000000000" pitchFamily="2" charset="0"/>
                  <a:ea typeface="Roboto" panose="02000000000000000000" pitchFamily="2" charset="0"/>
                  <a:cs typeface="Calibri"/>
                </a:rPr>
                <a:t>INFORMATIONS</a:t>
              </a:r>
              <a:r>
                <a:rPr sz="1000" b="1" spc="5" dirty="0">
                  <a:solidFill>
                    <a:srgbClr val="C00000"/>
                  </a:solidFill>
                  <a:latin typeface="Roboto" panose="02000000000000000000" pitchFamily="2" charset="0"/>
                  <a:ea typeface="Roboto" panose="02000000000000000000" pitchFamily="2" charset="0"/>
                  <a:cs typeface="Calibri"/>
                </a:rPr>
                <a:t> CLIENTS</a:t>
              </a:r>
              <a:endParaRPr sz="1000" dirty="0">
                <a:solidFill>
                  <a:srgbClr val="C00000"/>
                </a:solidFill>
                <a:latin typeface="Roboto" panose="02000000000000000000" pitchFamily="2" charset="0"/>
                <a:ea typeface="Roboto" panose="02000000000000000000" pitchFamily="2" charset="0"/>
                <a:cs typeface="Calibri"/>
              </a:endParaRPr>
            </a:p>
            <a:p>
              <a:pPr marL="72000">
                <a:lnSpc>
                  <a:spcPts val="1055"/>
                </a:lnSpc>
                <a:spcAft>
                  <a:spcPts val="600"/>
                </a:spcAft>
              </a:pPr>
              <a:r>
                <a:rPr sz="1000" spc="5" dirty="0">
                  <a:latin typeface="Roboto" panose="02000000000000000000" pitchFamily="2" charset="0"/>
                  <a:ea typeface="Roboto" panose="02000000000000000000" pitchFamily="2" charset="0"/>
                  <a:cs typeface="Calibri"/>
                </a:rPr>
                <a:t>âge,</a:t>
              </a:r>
              <a:r>
                <a:rPr sz="1000" dirty="0">
                  <a:latin typeface="Roboto" panose="02000000000000000000" pitchFamily="2" charset="0"/>
                  <a:ea typeface="Roboto" panose="02000000000000000000" pitchFamily="2" charset="0"/>
                  <a:cs typeface="Calibri"/>
                </a:rPr>
                <a:t> </a:t>
              </a:r>
              <a:r>
                <a:rPr sz="1000" spc="5" dirty="0" err="1">
                  <a:latin typeface="Roboto" panose="02000000000000000000" pitchFamily="2" charset="0"/>
                  <a:ea typeface="Roboto" panose="02000000000000000000" pitchFamily="2" charset="0"/>
                  <a:cs typeface="Calibri"/>
                </a:rPr>
                <a:t>sexe</a:t>
              </a:r>
              <a:r>
                <a:rPr sz="1000" spc="5" dirty="0">
                  <a:latin typeface="Roboto" panose="02000000000000000000" pitchFamily="2" charset="0"/>
                  <a:ea typeface="Roboto" panose="02000000000000000000" pitchFamily="2" charset="0"/>
                  <a:cs typeface="Calibri"/>
                </a:rPr>
                <a:t>,</a:t>
              </a:r>
              <a:r>
                <a:rPr lang="en-US" sz="1000" dirty="0">
                  <a:latin typeface="Roboto" panose="02000000000000000000" pitchFamily="2" charset="0"/>
                  <a:ea typeface="Roboto" panose="02000000000000000000" pitchFamily="2" charset="0"/>
                  <a:cs typeface="Calibri"/>
                </a:rPr>
                <a:t> </a:t>
              </a:r>
              <a:r>
                <a:rPr sz="1000" spc="5" dirty="0">
                  <a:latin typeface="Roboto" panose="02000000000000000000" pitchFamily="2" charset="0"/>
                  <a:ea typeface="Roboto" panose="02000000000000000000" pitchFamily="2" charset="0"/>
                  <a:cs typeface="Calibri"/>
                </a:rPr>
                <a:t>situation</a:t>
              </a:r>
              <a:r>
                <a:rPr sz="1000" spc="-65" dirty="0">
                  <a:latin typeface="Roboto" panose="02000000000000000000" pitchFamily="2" charset="0"/>
                  <a:ea typeface="Roboto" panose="02000000000000000000" pitchFamily="2" charset="0"/>
                  <a:cs typeface="Calibri"/>
                </a:rPr>
                <a:t> </a:t>
              </a:r>
              <a:r>
                <a:rPr sz="1000" spc="5" dirty="0" err="1">
                  <a:latin typeface="Roboto" panose="02000000000000000000" pitchFamily="2" charset="0"/>
                  <a:ea typeface="Roboto" panose="02000000000000000000" pitchFamily="2" charset="0"/>
                  <a:cs typeface="Calibri"/>
                </a:rPr>
                <a:t>familiale</a:t>
              </a:r>
              <a:r>
                <a:rPr lang="en-US" sz="1000" spc="5" dirty="0">
                  <a:latin typeface="Roboto" panose="02000000000000000000" pitchFamily="2" charset="0"/>
                  <a:ea typeface="Roboto" panose="02000000000000000000" pitchFamily="2" charset="0"/>
                  <a:cs typeface="Calibri"/>
                </a:rPr>
                <a:t>, </a:t>
              </a:r>
              <a:r>
                <a:rPr sz="1000" spc="5" dirty="0" err="1">
                  <a:latin typeface="Roboto" panose="02000000000000000000" pitchFamily="2" charset="0"/>
                  <a:ea typeface="Roboto" panose="02000000000000000000" pitchFamily="2" charset="0"/>
                  <a:cs typeface="Calibri"/>
                </a:rPr>
                <a:t>ancienneté</a:t>
              </a:r>
              <a:r>
                <a:rPr lang="en-US" sz="1000" spc="5" dirty="0">
                  <a:latin typeface="Roboto" panose="02000000000000000000" pitchFamily="2" charset="0"/>
                  <a:ea typeface="Roboto" panose="02000000000000000000" pitchFamily="2" charset="0"/>
                  <a:cs typeface="Calibri"/>
                </a:rPr>
                <a:t>, </a:t>
              </a:r>
              <a:r>
                <a:rPr sz="1000" spc="5" dirty="0" err="1">
                  <a:latin typeface="Roboto" panose="02000000000000000000" pitchFamily="2" charset="0"/>
                  <a:ea typeface="Roboto" panose="02000000000000000000" pitchFamily="2" charset="0"/>
                  <a:cs typeface="Calibri"/>
                </a:rPr>
                <a:t>revenu</a:t>
              </a:r>
              <a:endParaRPr sz="1000" dirty="0">
                <a:latin typeface="Roboto" panose="02000000000000000000" pitchFamily="2" charset="0"/>
                <a:ea typeface="Roboto" panose="02000000000000000000" pitchFamily="2" charset="0"/>
                <a:cs typeface="Calibri"/>
              </a:endParaRPr>
            </a:p>
          </p:txBody>
        </p:sp>
        <p:sp>
          <p:nvSpPr>
            <p:cNvPr id="128" name="object 15">
              <a:extLst>
                <a:ext uri="{FF2B5EF4-FFF2-40B4-BE49-F238E27FC236}">
                  <a16:creationId xmlns:a16="http://schemas.microsoft.com/office/drawing/2014/main" id="{5AF03E33-B339-114A-9B05-CF17C1BC184A}"/>
                </a:ext>
              </a:extLst>
            </p:cNvPr>
            <p:cNvSpPr txBox="1"/>
            <p:nvPr/>
          </p:nvSpPr>
          <p:spPr>
            <a:xfrm>
              <a:off x="105475" y="1577108"/>
              <a:ext cx="1750543" cy="1001162"/>
            </a:xfrm>
            <a:prstGeom prst="rect">
              <a:avLst/>
            </a:prstGeom>
            <a:solidFill>
              <a:srgbClr val="FFFBF0"/>
            </a:solidFill>
            <a:ln w="16763">
              <a:solidFill>
                <a:srgbClr val="D60038"/>
              </a:solidFill>
            </a:ln>
          </p:spPr>
          <p:txBody>
            <a:bodyPr vert="horz" wrap="square" lIns="0" tIns="36000" rIns="0" bIns="36000" rtlCol="0">
              <a:spAutoFit/>
            </a:bodyPr>
            <a:lstStyle/>
            <a:p>
              <a:pPr marL="72000">
                <a:lnSpc>
                  <a:spcPts val="1385"/>
                </a:lnSpc>
                <a:spcBef>
                  <a:spcPts val="325"/>
                </a:spcBef>
              </a:pPr>
              <a:r>
                <a:rPr sz="1000" b="1" spc="5" dirty="0">
                  <a:solidFill>
                    <a:srgbClr val="C00000"/>
                  </a:solidFill>
                  <a:latin typeface="Roboto" panose="02000000000000000000" pitchFamily="2" charset="0"/>
                  <a:ea typeface="Roboto" panose="02000000000000000000" pitchFamily="2" charset="0"/>
                  <a:cs typeface="Calibri"/>
                </a:rPr>
                <a:t>INFOS</a:t>
              </a:r>
              <a:r>
                <a:rPr sz="1000" b="1" dirty="0">
                  <a:solidFill>
                    <a:srgbClr val="C00000"/>
                  </a:solidFill>
                  <a:latin typeface="Roboto" panose="02000000000000000000" pitchFamily="2" charset="0"/>
                  <a:ea typeface="Roboto" panose="02000000000000000000" pitchFamily="2" charset="0"/>
                  <a:cs typeface="Calibri"/>
                </a:rPr>
                <a:t> </a:t>
              </a:r>
              <a:r>
                <a:rPr sz="1000" b="1" spc="5" dirty="0">
                  <a:solidFill>
                    <a:srgbClr val="C00000"/>
                  </a:solidFill>
                  <a:latin typeface="Roboto" panose="02000000000000000000" pitchFamily="2" charset="0"/>
                  <a:ea typeface="Roboto" panose="02000000000000000000" pitchFamily="2" charset="0"/>
                  <a:cs typeface="Calibri"/>
                </a:rPr>
                <a:t>GRAPHIQUES</a:t>
              </a:r>
              <a:endParaRPr sz="1000" dirty="0">
                <a:solidFill>
                  <a:srgbClr val="C00000"/>
                </a:solidFill>
                <a:latin typeface="Roboto" panose="02000000000000000000" pitchFamily="2" charset="0"/>
                <a:ea typeface="Roboto" panose="02000000000000000000" pitchFamily="2" charset="0"/>
                <a:cs typeface="Calibri"/>
              </a:endParaRPr>
            </a:p>
            <a:p>
              <a:pPr marL="72000">
                <a:lnSpc>
                  <a:spcPts val="1025"/>
                </a:lnSpc>
              </a:pPr>
              <a:r>
                <a:rPr sz="1000" spc="5" dirty="0">
                  <a:latin typeface="Roboto" panose="02000000000000000000" pitchFamily="2" charset="0"/>
                  <a:ea typeface="Roboto" panose="02000000000000000000" pitchFamily="2" charset="0"/>
                  <a:cs typeface="Calibri"/>
                </a:rPr>
                <a:t>Infos graphiques et</a:t>
              </a:r>
            </a:p>
            <a:p>
              <a:pPr marL="72000" marR="154305">
                <a:lnSpc>
                  <a:spcPct val="102200"/>
                </a:lnSpc>
              </a:pPr>
              <a:r>
                <a:rPr sz="1000" spc="5" dirty="0" err="1">
                  <a:latin typeface="Roboto" panose="02000000000000000000" pitchFamily="2" charset="0"/>
                  <a:ea typeface="Roboto" panose="02000000000000000000" pitchFamily="2" charset="0"/>
                  <a:cs typeface="Calibri"/>
                </a:rPr>
                <a:t>statistiques</a:t>
              </a:r>
              <a:r>
                <a:rPr sz="1000" spc="5" dirty="0">
                  <a:latin typeface="Roboto" panose="02000000000000000000" pitchFamily="2" charset="0"/>
                  <a:ea typeface="Roboto" panose="02000000000000000000" pitchFamily="2" charset="0"/>
                  <a:cs typeface="Calibri"/>
                </a:rPr>
                <a:t> </a:t>
              </a:r>
              <a:r>
                <a:rPr sz="1000" spc="5" dirty="0" err="1">
                  <a:latin typeface="Roboto" panose="02000000000000000000" pitchFamily="2" charset="0"/>
                  <a:ea typeface="Roboto" panose="02000000000000000000" pitchFamily="2" charset="0"/>
                  <a:cs typeface="Calibri"/>
                </a:rPr>
                <a:t>supplémentaires</a:t>
              </a:r>
              <a:r>
                <a:rPr sz="1000" spc="5" dirty="0">
                  <a:latin typeface="Roboto" panose="02000000000000000000" pitchFamily="2" charset="0"/>
                  <a:ea typeface="Roboto" panose="02000000000000000000" pitchFamily="2" charset="0"/>
                  <a:cs typeface="Calibri"/>
                </a:rPr>
                <a:t> tirés de </a:t>
              </a:r>
              <a:r>
                <a:rPr sz="1000" spc="5" dirty="0" err="1">
                  <a:latin typeface="Roboto" panose="02000000000000000000" pitchFamily="2" charset="0"/>
                  <a:ea typeface="Roboto" panose="02000000000000000000" pitchFamily="2" charset="0"/>
                  <a:cs typeface="Calibri"/>
                </a:rPr>
                <a:t>l’analyse</a:t>
              </a:r>
              <a:r>
                <a:rPr sz="1000" spc="5" dirty="0">
                  <a:latin typeface="Roboto" panose="02000000000000000000" pitchFamily="2" charset="0"/>
                  <a:ea typeface="Roboto" panose="02000000000000000000" pitchFamily="2" charset="0"/>
                  <a:cs typeface="Calibri"/>
                </a:rPr>
                <a:t> </a:t>
              </a:r>
              <a:r>
                <a:rPr sz="1000" spc="5" dirty="0" err="1">
                  <a:latin typeface="Roboto" panose="02000000000000000000" pitchFamily="2" charset="0"/>
                  <a:ea typeface="Roboto" panose="02000000000000000000" pitchFamily="2" charset="0"/>
                  <a:cs typeface="Calibri"/>
                </a:rPr>
                <a:t>exploratoires</a:t>
              </a:r>
              <a:r>
                <a:rPr sz="1000" spc="5" dirty="0">
                  <a:latin typeface="Roboto" panose="02000000000000000000" pitchFamily="2" charset="0"/>
                  <a:ea typeface="Roboto" panose="02000000000000000000" pitchFamily="2" charset="0"/>
                  <a:cs typeface="Calibri"/>
                </a:rPr>
                <a:t> de données.</a:t>
              </a:r>
            </a:p>
          </p:txBody>
        </p:sp>
        <p:sp>
          <p:nvSpPr>
            <p:cNvPr id="129" name="Rectangle 128">
              <a:extLst>
                <a:ext uri="{FF2B5EF4-FFF2-40B4-BE49-F238E27FC236}">
                  <a16:creationId xmlns:a16="http://schemas.microsoft.com/office/drawing/2014/main" id="{55AA1E74-C21D-5843-BC3F-E5166D955910}"/>
                </a:ext>
              </a:extLst>
            </p:cNvPr>
            <p:cNvSpPr/>
            <p:nvPr/>
          </p:nvSpPr>
          <p:spPr>
            <a:xfrm>
              <a:off x="512349" y="350713"/>
              <a:ext cx="936795" cy="307777"/>
            </a:xfrm>
            <a:prstGeom prst="rect">
              <a:avLst/>
            </a:prstGeom>
          </p:spPr>
          <p:txBody>
            <a:bodyPr wrap="none">
              <a:spAutoFit/>
            </a:bodyPr>
            <a:lstStyle/>
            <a:p>
              <a:pPr marL="12700" algn="ctr">
                <a:spcBef>
                  <a:spcPts val="130"/>
                </a:spcBef>
              </a:pPr>
              <a:r>
                <a:rPr lang="en-GB" b="1" spc="10" dirty="0">
                  <a:solidFill>
                    <a:srgbClr val="0825C9"/>
                  </a:solidFill>
                  <a:latin typeface="Roboto" panose="02000000000000000000" pitchFamily="2" charset="0"/>
                  <a:ea typeface="Roboto" panose="02000000000000000000" pitchFamily="2" charset="0"/>
                  <a:cs typeface="Calibri"/>
                </a:rPr>
                <a:t>S</a:t>
              </a:r>
              <a:r>
                <a:rPr lang="en-GB" b="1" spc="-10" dirty="0">
                  <a:solidFill>
                    <a:srgbClr val="0825C9"/>
                  </a:solidFill>
                  <a:latin typeface="Roboto" panose="02000000000000000000" pitchFamily="2" charset="0"/>
                  <a:ea typeface="Roboto" panose="02000000000000000000" pitchFamily="2" charset="0"/>
                  <a:cs typeface="Calibri"/>
                </a:rPr>
                <a:t>I</a:t>
              </a:r>
              <a:r>
                <a:rPr lang="en-GB" b="1" spc="15" dirty="0">
                  <a:solidFill>
                    <a:srgbClr val="0825C9"/>
                  </a:solidFill>
                  <a:latin typeface="Roboto" panose="02000000000000000000" pitchFamily="2" charset="0"/>
                  <a:ea typeface="Roboto" panose="02000000000000000000" pitchFamily="2" charset="0"/>
                  <a:cs typeface="Calibri"/>
                </a:rPr>
                <a:t>DE</a:t>
              </a:r>
              <a:r>
                <a:rPr lang="en-GB" b="1" spc="-5" dirty="0">
                  <a:solidFill>
                    <a:srgbClr val="0825C9"/>
                  </a:solidFill>
                  <a:latin typeface="Roboto" panose="02000000000000000000" pitchFamily="2" charset="0"/>
                  <a:ea typeface="Roboto" panose="02000000000000000000" pitchFamily="2" charset="0"/>
                  <a:cs typeface="Calibri"/>
                </a:rPr>
                <a:t>B</a:t>
              </a:r>
              <a:r>
                <a:rPr lang="en-GB" b="1" spc="25" dirty="0">
                  <a:solidFill>
                    <a:srgbClr val="0825C9"/>
                  </a:solidFill>
                  <a:latin typeface="Roboto" panose="02000000000000000000" pitchFamily="2" charset="0"/>
                  <a:ea typeface="Roboto" panose="02000000000000000000" pitchFamily="2" charset="0"/>
                  <a:cs typeface="Calibri"/>
                </a:rPr>
                <a:t>A</a:t>
              </a:r>
              <a:r>
                <a:rPr lang="en-GB" b="1" spc="15" dirty="0">
                  <a:solidFill>
                    <a:srgbClr val="0825C9"/>
                  </a:solidFill>
                  <a:latin typeface="Roboto" panose="02000000000000000000" pitchFamily="2" charset="0"/>
                  <a:ea typeface="Roboto" panose="02000000000000000000" pitchFamily="2" charset="0"/>
                  <a:cs typeface="Calibri"/>
                </a:rPr>
                <a:t>R</a:t>
              </a:r>
              <a:endParaRPr lang="en-GB" dirty="0">
                <a:solidFill>
                  <a:srgbClr val="0825C9"/>
                </a:solidFill>
                <a:latin typeface="Roboto" panose="02000000000000000000" pitchFamily="2" charset="0"/>
                <a:ea typeface="Roboto" panose="02000000000000000000" pitchFamily="2" charset="0"/>
                <a:cs typeface="Calibri"/>
              </a:endParaRPr>
            </a:p>
          </p:txBody>
        </p:sp>
        <p:pic>
          <p:nvPicPr>
            <p:cNvPr id="130" name="Picture 129">
              <a:extLst>
                <a:ext uri="{FF2B5EF4-FFF2-40B4-BE49-F238E27FC236}">
                  <a16:creationId xmlns:a16="http://schemas.microsoft.com/office/drawing/2014/main" id="{C122569F-16FE-CB4F-8CF2-CE1BD6188BB9}"/>
                </a:ext>
              </a:extLst>
            </p:cNvPr>
            <p:cNvPicPr>
              <a:picLocks noChangeAspect="1"/>
            </p:cNvPicPr>
            <p:nvPr/>
          </p:nvPicPr>
          <p:blipFill>
            <a:blip r:embed="rId5"/>
            <a:stretch>
              <a:fillRect/>
            </a:stretch>
          </p:blipFill>
          <p:spPr>
            <a:xfrm>
              <a:off x="433517" y="2770394"/>
              <a:ext cx="1094459" cy="2004043"/>
            </a:xfrm>
            <a:prstGeom prst="rect">
              <a:avLst/>
            </a:prstGeom>
            <a:ln>
              <a:solidFill>
                <a:srgbClr val="C00000"/>
              </a:solidFill>
            </a:ln>
          </p:spPr>
        </p:pic>
        <p:sp>
          <p:nvSpPr>
            <p:cNvPr id="131" name="Rectangle 130">
              <a:extLst>
                <a:ext uri="{FF2B5EF4-FFF2-40B4-BE49-F238E27FC236}">
                  <a16:creationId xmlns:a16="http://schemas.microsoft.com/office/drawing/2014/main" id="{D4654235-B918-C14A-8CFC-561882B96445}"/>
                </a:ext>
              </a:extLst>
            </p:cNvPr>
            <p:cNvSpPr/>
            <p:nvPr/>
          </p:nvSpPr>
          <p:spPr>
            <a:xfrm>
              <a:off x="6384584" y="350713"/>
              <a:ext cx="2437848" cy="307777"/>
            </a:xfrm>
            <a:prstGeom prst="rect">
              <a:avLst/>
            </a:prstGeom>
          </p:spPr>
          <p:txBody>
            <a:bodyPr wrap="none">
              <a:spAutoFit/>
            </a:bodyPr>
            <a:lstStyle/>
            <a:p>
              <a:pPr marL="12700" algn="ctr">
                <a:spcBef>
                  <a:spcPts val="130"/>
                </a:spcBef>
              </a:pPr>
              <a:r>
                <a:rPr lang="en-GB" b="1" spc="10" dirty="0">
                  <a:solidFill>
                    <a:srgbClr val="0825C9"/>
                  </a:solidFill>
                  <a:latin typeface="Roboto" panose="02000000000000000000" pitchFamily="2" charset="0"/>
                  <a:ea typeface="Roboto" panose="02000000000000000000" pitchFamily="2" charset="0"/>
                  <a:cs typeface="Calibri"/>
                </a:rPr>
                <a:t>APPLICATION PRINCIPALE</a:t>
              </a:r>
            </a:p>
          </p:txBody>
        </p:sp>
        <p:pic>
          <p:nvPicPr>
            <p:cNvPr id="132" name="Picture 131">
              <a:extLst>
                <a:ext uri="{FF2B5EF4-FFF2-40B4-BE49-F238E27FC236}">
                  <a16:creationId xmlns:a16="http://schemas.microsoft.com/office/drawing/2014/main" id="{CBE0D750-F2AD-B846-B1FB-E569D7409419}"/>
                </a:ext>
              </a:extLst>
            </p:cNvPr>
            <p:cNvPicPr>
              <a:picLocks noChangeAspect="1"/>
            </p:cNvPicPr>
            <p:nvPr/>
          </p:nvPicPr>
          <p:blipFill>
            <a:blip r:embed="rId6"/>
            <a:stretch>
              <a:fillRect/>
            </a:stretch>
          </p:blipFill>
          <p:spPr>
            <a:xfrm>
              <a:off x="6449127" y="2990218"/>
              <a:ext cx="2308762" cy="1727338"/>
            </a:xfrm>
            <a:prstGeom prst="rect">
              <a:avLst/>
            </a:prstGeom>
            <a:ln>
              <a:solidFill>
                <a:srgbClr val="C00000"/>
              </a:solidFill>
            </a:ln>
          </p:spPr>
        </p:pic>
        <p:sp>
          <p:nvSpPr>
            <p:cNvPr id="152" name="object 91">
              <a:extLst>
                <a:ext uri="{FF2B5EF4-FFF2-40B4-BE49-F238E27FC236}">
                  <a16:creationId xmlns:a16="http://schemas.microsoft.com/office/drawing/2014/main" id="{039061FE-C8B3-414D-AAE3-67894E26CCDE}"/>
                </a:ext>
              </a:extLst>
            </p:cNvPr>
            <p:cNvSpPr txBox="1"/>
            <p:nvPr/>
          </p:nvSpPr>
          <p:spPr>
            <a:xfrm>
              <a:off x="6271277" y="893010"/>
              <a:ext cx="2664463" cy="1919363"/>
            </a:xfrm>
            <a:prstGeom prst="rect">
              <a:avLst/>
            </a:prstGeom>
            <a:ln>
              <a:solidFill>
                <a:srgbClr val="C00000"/>
              </a:solidFill>
            </a:ln>
          </p:spPr>
          <p:txBody>
            <a:bodyPr vert="horz" wrap="square" lIns="36000" tIns="36000" rIns="36000" bIns="36000" rtlCol="0">
              <a:spAutoFit/>
            </a:bodyPr>
            <a:lstStyle/>
            <a:p>
              <a:pPr marL="12700">
                <a:spcBef>
                  <a:spcPts val="125"/>
                </a:spcBef>
              </a:pPr>
              <a:r>
                <a:rPr lang="en-GB" sz="1000" b="1" spc="5" dirty="0">
                  <a:latin typeface="Roboto" panose="02000000000000000000" pitchFamily="2" charset="0"/>
                  <a:ea typeface="Roboto" panose="02000000000000000000" pitchFamily="2" charset="0"/>
                  <a:cs typeface="Calibri"/>
                </a:rPr>
                <a:t>1- </a:t>
              </a:r>
              <a:r>
                <a:rPr lang="en-GB" sz="1000" b="1" spc="5" dirty="0" err="1">
                  <a:latin typeface="Roboto" panose="02000000000000000000" pitchFamily="2" charset="0"/>
                  <a:ea typeface="Roboto" panose="02000000000000000000" pitchFamily="2" charset="0"/>
                  <a:cs typeface="Calibri"/>
                </a:rPr>
                <a:t>Sélection</a:t>
              </a:r>
              <a:r>
                <a:rPr lang="en-GB" sz="1000" b="1" spc="5" dirty="0">
                  <a:latin typeface="Roboto" panose="02000000000000000000" pitchFamily="2" charset="0"/>
                  <a:ea typeface="Roboto" panose="02000000000000000000" pitchFamily="2" charset="0"/>
                  <a:cs typeface="Calibri"/>
                </a:rPr>
                <a:t> </a:t>
              </a:r>
              <a:r>
                <a:rPr lang="en-GB" sz="1000" b="1" dirty="0">
                  <a:latin typeface="Roboto" panose="02000000000000000000" pitchFamily="2" charset="0"/>
                  <a:ea typeface="Roboto" panose="02000000000000000000" pitchFamily="2" charset="0"/>
                  <a:cs typeface="Calibri"/>
                </a:rPr>
                <a:t>d’un</a:t>
              </a:r>
              <a:r>
                <a:rPr lang="en-GB" sz="1000" b="1" spc="-15" dirty="0">
                  <a:latin typeface="Roboto" panose="02000000000000000000" pitchFamily="2" charset="0"/>
                  <a:ea typeface="Roboto" panose="02000000000000000000" pitchFamily="2" charset="0"/>
                  <a:cs typeface="Calibri"/>
                </a:rPr>
                <a:t> </a:t>
              </a:r>
              <a:r>
                <a:rPr lang="en-GB" sz="1000" b="1" spc="5" dirty="0">
                  <a:latin typeface="Roboto" panose="02000000000000000000" pitchFamily="2" charset="0"/>
                  <a:ea typeface="Roboto" panose="02000000000000000000" pitchFamily="2" charset="0"/>
                  <a:cs typeface="Calibri"/>
                </a:rPr>
                <a:t>client</a:t>
              </a:r>
            </a:p>
            <a:p>
              <a:pPr marL="12700">
                <a:spcBef>
                  <a:spcPts val="125"/>
                </a:spcBef>
              </a:pPr>
              <a:endParaRPr lang="en-US" sz="1000" b="1" spc="5" dirty="0">
                <a:latin typeface="Roboto" panose="02000000000000000000" pitchFamily="2" charset="0"/>
                <a:ea typeface="Roboto" panose="02000000000000000000" pitchFamily="2" charset="0"/>
                <a:cs typeface="Calibri"/>
              </a:endParaRPr>
            </a:p>
            <a:p>
              <a:pPr marL="12700">
                <a:lnSpc>
                  <a:spcPct val="100000"/>
                </a:lnSpc>
                <a:spcBef>
                  <a:spcPts val="125"/>
                </a:spcBef>
              </a:pPr>
              <a:r>
                <a:rPr lang="en-US" sz="1000" b="1" spc="5" dirty="0">
                  <a:latin typeface="Roboto" panose="02000000000000000000" pitchFamily="2" charset="0"/>
                  <a:ea typeface="Roboto" panose="02000000000000000000" pitchFamily="2" charset="0"/>
                  <a:cs typeface="Calibri"/>
                </a:rPr>
                <a:t>2- </a:t>
              </a:r>
              <a:r>
                <a:rPr sz="1000" b="1" spc="5" dirty="0" err="1">
                  <a:latin typeface="Roboto" panose="02000000000000000000" pitchFamily="2" charset="0"/>
                  <a:ea typeface="Roboto" panose="02000000000000000000" pitchFamily="2" charset="0"/>
                  <a:cs typeface="Calibri"/>
                </a:rPr>
                <a:t>Risque</a:t>
              </a:r>
              <a:r>
                <a:rPr sz="1000" b="1" spc="5" dirty="0">
                  <a:latin typeface="Roboto" panose="02000000000000000000" pitchFamily="2" charset="0"/>
                  <a:ea typeface="Roboto" panose="02000000000000000000" pitchFamily="2" charset="0"/>
                  <a:cs typeface="Calibri"/>
                </a:rPr>
                <a:t> </a:t>
              </a:r>
              <a:r>
                <a:rPr sz="1000" b="1" spc="10" dirty="0">
                  <a:latin typeface="Roboto" panose="02000000000000000000" pitchFamily="2" charset="0"/>
                  <a:ea typeface="Roboto" panose="02000000000000000000" pitchFamily="2" charset="0"/>
                  <a:cs typeface="Calibri"/>
                </a:rPr>
                <a:t>de </a:t>
              </a:r>
              <a:r>
                <a:rPr sz="1000" b="1" dirty="0">
                  <a:latin typeface="Roboto" panose="02000000000000000000" pitchFamily="2" charset="0"/>
                  <a:ea typeface="Roboto" panose="02000000000000000000" pitchFamily="2" charset="0"/>
                  <a:cs typeface="Calibri"/>
                </a:rPr>
                <a:t>défaut </a:t>
              </a:r>
              <a:r>
                <a:rPr sz="1000" b="1" spc="10" dirty="0">
                  <a:latin typeface="Roboto" panose="02000000000000000000" pitchFamily="2" charset="0"/>
                  <a:ea typeface="Roboto" panose="02000000000000000000" pitchFamily="2" charset="0"/>
                  <a:cs typeface="Calibri"/>
                </a:rPr>
                <a:t>de</a:t>
              </a:r>
              <a:r>
                <a:rPr sz="1000" b="1" spc="-40" dirty="0">
                  <a:latin typeface="Roboto" panose="02000000000000000000" pitchFamily="2" charset="0"/>
                  <a:ea typeface="Roboto" panose="02000000000000000000" pitchFamily="2" charset="0"/>
                  <a:cs typeface="Calibri"/>
                </a:rPr>
                <a:t> </a:t>
              </a:r>
              <a:r>
                <a:rPr sz="1000" b="1" spc="5" dirty="0" err="1">
                  <a:latin typeface="Roboto" panose="02000000000000000000" pitchFamily="2" charset="0"/>
                  <a:ea typeface="Roboto" panose="02000000000000000000" pitchFamily="2" charset="0"/>
                  <a:cs typeface="Calibri"/>
                </a:rPr>
                <a:t>paiement</a:t>
              </a:r>
              <a:endParaRPr lang="en-US" sz="1000" b="1" spc="5" dirty="0">
                <a:latin typeface="Roboto" panose="02000000000000000000" pitchFamily="2" charset="0"/>
                <a:ea typeface="Roboto" panose="02000000000000000000" pitchFamily="2" charset="0"/>
                <a:cs typeface="Calibri"/>
              </a:endParaRPr>
            </a:p>
            <a:p>
              <a:pPr marL="12700">
                <a:lnSpc>
                  <a:spcPct val="100000"/>
                </a:lnSpc>
                <a:spcBef>
                  <a:spcPts val="125"/>
                </a:spcBef>
              </a:pPr>
              <a:endParaRPr lang="en-US" sz="1000" b="1" spc="5" dirty="0">
                <a:latin typeface="Roboto" panose="02000000000000000000" pitchFamily="2" charset="0"/>
                <a:ea typeface="Roboto" panose="02000000000000000000" pitchFamily="2" charset="0"/>
                <a:cs typeface="Calibri"/>
              </a:endParaRPr>
            </a:p>
            <a:p>
              <a:pPr marL="12700">
                <a:lnSpc>
                  <a:spcPct val="100000"/>
                </a:lnSpc>
                <a:spcBef>
                  <a:spcPts val="125"/>
                </a:spcBef>
              </a:pPr>
              <a:r>
                <a:rPr lang="en-GB" sz="1000" b="1" i="1" spc="5" dirty="0">
                  <a:latin typeface="Roboto" panose="02000000000000000000" pitchFamily="2" charset="0"/>
                  <a:ea typeface="Roboto" panose="02000000000000000000" pitchFamily="2" charset="0"/>
                  <a:cs typeface="Calibri"/>
                </a:rPr>
                <a:t>a) </a:t>
              </a:r>
              <a:r>
                <a:rPr lang="en-GB" sz="1000" b="1" i="1" spc="5" dirty="0" err="1">
                  <a:latin typeface="Roboto" panose="02000000000000000000" pitchFamily="2" charset="0"/>
                  <a:ea typeface="Roboto" panose="02000000000000000000" pitchFamily="2" charset="0"/>
                  <a:cs typeface="Calibri"/>
                </a:rPr>
                <a:t>Réglage</a:t>
              </a:r>
              <a:r>
                <a:rPr lang="en-GB" sz="1000" b="1" i="1" spc="5" dirty="0">
                  <a:latin typeface="Roboto" panose="02000000000000000000" pitchFamily="2" charset="0"/>
                  <a:ea typeface="Roboto" panose="02000000000000000000" pitchFamily="2" charset="0"/>
                  <a:cs typeface="Calibri"/>
                </a:rPr>
                <a:t> </a:t>
              </a:r>
              <a:r>
                <a:rPr lang="en-GB" sz="1000" b="1" i="1" spc="10" dirty="0">
                  <a:latin typeface="Roboto" panose="02000000000000000000" pitchFamily="2" charset="0"/>
                  <a:ea typeface="Roboto" panose="02000000000000000000" pitchFamily="2" charset="0"/>
                  <a:cs typeface="Calibri"/>
                </a:rPr>
                <a:t>du </a:t>
              </a:r>
              <a:r>
                <a:rPr lang="en-GB" sz="1000" b="1" i="1" spc="5" dirty="0" err="1">
                  <a:latin typeface="Roboto" panose="02000000000000000000" pitchFamily="2" charset="0"/>
                  <a:ea typeface="Roboto" panose="02000000000000000000" pitchFamily="2" charset="0"/>
                  <a:cs typeface="Calibri"/>
                </a:rPr>
                <a:t>seuil</a:t>
              </a:r>
              <a:r>
                <a:rPr lang="en-GB" sz="1000" b="1" i="1" spc="5" dirty="0">
                  <a:latin typeface="Roboto" panose="02000000000000000000" pitchFamily="2" charset="0"/>
                  <a:ea typeface="Roboto" panose="02000000000000000000" pitchFamily="2" charset="0"/>
                  <a:cs typeface="Calibri"/>
                </a:rPr>
                <a:t> </a:t>
              </a:r>
              <a:r>
                <a:rPr lang="en-GB" sz="1000" b="1" i="1" spc="10" dirty="0">
                  <a:latin typeface="Roboto" panose="02000000000000000000" pitchFamily="2" charset="0"/>
                  <a:ea typeface="Roboto" panose="02000000000000000000" pitchFamily="2" charset="0"/>
                  <a:cs typeface="Calibri"/>
                </a:rPr>
                <a:t>de</a:t>
              </a:r>
              <a:r>
                <a:rPr lang="en-GB" sz="1000" b="1" i="1" spc="-50" dirty="0">
                  <a:latin typeface="Roboto" panose="02000000000000000000" pitchFamily="2" charset="0"/>
                  <a:ea typeface="Roboto" panose="02000000000000000000" pitchFamily="2" charset="0"/>
                  <a:cs typeface="Calibri"/>
                </a:rPr>
                <a:t> </a:t>
              </a:r>
              <a:r>
                <a:rPr lang="en-GB" sz="1000" b="1" i="1" spc="5" dirty="0" err="1">
                  <a:latin typeface="Roboto" panose="02000000000000000000" pitchFamily="2" charset="0"/>
                  <a:ea typeface="Roboto" panose="02000000000000000000" pitchFamily="2" charset="0"/>
                  <a:cs typeface="Calibri"/>
                </a:rPr>
                <a:t>solvabilité</a:t>
              </a:r>
              <a:endParaRPr lang="en-GB" sz="1000" b="1" spc="5" dirty="0">
                <a:latin typeface="Roboto" panose="02000000000000000000" pitchFamily="2" charset="0"/>
                <a:ea typeface="Roboto" panose="02000000000000000000" pitchFamily="2" charset="0"/>
                <a:cs typeface="Calibri"/>
              </a:endParaRPr>
            </a:p>
            <a:p>
              <a:pPr marL="12700">
                <a:lnSpc>
                  <a:spcPct val="100000"/>
                </a:lnSpc>
                <a:spcBef>
                  <a:spcPts val="125"/>
                </a:spcBef>
                <a:spcAft>
                  <a:spcPts val="600"/>
                </a:spcAft>
              </a:pPr>
              <a:r>
                <a:rPr lang="en-GB" sz="1000" i="1" dirty="0" err="1">
                  <a:latin typeface="Roboto" panose="02000000000000000000" pitchFamily="2" charset="0"/>
                  <a:ea typeface="Roboto" panose="02000000000000000000" pitchFamily="2" charset="0"/>
                  <a:cs typeface="Calibri"/>
                </a:rPr>
                <a:t>Seuil</a:t>
              </a:r>
              <a:r>
                <a:rPr lang="en-GB" sz="1000" i="1" dirty="0">
                  <a:latin typeface="Roboto" panose="02000000000000000000" pitchFamily="2" charset="0"/>
                  <a:ea typeface="Roboto" panose="02000000000000000000" pitchFamily="2" charset="0"/>
                  <a:cs typeface="Calibri"/>
                </a:rPr>
                <a:t> </a:t>
              </a:r>
              <a:r>
                <a:rPr lang="en-GB" sz="1000" i="1" dirty="0" err="1">
                  <a:latin typeface="Roboto" panose="02000000000000000000" pitchFamily="2" charset="0"/>
                  <a:ea typeface="Roboto" panose="02000000000000000000" pitchFamily="2" charset="0"/>
                  <a:cs typeface="Calibri"/>
                </a:rPr>
                <a:t>réglable</a:t>
              </a:r>
              <a:r>
                <a:rPr lang="en-GB" sz="1000" i="1" dirty="0">
                  <a:latin typeface="Roboto" panose="02000000000000000000" pitchFamily="2" charset="0"/>
                  <a:ea typeface="Roboto" panose="02000000000000000000" pitchFamily="2" charset="0"/>
                  <a:cs typeface="Calibri"/>
                </a:rPr>
                <a:t> de 0 </a:t>
              </a:r>
              <a:r>
                <a:rPr lang="en-GB" sz="1000" i="1" dirty="0" err="1">
                  <a:latin typeface="Roboto" panose="02000000000000000000" pitchFamily="2" charset="0"/>
                  <a:ea typeface="Roboto" panose="02000000000000000000" pitchFamily="2" charset="0"/>
                  <a:cs typeface="Calibri"/>
                </a:rPr>
                <a:t>à</a:t>
              </a:r>
              <a:r>
                <a:rPr lang="en-GB" sz="1000" i="1" dirty="0">
                  <a:latin typeface="Roboto" panose="02000000000000000000" pitchFamily="2" charset="0"/>
                  <a:ea typeface="Roboto" panose="02000000000000000000" pitchFamily="2" charset="0"/>
                  <a:cs typeface="Calibri"/>
                </a:rPr>
                <a:t> 1 </a:t>
              </a:r>
              <a:r>
                <a:rPr lang="en-GB" sz="1000" i="1" spc="-5" dirty="0">
                  <a:latin typeface="Roboto" panose="02000000000000000000" pitchFamily="2" charset="0"/>
                  <a:ea typeface="Roboto" panose="02000000000000000000" pitchFamily="2" charset="0"/>
                  <a:cs typeface="Calibri"/>
                </a:rPr>
                <a:t>(</a:t>
              </a:r>
              <a:r>
                <a:rPr lang="en-GB" sz="1000" i="1" spc="-5" dirty="0" err="1">
                  <a:latin typeface="Roboto" panose="02000000000000000000" pitchFamily="2" charset="0"/>
                  <a:ea typeface="Roboto" panose="02000000000000000000" pitchFamily="2" charset="0"/>
                  <a:cs typeface="Calibri"/>
                </a:rPr>
                <a:t>défaut</a:t>
              </a:r>
              <a:r>
                <a:rPr lang="en-GB" sz="1000" i="1" spc="-5" dirty="0">
                  <a:latin typeface="Roboto" panose="02000000000000000000" pitchFamily="2" charset="0"/>
                  <a:ea typeface="Roboto" panose="02000000000000000000" pitchFamily="2" charset="0"/>
                  <a:cs typeface="Calibri"/>
                </a:rPr>
                <a:t> </a:t>
              </a:r>
              <a:r>
                <a:rPr lang="en-GB" sz="1000" i="1" dirty="0">
                  <a:latin typeface="Roboto" panose="02000000000000000000" pitchFamily="2" charset="0"/>
                  <a:ea typeface="Roboto" panose="02000000000000000000" pitchFamily="2" charset="0"/>
                  <a:cs typeface="Calibri"/>
                </a:rPr>
                <a:t>:</a:t>
              </a:r>
              <a:r>
                <a:rPr lang="en-GB" sz="1000" i="1" spc="-60" dirty="0">
                  <a:latin typeface="Roboto" panose="02000000000000000000" pitchFamily="2" charset="0"/>
                  <a:ea typeface="Roboto" panose="02000000000000000000" pitchFamily="2" charset="0"/>
                  <a:cs typeface="Calibri"/>
                </a:rPr>
                <a:t> </a:t>
              </a:r>
              <a:r>
                <a:rPr lang="en-GB" sz="1000" i="1" dirty="0">
                  <a:latin typeface="Roboto" panose="02000000000000000000" pitchFamily="2" charset="0"/>
                  <a:ea typeface="Roboto" panose="02000000000000000000" pitchFamily="2" charset="0"/>
                  <a:cs typeface="Calibri"/>
                </a:rPr>
                <a:t>0,41)</a:t>
              </a:r>
            </a:p>
            <a:p>
              <a:pPr marL="12700">
                <a:lnSpc>
                  <a:spcPct val="100000"/>
                </a:lnSpc>
                <a:spcBef>
                  <a:spcPts val="125"/>
                </a:spcBef>
              </a:pPr>
              <a:r>
                <a:rPr lang="en-GB" sz="1000" b="1" i="1" spc="10" dirty="0">
                  <a:latin typeface="Roboto" panose="02000000000000000000" pitchFamily="2" charset="0"/>
                  <a:ea typeface="Roboto" panose="02000000000000000000" pitchFamily="2" charset="0"/>
                  <a:cs typeface="Calibri"/>
                </a:rPr>
                <a:t>b) </a:t>
              </a:r>
              <a:r>
                <a:rPr lang="en-GB" sz="1000" b="1" i="1" spc="10" dirty="0" err="1">
                  <a:latin typeface="Roboto" panose="02000000000000000000" pitchFamily="2" charset="0"/>
                  <a:ea typeface="Roboto" panose="02000000000000000000" pitchFamily="2" charset="0"/>
                  <a:cs typeface="Calibri"/>
                </a:rPr>
                <a:t>Jauge</a:t>
              </a:r>
              <a:r>
                <a:rPr lang="en-GB" sz="1000" b="1" i="1" spc="10" dirty="0">
                  <a:latin typeface="Roboto" panose="02000000000000000000" pitchFamily="2" charset="0"/>
                  <a:ea typeface="Roboto" panose="02000000000000000000" pitchFamily="2" charset="0"/>
                  <a:cs typeface="Calibri"/>
                </a:rPr>
                <a:t> de</a:t>
              </a:r>
              <a:r>
                <a:rPr lang="en-GB" sz="1000" b="1" i="1" spc="-15" dirty="0">
                  <a:latin typeface="Roboto" panose="02000000000000000000" pitchFamily="2" charset="0"/>
                  <a:ea typeface="Roboto" panose="02000000000000000000" pitchFamily="2" charset="0"/>
                  <a:cs typeface="Calibri"/>
                </a:rPr>
                <a:t> </a:t>
              </a:r>
              <a:r>
                <a:rPr lang="en-GB" sz="1000" b="1" i="1" spc="5" dirty="0" err="1">
                  <a:latin typeface="Roboto" panose="02000000000000000000" pitchFamily="2" charset="0"/>
                  <a:ea typeface="Roboto" panose="02000000000000000000" pitchFamily="2" charset="0"/>
                  <a:cs typeface="Calibri"/>
                </a:rPr>
                <a:t>prédiction</a:t>
              </a:r>
              <a:endParaRPr lang="en-GB" sz="1000" dirty="0">
                <a:latin typeface="Roboto" panose="02000000000000000000" pitchFamily="2" charset="0"/>
                <a:ea typeface="Roboto" panose="02000000000000000000" pitchFamily="2" charset="0"/>
                <a:cs typeface="Calibri"/>
              </a:endParaRPr>
            </a:p>
            <a:p>
              <a:pPr marL="116205" indent="-104139">
                <a:buFont typeface="Wingdings 2"/>
                <a:buChar char=""/>
                <a:tabLst>
                  <a:tab pos="116839" algn="l"/>
                </a:tabLst>
              </a:pPr>
              <a:r>
                <a:rPr lang="en-GB" sz="1000" i="1" spc="-5" dirty="0">
                  <a:latin typeface="Roboto" panose="02000000000000000000" pitchFamily="2" charset="0"/>
                  <a:ea typeface="Roboto" panose="02000000000000000000" pitchFamily="2" charset="0"/>
                  <a:cs typeface="Calibri"/>
                </a:rPr>
                <a:t>Score </a:t>
              </a:r>
              <a:r>
                <a:rPr lang="en-GB" sz="1000" i="1" dirty="0">
                  <a:latin typeface="Roboto" panose="02000000000000000000" pitchFamily="2" charset="0"/>
                  <a:ea typeface="Roboto" panose="02000000000000000000" pitchFamily="2" charset="0"/>
                  <a:cs typeface="Calibri"/>
                </a:rPr>
                <a:t>de </a:t>
              </a:r>
              <a:r>
                <a:rPr lang="fr-FR" sz="1000" i="1" spc="-5" dirty="0">
                  <a:latin typeface="Roboto" panose="02000000000000000000" pitchFamily="2" charset="0"/>
                  <a:ea typeface="Roboto" panose="02000000000000000000" pitchFamily="2" charset="0"/>
                  <a:cs typeface="Calibri"/>
                </a:rPr>
                <a:t>prédiction</a:t>
              </a:r>
              <a:r>
                <a:rPr lang="en-GB" sz="1000" i="1" spc="-5" dirty="0">
                  <a:latin typeface="Roboto" panose="02000000000000000000" pitchFamily="2" charset="0"/>
                  <a:ea typeface="Roboto" panose="02000000000000000000" pitchFamily="2" charset="0"/>
                  <a:cs typeface="Calibri"/>
                </a:rPr>
                <a:t> </a:t>
              </a:r>
              <a:r>
                <a:rPr lang="en-GB" sz="1000" i="1" dirty="0">
                  <a:latin typeface="Roboto" panose="02000000000000000000" pitchFamily="2" charset="0"/>
                  <a:ea typeface="Roboto" panose="02000000000000000000" pitchFamily="2" charset="0"/>
                  <a:cs typeface="Calibri"/>
                </a:rPr>
                <a:t>de 0 </a:t>
              </a:r>
              <a:r>
                <a:rPr lang="en-GB" sz="1000" i="1" dirty="0" err="1">
                  <a:latin typeface="Roboto" panose="02000000000000000000" pitchFamily="2" charset="0"/>
                  <a:ea typeface="Roboto" panose="02000000000000000000" pitchFamily="2" charset="0"/>
                  <a:cs typeface="Calibri"/>
                </a:rPr>
                <a:t>à</a:t>
              </a:r>
              <a:r>
                <a:rPr lang="en-GB" sz="1000" i="1" dirty="0">
                  <a:latin typeface="Roboto" panose="02000000000000000000" pitchFamily="2" charset="0"/>
                  <a:ea typeface="Roboto" panose="02000000000000000000" pitchFamily="2" charset="0"/>
                  <a:cs typeface="Calibri"/>
                </a:rPr>
                <a:t> </a:t>
              </a:r>
              <a:r>
                <a:rPr lang="en-GB" sz="1000" i="1" spc="5" dirty="0">
                  <a:latin typeface="Roboto" panose="02000000000000000000" pitchFamily="2" charset="0"/>
                  <a:ea typeface="Roboto" panose="02000000000000000000" pitchFamily="2" charset="0"/>
                  <a:cs typeface="Calibri"/>
                </a:rPr>
                <a:t>100 </a:t>
              </a:r>
              <a:r>
                <a:rPr lang="en-GB" sz="1000" i="1" dirty="0" err="1">
                  <a:latin typeface="Roboto" panose="02000000000000000000" pitchFamily="2" charset="0"/>
                  <a:ea typeface="Roboto" panose="02000000000000000000" pitchFamily="2" charset="0"/>
                  <a:cs typeface="Calibri"/>
                </a:rPr>
                <a:t>associé</a:t>
              </a:r>
              <a:r>
                <a:rPr lang="en-GB" sz="1000" i="1" dirty="0">
                  <a:latin typeface="Roboto" panose="02000000000000000000" pitchFamily="2" charset="0"/>
                  <a:ea typeface="Roboto" panose="02000000000000000000" pitchFamily="2" charset="0"/>
                  <a:cs typeface="Calibri"/>
                </a:rPr>
                <a:t> </a:t>
              </a:r>
              <a:r>
                <a:rPr lang="en-GB" sz="1000" i="1" dirty="0" err="1">
                  <a:latin typeface="Roboto" panose="02000000000000000000" pitchFamily="2" charset="0"/>
                  <a:ea typeface="Roboto" panose="02000000000000000000" pitchFamily="2" charset="0"/>
                  <a:cs typeface="Calibri"/>
                </a:rPr>
                <a:t>à</a:t>
              </a:r>
              <a:r>
                <a:rPr lang="en-GB" sz="1000" i="1" dirty="0">
                  <a:latin typeface="Roboto" panose="02000000000000000000" pitchFamily="2" charset="0"/>
                  <a:ea typeface="Roboto" panose="02000000000000000000" pitchFamily="2" charset="0"/>
                  <a:cs typeface="Calibri"/>
                </a:rPr>
                <a:t> un</a:t>
              </a:r>
              <a:r>
                <a:rPr lang="en-GB" sz="1000" i="1" spc="-35" dirty="0">
                  <a:latin typeface="Roboto" panose="02000000000000000000" pitchFamily="2" charset="0"/>
                  <a:ea typeface="Roboto" panose="02000000000000000000" pitchFamily="2" charset="0"/>
                  <a:cs typeface="Calibri"/>
                </a:rPr>
                <a:t> </a:t>
              </a:r>
              <a:r>
                <a:rPr lang="fr-FR" sz="1000" i="1" spc="-5" dirty="0">
                  <a:latin typeface="Roboto" panose="02000000000000000000" pitchFamily="2" charset="0"/>
                  <a:ea typeface="Roboto" panose="02000000000000000000" pitchFamily="2" charset="0"/>
                  <a:cs typeface="Calibri"/>
                </a:rPr>
                <a:t>qualificatif</a:t>
              </a:r>
            </a:p>
            <a:p>
              <a:pPr marL="116205" indent="-104139">
                <a:buFont typeface="Wingdings 2"/>
                <a:buChar char=""/>
                <a:tabLst>
                  <a:tab pos="116839" algn="l"/>
                </a:tabLst>
              </a:pPr>
              <a:r>
                <a:rPr lang="fr-FR" sz="1000" i="1" spc="-5" dirty="0">
                  <a:latin typeface="Roboto" panose="02000000000000000000" pitchFamily="2" charset="0"/>
                  <a:ea typeface="Roboto" panose="02000000000000000000" pitchFamily="2" charset="0"/>
                  <a:cs typeface="Calibri"/>
                </a:rPr>
                <a:t>Comparaison avec le score des 20 plus proches voisins</a:t>
              </a:r>
            </a:p>
          </p:txBody>
        </p:sp>
        <p:grpSp>
          <p:nvGrpSpPr>
            <p:cNvPr id="159" name="Google Shape;466;p32">
              <a:extLst>
                <a:ext uri="{FF2B5EF4-FFF2-40B4-BE49-F238E27FC236}">
                  <a16:creationId xmlns:a16="http://schemas.microsoft.com/office/drawing/2014/main" id="{5EA76AB2-5280-7544-8B55-99A48E55641A}"/>
                </a:ext>
              </a:extLst>
            </p:cNvPr>
            <p:cNvGrpSpPr/>
            <p:nvPr/>
          </p:nvGrpSpPr>
          <p:grpSpPr>
            <a:xfrm>
              <a:off x="2969003" y="2092903"/>
              <a:ext cx="428075" cy="369300"/>
              <a:chOff x="391425" y="1520725"/>
              <a:chExt cx="474900" cy="369300"/>
            </a:xfrm>
          </p:grpSpPr>
          <p:sp>
            <p:nvSpPr>
              <p:cNvPr id="160" name="Google Shape;467;p32">
                <a:extLst>
                  <a:ext uri="{FF2B5EF4-FFF2-40B4-BE49-F238E27FC236}">
                    <a16:creationId xmlns:a16="http://schemas.microsoft.com/office/drawing/2014/main" id="{DEBB2FCF-204B-FA43-9492-94B7DDB28C8C}"/>
                  </a:ext>
                </a:extLst>
              </p:cNvPr>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 name="Google Shape;468;p32">
                <a:extLst>
                  <a:ext uri="{FF2B5EF4-FFF2-40B4-BE49-F238E27FC236}">
                    <a16:creationId xmlns:a16="http://schemas.microsoft.com/office/drawing/2014/main" id="{7D90B1BA-D8B7-3941-A284-694A97F1C469}"/>
                  </a:ext>
                </a:extLst>
              </p:cNvPr>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dirty="0">
                    <a:solidFill>
                      <a:schemeClr val="dk1"/>
                    </a:solidFill>
                    <a:latin typeface="Roboto"/>
                    <a:ea typeface="Roboto"/>
                    <a:cs typeface="Roboto"/>
                    <a:sym typeface="Roboto"/>
                  </a:rPr>
                  <a:t>a</a:t>
                </a:r>
                <a:endParaRPr sz="1200" b="1" dirty="0">
                  <a:solidFill>
                    <a:schemeClr val="dk1"/>
                  </a:solidFill>
                  <a:latin typeface="Roboto"/>
                  <a:ea typeface="Roboto"/>
                  <a:cs typeface="Roboto"/>
                  <a:sym typeface="Roboto"/>
                </a:endParaRPr>
              </a:p>
            </p:txBody>
          </p:sp>
        </p:grpSp>
        <p:grpSp>
          <p:nvGrpSpPr>
            <p:cNvPr id="162" name="Google Shape;466;p32">
              <a:extLst>
                <a:ext uri="{FF2B5EF4-FFF2-40B4-BE49-F238E27FC236}">
                  <a16:creationId xmlns:a16="http://schemas.microsoft.com/office/drawing/2014/main" id="{FCA884B1-B647-A94C-B1E1-846A28377EB8}"/>
                </a:ext>
              </a:extLst>
            </p:cNvPr>
            <p:cNvGrpSpPr/>
            <p:nvPr/>
          </p:nvGrpSpPr>
          <p:grpSpPr>
            <a:xfrm>
              <a:off x="2969002" y="3187422"/>
              <a:ext cx="428075" cy="369300"/>
              <a:chOff x="391425" y="1520725"/>
              <a:chExt cx="474900" cy="369300"/>
            </a:xfrm>
          </p:grpSpPr>
          <p:sp>
            <p:nvSpPr>
              <p:cNvPr id="163" name="Google Shape;467;p32">
                <a:extLst>
                  <a:ext uri="{FF2B5EF4-FFF2-40B4-BE49-F238E27FC236}">
                    <a16:creationId xmlns:a16="http://schemas.microsoft.com/office/drawing/2014/main" id="{51D68B4C-5C3A-724A-A643-6AE628B7DD53}"/>
                  </a:ext>
                </a:extLst>
              </p:cNvPr>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 name="Google Shape;468;p32">
                <a:extLst>
                  <a:ext uri="{FF2B5EF4-FFF2-40B4-BE49-F238E27FC236}">
                    <a16:creationId xmlns:a16="http://schemas.microsoft.com/office/drawing/2014/main" id="{EB7DBB6B-E9E0-254B-AEA4-02FD26F647B3}"/>
                  </a:ext>
                </a:extLst>
              </p:cNvPr>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dirty="0">
                    <a:solidFill>
                      <a:schemeClr val="dk1"/>
                    </a:solidFill>
                    <a:latin typeface="Roboto"/>
                    <a:ea typeface="Roboto"/>
                    <a:cs typeface="Roboto"/>
                    <a:sym typeface="Roboto"/>
                  </a:rPr>
                  <a:t>b</a:t>
                </a:r>
                <a:endParaRPr sz="1200" b="1" dirty="0">
                  <a:solidFill>
                    <a:schemeClr val="dk1"/>
                  </a:solidFill>
                  <a:latin typeface="Roboto"/>
                  <a:ea typeface="Roboto"/>
                  <a:cs typeface="Roboto"/>
                  <a:sym typeface="Roboto"/>
                </a:endParaRPr>
              </a:p>
            </p:txBody>
          </p:sp>
        </p:grpSp>
      </p:grpSp>
      <p:sp>
        <p:nvSpPr>
          <p:cNvPr id="171" name="Google Shape;434;p30">
            <a:extLst>
              <a:ext uri="{FF2B5EF4-FFF2-40B4-BE49-F238E27FC236}">
                <a16:creationId xmlns:a16="http://schemas.microsoft.com/office/drawing/2014/main" id="{74ECDBBF-DA01-F043-8940-AA80B22C9E76}"/>
              </a:ext>
            </a:extLst>
          </p:cNvPr>
          <p:cNvSpPr/>
          <p:nvPr/>
        </p:nvSpPr>
        <p:spPr>
          <a:xfrm>
            <a:off x="2026761" y="4388040"/>
            <a:ext cx="932498" cy="318202"/>
          </a:xfrm>
          <a:prstGeom prst="rect">
            <a:avLst/>
          </a:prstGeom>
          <a:noFill/>
          <a:ln w="63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39D8A403-16CA-ED49-93EE-AB7BF4853CAF}"/>
              </a:ext>
            </a:extLst>
          </p:cNvPr>
          <p:cNvSpPr/>
          <p:nvPr/>
        </p:nvSpPr>
        <p:spPr>
          <a:xfrm>
            <a:off x="1137036" y="597738"/>
            <a:ext cx="10685145" cy="5939155"/>
          </a:xfrm>
          <a:custGeom>
            <a:avLst/>
            <a:gdLst/>
            <a:ahLst/>
            <a:cxnLst/>
            <a:rect l="l" t="t" r="r" b="b"/>
            <a:pathLst>
              <a:path w="10685145" h="5939155">
                <a:moveTo>
                  <a:pt x="10684764" y="0"/>
                </a:moveTo>
                <a:lnTo>
                  <a:pt x="10684764" y="5939028"/>
                </a:lnTo>
                <a:lnTo>
                  <a:pt x="0" y="5939028"/>
                </a:lnTo>
              </a:path>
            </a:pathLst>
          </a:custGeom>
          <a:ln w="16763">
            <a:solidFill>
              <a:srgbClr val="FFFFFF"/>
            </a:solidFill>
          </a:ln>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6" name="object 4">
            <a:extLst>
              <a:ext uri="{FF2B5EF4-FFF2-40B4-BE49-F238E27FC236}">
                <a16:creationId xmlns:a16="http://schemas.microsoft.com/office/drawing/2014/main" id="{549CD22C-E097-394E-9E30-845D65A9EC55}"/>
              </a:ext>
            </a:extLst>
          </p:cNvPr>
          <p:cNvSpPr/>
          <p:nvPr/>
        </p:nvSpPr>
        <p:spPr>
          <a:xfrm>
            <a:off x="1137036" y="6312739"/>
            <a:ext cx="10692384" cy="298703"/>
          </a:xfrm>
          <a:prstGeom prst="rect">
            <a:avLst/>
          </a:prstGeom>
          <a:blipFill>
            <a:blip r:embed="rId2" cstate="print"/>
            <a:stretch>
              <a:fillRect/>
            </a:stretch>
          </a:blipFill>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7" name="object 5">
            <a:extLst>
              <a:ext uri="{FF2B5EF4-FFF2-40B4-BE49-F238E27FC236}">
                <a16:creationId xmlns:a16="http://schemas.microsoft.com/office/drawing/2014/main" id="{DCE21B66-2027-1E46-A356-300C6CAD4A86}"/>
              </a:ext>
            </a:extLst>
          </p:cNvPr>
          <p:cNvSpPr txBox="1"/>
          <p:nvPr/>
        </p:nvSpPr>
        <p:spPr>
          <a:xfrm>
            <a:off x="11615665" y="6350419"/>
            <a:ext cx="139065" cy="146835"/>
          </a:xfrm>
          <a:prstGeom prst="rect">
            <a:avLst/>
          </a:prstGeom>
        </p:spPr>
        <p:txBody>
          <a:bodyPr vert="horz" wrap="square" lIns="0" tIns="15875" rIns="0" bIns="0" rtlCol="0">
            <a:spAutoFit/>
          </a:bodyPr>
          <a:lstStyle/>
          <a:p>
            <a:pPr marL="12700">
              <a:lnSpc>
                <a:spcPct val="100000"/>
              </a:lnSpc>
              <a:spcBef>
                <a:spcPts val="125"/>
              </a:spcBef>
            </a:pPr>
            <a:r>
              <a:rPr sz="850" spc="10" dirty="0">
                <a:solidFill>
                  <a:srgbClr val="FFFFFF"/>
                </a:solidFill>
                <a:latin typeface="Roboto" panose="02000000000000000000" pitchFamily="2" charset="0"/>
                <a:ea typeface="Roboto" panose="02000000000000000000" pitchFamily="2" charset="0"/>
                <a:cs typeface="Calibri"/>
              </a:rPr>
              <a:t>27</a:t>
            </a:r>
            <a:endParaRPr sz="850">
              <a:latin typeface="Roboto" panose="02000000000000000000" pitchFamily="2" charset="0"/>
              <a:ea typeface="Roboto" panose="02000000000000000000" pitchFamily="2" charset="0"/>
              <a:cs typeface="Calibri"/>
            </a:endParaRPr>
          </a:p>
        </p:txBody>
      </p:sp>
      <p:sp>
        <p:nvSpPr>
          <p:cNvPr id="14" name="object 12">
            <a:extLst>
              <a:ext uri="{FF2B5EF4-FFF2-40B4-BE49-F238E27FC236}">
                <a16:creationId xmlns:a16="http://schemas.microsoft.com/office/drawing/2014/main" id="{07082973-45F6-2B45-A3CD-261610B7DC3B}"/>
              </a:ext>
            </a:extLst>
          </p:cNvPr>
          <p:cNvSpPr/>
          <p:nvPr/>
        </p:nvSpPr>
        <p:spPr>
          <a:xfrm>
            <a:off x="1860936" y="2485367"/>
            <a:ext cx="285115" cy="258445"/>
          </a:xfrm>
          <a:custGeom>
            <a:avLst/>
            <a:gdLst/>
            <a:ahLst/>
            <a:cxnLst/>
            <a:rect l="l" t="t" r="r" b="b"/>
            <a:pathLst>
              <a:path w="285115" h="258445">
                <a:moveTo>
                  <a:pt x="1524" y="124515"/>
                </a:moveTo>
                <a:lnTo>
                  <a:pt x="0" y="115039"/>
                </a:lnTo>
                <a:lnTo>
                  <a:pt x="1524" y="105719"/>
                </a:lnTo>
                <a:lnTo>
                  <a:pt x="1524" y="124515"/>
                </a:lnTo>
                <a:close/>
              </a:path>
              <a:path w="285115" h="258445">
                <a:moveTo>
                  <a:pt x="6848" y="73158"/>
                </a:moveTo>
                <a:lnTo>
                  <a:pt x="7290" y="70453"/>
                </a:lnTo>
                <a:lnTo>
                  <a:pt x="8559" y="68024"/>
                </a:lnTo>
                <a:lnTo>
                  <a:pt x="6848" y="73158"/>
                </a:lnTo>
                <a:close/>
              </a:path>
              <a:path w="285115" h="258445">
                <a:moveTo>
                  <a:pt x="26509" y="33666"/>
                </a:moveTo>
                <a:lnTo>
                  <a:pt x="27602" y="31573"/>
                </a:lnTo>
                <a:lnTo>
                  <a:pt x="28425" y="30756"/>
                </a:lnTo>
                <a:lnTo>
                  <a:pt x="27431" y="32743"/>
                </a:lnTo>
                <a:lnTo>
                  <a:pt x="26509" y="33666"/>
                </a:lnTo>
                <a:close/>
              </a:path>
              <a:path w="285115" h="258445">
                <a:moveTo>
                  <a:pt x="57889" y="1512"/>
                </a:moveTo>
                <a:lnTo>
                  <a:pt x="58594" y="813"/>
                </a:lnTo>
                <a:lnTo>
                  <a:pt x="60175" y="0"/>
                </a:lnTo>
                <a:lnTo>
                  <a:pt x="59436" y="739"/>
                </a:lnTo>
                <a:lnTo>
                  <a:pt x="57889" y="1512"/>
                </a:lnTo>
                <a:close/>
              </a:path>
              <a:path w="285115" h="258445">
                <a:moveTo>
                  <a:pt x="143256" y="258295"/>
                </a:moveTo>
                <a:lnTo>
                  <a:pt x="128223" y="255878"/>
                </a:lnTo>
                <a:lnTo>
                  <a:pt x="137160" y="256771"/>
                </a:lnTo>
                <a:lnTo>
                  <a:pt x="145388" y="257947"/>
                </a:lnTo>
                <a:lnTo>
                  <a:pt x="143256" y="258295"/>
                </a:lnTo>
                <a:close/>
              </a:path>
              <a:path w="285115" h="258445">
                <a:moveTo>
                  <a:pt x="109072" y="252797"/>
                </a:moveTo>
                <a:lnTo>
                  <a:pt x="97926" y="251005"/>
                </a:lnTo>
                <a:lnTo>
                  <a:pt x="88514" y="246144"/>
                </a:lnTo>
                <a:lnTo>
                  <a:pt x="92964" y="247627"/>
                </a:lnTo>
                <a:lnTo>
                  <a:pt x="96012" y="249151"/>
                </a:lnTo>
                <a:lnTo>
                  <a:pt x="100584" y="250675"/>
                </a:lnTo>
                <a:lnTo>
                  <a:pt x="109072" y="252797"/>
                </a:lnTo>
                <a:close/>
              </a:path>
              <a:path w="285115" h="258445">
                <a:moveTo>
                  <a:pt x="66284" y="234664"/>
                </a:moveTo>
                <a:lnTo>
                  <a:pt x="58594" y="230693"/>
                </a:lnTo>
                <a:lnTo>
                  <a:pt x="51998" y="224097"/>
                </a:lnTo>
                <a:lnTo>
                  <a:pt x="53340" y="224767"/>
                </a:lnTo>
                <a:lnTo>
                  <a:pt x="56388" y="227815"/>
                </a:lnTo>
                <a:lnTo>
                  <a:pt x="59436" y="229339"/>
                </a:lnTo>
                <a:lnTo>
                  <a:pt x="62484" y="232387"/>
                </a:lnTo>
                <a:lnTo>
                  <a:pt x="65531" y="233911"/>
                </a:lnTo>
                <a:lnTo>
                  <a:pt x="66284" y="234664"/>
                </a:lnTo>
                <a:close/>
              </a:path>
              <a:path w="285115" h="258445">
                <a:moveTo>
                  <a:pt x="33527" y="205626"/>
                </a:moveTo>
                <a:lnTo>
                  <a:pt x="29809" y="201907"/>
                </a:lnTo>
                <a:lnTo>
                  <a:pt x="30479" y="201907"/>
                </a:lnTo>
                <a:lnTo>
                  <a:pt x="33527" y="204955"/>
                </a:lnTo>
                <a:lnTo>
                  <a:pt x="33527" y="205626"/>
                </a:lnTo>
                <a:close/>
              </a:path>
              <a:path w="285115" h="258445">
                <a:moveTo>
                  <a:pt x="28956" y="201054"/>
                </a:moveTo>
                <a:lnTo>
                  <a:pt x="27602" y="199701"/>
                </a:lnTo>
                <a:lnTo>
                  <a:pt x="25594" y="195811"/>
                </a:lnTo>
                <a:lnTo>
                  <a:pt x="25908" y="195811"/>
                </a:lnTo>
                <a:lnTo>
                  <a:pt x="28956" y="198859"/>
                </a:lnTo>
                <a:lnTo>
                  <a:pt x="28956" y="201054"/>
                </a:lnTo>
                <a:close/>
              </a:path>
              <a:path w="285115" h="258445">
                <a:moveTo>
                  <a:pt x="24384" y="193468"/>
                </a:moveTo>
                <a:lnTo>
                  <a:pt x="24020" y="192763"/>
                </a:lnTo>
                <a:lnTo>
                  <a:pt x="24384" y="192763"/>
                </a:lnTo>
                <a:lnTo>
                  <a:pt x="24384" y="193468"/>
                </a:lnTo>
                <a:close/>
              </a:path>
              <a:path w="285115" h="258445">
                <a:moveTo>
                  <a:pt x="22860" y="190517"/>
                </a:moveTo>
                <a:lnTo>
                  <a:pt x="22003" y="188859"/>
                </a:lnTo>
                <a:lnTo>
                  <a:pt x="22860" y="189715"/>
                </a:lnTo>
                <a:lnTo>
                  <a:pt x="22860" y="190517"/>
                </a:lnTo>
                <a:close/>
              </a:path>
              <a:path w="285115" h="258445">
                <a:moveTo>
                  <a:pt x="10668" y="166909"/>
                </a:moveTo>
                <a:lnTo>
                  <a:pt x="9853" y="165331"/>
                </a:lnTo>
                <a:lnTo>
                  <a:pt x="10668" y="165331"/>
                </a:lnTo>
                <a:lnTo>
                  <a:pt x="10668" y="166909"/>
                </a:lnTo>
                <a:close/>
              </a:path>
              <a:path w="285115" h="258445">
                <a:moveTo>
                  <a:pt x="9144" y="163958"/>
                </a:moveTo>
                <a:lnTo>
                  <a:pt x="7290" y="160369"/>
                </a:lnTo>
                <a:lnTo>
                  <a:pt x="6618" y="156187"/>
                </a:lnTo>
                <a:lnTo>
                  <a:pt x="7620" y="156187"/>
                </a:lnTo>
                <a:lnTo>
                  <a:pt x="7620" y="160759"/>
                </a:lnTo>
                <a:lnTo>
                  <a:pt x="9144" y="160759"/>
                </a:lnTo>
                <a:lnTo>
                  <a:pt x="9144" y="163958"/>
                </a:lnTo>
                <a:close/>
              </a:path>
              <a:path w="285115" h="258445">
                <a:moveTo>
                  <a:pt x="6096" y="152941"/>
                </a:moveTo>
                <a:lnTo>
                  <a:pt x="5637" y="150091"/>
                </a:lnTo>
                <a:lnTo>
                  <a:pt x="6096" y="150091"/>
                </a:lnTo>
                <a:lnTo>
                  <a:pt x="6096" y="152941"/>
                </a:lnTo>
                <a:close/>
              </a:path>
              <a:path w="285115" h="258445">
                <a:moveTo>
                  <a:pt x="255605" y="29695"/>
                </a:moveTo>
                <a:lnTo>
                  <a:pt x="254508" y="29695"/>
                </a:lnTo>
                <a:lnTo>
                  <a:pt x="254508" y="28598"/>
                </a:lnTo>
                <a:lnTo>
                  <a:pt x="255605" y="29695"/>
                </a:lnTo>
                <a:close/>
              </a:path>
              <a:path w="285115" h="258445">
                <a:moveTo>
                  <a:pt x="259677" y="35791"/>
                </a:moveTo>
                <a:lnTo>
                  <a:pt x="259080" y="35791"/>
                </a:lnTo>
                <a:lnTo>
                  <a:pt x="259080" y="34643"/>
                </a:lnTo>
                <a:lnTo>
                  <a:pt x="259677" y="35791"/>
                </a:lnTo>
                <a:close/>
              </a:path>
              <a:path w="285115" h="258445">
                <a:moveTo>
                  <a:pt x="276326" y="67795"/>
                </a:moveTo>
                <a:lnTo>
                  <a:pt x="275844" y="67795"/>
                </a:lnTo>
                <a:lnTo>
                  <a:pt x="275844" y="66868"/>
                </a:lnTo>
                <a:lnTo>
                  <a:pt x="276326" y="67795"/>
                </a:lnTo>
                <a:close/>
              </a:path>
              <a:path w="285115" h="258445">
                <a:moveTo>
                  <a:pt x="278021" y="72367"/>
                </a:moveTo>
                <a:lnTo>
                  <a:pt x="277368" y="72367"/>
                </a:lnTo>
                <a:lnTo>
                  <a:pt x="277368" y="69797"/>
                </a:lnTo>
                <a:lnTo>
                  <a:pt x="277709" y="70453"/>
                </a:lnTo>
                <a:lnTo>
                  <a:pt x="278021" y="72367"/>
                </a:lnTo>
                <a:close/>
              </a:path>
              <a:path w="285115" h="258445">
                <a:moveTo>
                  <a:pt x="283914" y="121727"/>
                </a:moveTo>
                <a:lnTo>
                  <a:pt x="284442" y="111696"/>
                </a:lnTo>
                <a:lnTo>
                  <a:pt x="284988" y="115039"/>
                </a:lnTo>
                <a:lnTo>
                  <a:pt x="283914" y="121727"/>
                </a:lnTo>
                <a:close/>
              </a:path>
              <a:path w="285115" h="258445">
                <a:moveTo>
                  <a:pt x="275664" y="164345"/>
                </a:moveTo>
                <a:lnTo>
                  <a:pt x="278377" y="156205"/>
                </a:lnTo>
                <a:lnTo>
                  <a:pt x="277709" y="160369"/>
                </a:lnTo>
                <a:lnTo>
                  <a:pt x="275664" y="164345"/>
                </a:lnTo>
                <a:close/>
              </a:path>
              <a:path w="285115" h="258445">
                <a:moveTo>
                  <a:pt x="253711" y="203500"/>
                </a:moveTo>
                <a:lnTo>
                  <a:pt x="254508" y="201907"/>
                </a:lnTo>
                <a:lnTo>
                  <a:pt x="257556" y="198859"/>
                </a:lnTo>
                <a:lnTo>
                  <a:pt x="259080" y="195811"/>
                </a:lnTo>
                <a:lnTo>
                  <a:pt x="259909" y="194982"/>
                </a:lnTo>
                <a:lnTo>
                  <a:pt x="257482" y="199701"/>
                </a:lnTo>
                <a:lnTo>
                  <a:pt x="253711" y="203500"/>
                </a:lnTo>
                <a:close/>
              </a:path>
              <a:path w="285115" h="258445">
                <a:moveTo>
                  <a:pt x="221437" y="233454"/>
                </a:moveTo>
                <a:lnTo>
                  <a:pt x="222504" y="232387"/>
                </a:lnTo>
                <a:lnTo>
                  <a:pt x="225552" y="230863"/>
                </a:lnTo>
                <a:lnTo>
                  <a:pt x="228600" y="227815"/>
                </a:lnTo>
                <a:lnTo>
                  <a:pt x="230541" y="226845"/>
                </a:lnTo>
                <a:lnTo>
                  <a:pt x="226722" y="230693"/>
                </a:lnTo>
                <a:lnTo>
                  <a:pt x="221437" y="233454"/>
                </a:lnTo>
                <a:close/>
              </a:path>
              <a:path w="285115" h="258445">
                <a:moveTo>
                  <a:pt x="178501" y="252532"/>
                </a:moveTo>
                <a:lnTo>
                  <a:pt x="179832" y="252199"/>
                </a:lnTo>
                <a:lnTo>
                  <a:pt x="195644" y="246929"/>
                </a:lnTo>
                <a:lnTo>
                  <a:pt x="187842" y="251005"/>
                </a:lnTo>
                <a:lnTo>
                  <a:pt x="178501" y="252532"/>
                </a:lnTo>
                <a:close/>
              </a:path>
              <a:path w="285115" h="258445">
                <a:moveTo>
                  <a:pt x="147828" y="257548"/>
                </a:moveTo>
                <a:lnTo>
                  <a:pt x="147828" y="256771"/>
                </a:lnTo>
                <a:lnTo>
                  <a:pt x="158522" y="255799"/>
                </a:lnTo>
                <a:lnTo>
                  <a:pt x="147828" y="257548"/>
                </a:lnTo>
                <a:close/>
              </a:path>
            </a:pathLst>
          </a:custGeom>
          <a:solidFill>
            <a:srgbClr val="FFFFFF"/>
          </a:solidFill>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66" name="object 64">
            <a:extLst>
              <a:ext uri="{FF2B5EF4-FFF2-40B4-BE49-F238E27FC236}">
                <a16:creationId xmlns:a16="http://schemas.microsoft.com/office/drawing/2014/main" id="{9B4AA5B4-728B-8446-A39A-FAE4A6DC9674}"/>
              </a:ext>
            </a:extLst>
          </p:cNvPr>
          <p:cNvSpPr/>
          <p:nvPr/>
        </p:nvSpPr>
        <p:spPr>
          <a:xfrm>
            <a:off x="2988274" y="293106"/>
            <a:ext cx="3167451" cy="1164495"/>
          </a:xfrm>
          <a:prstGeom prst="rect">
            <a:avLst/>
          </a:prstGeom>
          <a:blipFill>
            <a:blip r:embed="rId3" cstate="print"/>
            <a:stretch>
              <a:fillRect/>
            </a:stretch>
          </a:blipFill>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73" name="object 71">
            <a:extLst>
              <a:ext uri="{FF2B5EF4-FFF2-40B4-BE49-F238E27FC236}">
                <a16:creationId xmlns:a16="http://schemas.microsoft.com/office/drawing/2014/main" id="{FDAF9A5B-7FFA-A74F-9E5B-8A17E2C0BECA}"/>
              </a:ext>
            </a:extLst>
          </p:cNvPr>
          <p:cNvSpPr txBox="1"/>
          <p:nvPr/>
        </p:nvSpPr>
        <p:spPr>
          <a:xfrm>
            <a:off x="5781705" y="2101438"/>
            <a:ext cx="3474720" cy="550151"/>
          </a:xfrm>
          <a:prstGeom prst="rect">
            <a:avLst/>
          </a:prstGeom>
        </p:spPr>
        <p:txBody>
          <a:bodyPr vert="horz" wrap="square" lIns="0" tIns="16510" rIns="0" bIns="0" rtlCol="0">
            <a:spAutoFit/>
          </a:bodyPr>
          <a:lstStyle/>
          <a:p>
            <a:pPr marL="1308100">
              <a:lnSpc>
                <a:spcPct val="100000"/>
              </a:lnSpc>
              <a:spcBef>
                <a:spcPts val="130"/>
              </a:spcBef>
            </a:pPr>
            <a:r>
              <a:rPr sz="850" b="1" i="1" spc="5" dirty="0">
                <a:solidFill>
                  <a:srgbClr val="132D6E"/>
                </a:solidFill>
                <a:latin typeface="Roboto" panose="02000000000000000000" pitchFamily="2" charset="0"/>
                <a:ea typeface="Roboto" panose="02000000000000000000" pitchFamily="2" charset="0"/>
                <a:cs typeface="Calibri"/>
              </a:rPr>
              <a:t>Exemple </a:t>
            </a:r>
            <a:r>
              <a:rPr sz="850" b="1" i="1" spc="15" dirty="0">
                <a:solidFill>
                  <a:srgbClr val="132D6E"/>
                </a:solidFill>
                <a:latin typeface="Roboto" panose="02000000000000000000" pitchFamily="2" charset="0"/>
                <a:ea typeface="Roboto" panose="02000000000000000000" pitchFamily="2" charset="0"/>
                <a:cs typeface="Calibri"/>
              </a:rPr>
              <a:t>avec deux</a:t>
            </a:r>
            <a:r>
              <a:rPr sz="850" b="1" i="1" spc="-75" dirty="0">
                <a:solidFill>
                  <a:srgbClr val="132D6E"/>
                </a:solidFill>
                <a:latin typeface="Roboto" panose="02000000000000000000" pitchFamily="2" charset="0"/>
                <a:ea typeface="Roboto" panose="02000000000000000000" pitchFamily="2" charset="0"/>
                <a:cs typeface="Calibri"/>
              </a:rPr>
              <a:t> </a:t>
            </a:r>
            <a:r>
              <a:rPr sz="850" b="1" i="1" spc="5" dirty="0">
                <a:solidFill>
                  <a:srgbClr val="132D6E"/>
                </a:solidFill>
                <a:latin typeface="Roboto" panose="02000000000000000000" pitchFamily="2" charset="0"/>
                <a:ea typeface="Roboto" panose="02000000000000000000" pitchFamily="2" charset="0"/>
                <a:cs typeface="Calibri"/>
              </a:rPr>
              <a:t>clients</a:t>
            </a:r>
            <a:endParaRPr sz="850" dirty="0">
              <a:latin typeface="Roboto" panose="02000000000000000000" pitchFamily="2" charset="0"/>
              <a:ea typeface="Roboto" panose="02000000000000000000" pitchFamily="2" charset="0"/>
              <a:cs typeface="Calibri"/>
            </a:endParaRPr>
          </a:p>
          <a:p>
            <a:pPr>
              <a:lnSpc>
                <a:spcPct val="100000"/>
              </a:lnSpc>
            </a:pPr>
            <a:endParaRPr sz="850" dirty="0">
              <a:latin typeface="Roboto" panose="02000000000000000000" pitchFamily="2" charset="0"/>
              <a:ea typeface="Roboto" panose="02000000000000000000" pitchFamily="2" charset="0"/>
              <a:cs typeface="Calibri"/>
            </a:endParaRPr>
          </a:p>
          <a:p>
            <a:pPr marL="12700">
              <a:lnSpc>
                <a:spcPct val="100000"/>
              </a:lnSpc>
              <a:spcBef>
                <a:spcPts val="1095"/>
              </a:spcBef>
            </a:pPr>
            <a:r>
              <a:rPr sz="850" b="1" spc="10" dirty="0">
                <a:solidFill>
                  <a:srgbClr val="626EF9"/>
                </a:solidFill>
                <a:latin typeface="Roboto" panose="02000000000000000000" pitchFamily="2" charset="0"/>
                <a:ea typeface="Roboto" panose="02000000000000000000" pitchFamily="2" charset="0"/>
              </a:rPr>
              <a:t>Client </a:t>
            </a:r>
            <a:r>
              <a:rPr sz="850" b="1" spc="15" dirty="0">
                <a:solidFill>
                  <a:srgbClr val="626EF9"/>
                </a:solidFill>
                <a:latin typeface="Roboto" panose="02000000000000000000" pitchFamily="2" charset="0"/>
                <a:ea typeface="Roboto" panose="02000000000000000000" pitchFamily="2" charset="0"/>
              </a:rPr>
              <a:t>non</a:t>
            </a:r>
            <a:r>
              <a:rPr sz="850" b="1" spc="-50" dirty="0">
                <a:solidFill>
                  <a:srgbClr val="626EF9"/>
                </a:solidFill>
                <a:latin typeface="Roboto" panose="02000000000000000000" pitchFamily="2" charset="0"/>
                <a:ea typeface="Roboto" panose="02000000000000000000" pitchFamily="2" charset="0"/>
              </a:rPr>
              <a:t> </a:t>
            </a:r>
            <a:r>
              <a:rPr sz="850" b="1" spc="10" dirty="0">
                <a:solidFill>
                  <a:srgbClr val="626EF9"/>
                </a:solidFill>
                <a:latin typeface="Roboto" panose="02000000000000000000" pitchFamily="2" charset="0"/>
                <a:ea typeface="Roboto" panose="02000000000000000000" pitchFamily="2" charset="0"/>
              </a:rPr>
              <a:t>défaillant</a:t>
            </a:r>
            <a:endParaRPr sz="850" dirty="0">
              <a:latin typeface="Roboto" panose="02000000000000000000" pitchFamily="2" charset="0"/>
              <a:ea typeface="Roboto" panose="02000000000000000000" pitchFamily="2" charset="0"/>
            </a:endParaRPr>
          </a:p>
        </p:txBody>
      </p:sp>
      <p:sp>
        <p:nvSpPr>
          <p:cNvPr id="80" name="Google Shape;524;p36">
            <a:extLst>
              <a:ext uri="{FF2B5EF4-FFF2-40B4-BE49-F238E27FC236}">
                <a16:creationId xmlns:a16="http://schemas.microsoft.com/office/drawing/2014/main" id="{DDEF8D1C-3D73-B546-9243-00B1479D230B}"/>
              </a:ext>
            </a:extLst>
          </p:cNvPr>
          <p:cNvSpPr txBox="1"/>
          <p:nvPr/>
        </p:nvSpPr>
        <p:spPr>
          <a:xfrm>
            <a:off x="112152" y="71131"/>
            <a:ext cx="8456100" cy="572700"/>
          </a:xfrm>
          <a:prstGeom prst="rect">
            <a:avLst/>
          </a:prstGeom>
          <a:noFill/>
          <a:ln>
            <a:noFill/>
          </a:ln>
        </p:spPr>
        <p:txBody>
          <a:bodyPr spcFirstLastPara="1" wrap="square" lIns="91425" tIns="91425" rIns="91425" bIns="91425" anchor="t" anchorCtr="0">
            <a:noAutofit/>
          </a:bodyPr>
          <a:lstStyle/>
          <a:p>
            <a:pPr marL="80645">
              <a:spcBef>
                <a:spcPts val="215"/>
              </a:spcBef>
            </a:pPr>
            <a:r>
              <a:rPr lang="en-GB" sz="2300" b="1" dirty="0">
                <a:solidFill>
                  <a:srgbClr val="0A26CA"/>
                </a:solidFill>
                <a:latin typeface="Roboto"/>
                <a:ea typeface="Roboto"/>
              </a:rPr>
              <a:t>SHAP</a:t>
            </a:r>
          </a:p>
        </p:txBody>
      </p:sp>
      <p:sp>
        <p:nvSpPr>
          <p:cNvPr id="83" name="Rectangle 82">
            <a:extLst>
              <a:ext uri="{FF2B5EF4-FFF2-40B4-BE49-F238E27FC236}">
                <a16:creationId xmlns:a16="http://schemas.microsoft.com/office/drawing/2014/main" id="{224FEEB8-80AF-DD4E-B916-26543DD171BC}"/>
              </a:ext>
            </a:extLst>
          </p:cNvPr>
          <p:cNvSpPr/>
          <p:nvPr/>
        </p:nvSpPr>
        <p:spPr>
          <a:xfrm>
            <a:off x="6807277" y="1876679"/>
            <a:ext cx="1199687" cy="223138"/>
          </a:xfrm>
          <a:prstGeom prst="rect">
            <a:avLst/>
          </a:prstGeom>
        </p:spPr>
        <p:txBody>
          <a:bodyPr wrap="none">
            <a:spAutoFit/>
          </a:bodyPr>
          <a:lstStyle/>
          <a:p>
            <a:pPr marL="12700">
              <a:spcBef>
                <a:spcPts val="1095"/>
              </a:spcBef>
            </a:pPr>
            <a:r>
              <a:rPr lang="en-GB" sz="850" b="1" spc="10" dirty="0">
                <a:solidFill>
                  <a:srgbClr val="626EF9"/>
                </a:solidFill>
                <a:latin typeface="Roboto" panose="02000000000000000000" pitchFamily="2" charset="0"/>
                <a:ea typeface="Roboto" panose="02000000000000000000" pitchFamily="2" charset="0"/>
              </a:rPr>
              <a:t>Client </a:t>
            </a:r>
            <a:r>
              <a:rPr lang="en-GB" sz="850" b="1" spc="15" dirty="0">
                <a:solidFill>
                  <a:srgbClr val="626EF9"/>
                </a:solidFill>
                <a:latin typeface="Roboto" panose="02000000000000000000" pitchFamily="2" charset="0"/>
                <a:ea typeface="Roboto" panose="02000000000000000000" pitchFamily="2" charset="0"/>
              </a:rPr>
              <a:t>non</a:t>
            </a:r>
            <a:r>
              <a:rPr lang="en-GB" sz="850" b="1" spc="-50" dirty="0">
                <a:solidFill>
                  <a:srgbClr val="626EF9"/>
                </a:solidFill>
                <a:latin typeface="Roboto" panose="02000000000000000000" pitchFamily="2" charset="0"/>
                <a:ea typeface="Roboto" panose="02000000000000000000" pitchFamily="2" charset="0"/>
              </a:rPr>
              <a:t> </a:t>
            </a:r>
            <a:r>
              <a:rPr lang="en-GB" sz="850" b="1" spc="10" dirty="0" err="1">
                <a:solidFill>
                  <a:srgbClr val="626EF9"/>
                </a:solidFill>
                <a:latin typeface="Roboto" panose="02000000000000000000" pitchFamily="2" charset="0"/>
                <a:ea typeface="Roboto" panose="02000000000000000000" pitchFamily="2" charset="0"/>
              </a:rPr>
              <a:t>défaillant</a:t>
            </a:r>
            <a:endParaRPr lang="en-GB" sz="850" dirty="0">
              <a:latin typeface="Roboto" panose="02000000000000000000" pitchFamily="2" charset="0"/>
              <a:ea typeface="Roboto" panose="02000000000000000000" pitchFamily="2" charset="0"/>
            </a:endParaRPr>
          </a:p>
        </p:txBody>
      </p:sp>
      <p:grpSp>
        <p:nvGrpSpPr>
          <p:cNvPr id="86" name="Group 85">
            <a:extLst>
              <a:ext uri="{FF2B5EF4-FFF2-40B4-BE49-F238E27FC236}">
                <a16:creationId xmlns:a16="http://schemas.microsoft.com/office/drawing/2014/main" id="{C23E9BA4-7AA6-954A-9F1E-2236F08334EA}"/>
              </a:ext>
            </a:extLst>
          </p:cNvPr>
          <p:cNvGrpSpPr/>
          <p:nvPr/>
        </p:nvGrpSpPr>
        <p:grpSpPr>
          <a:xfrm>
            <a:off x="588397" y="1457601"/>
            <a:ext cx="8364772" cy="3488949"/>
            <a:chOff x="588397" y="1457601"/>
            <a:chExt cx="8364772" cy="3488949"/>
          </a:xfrm>
        </p:grpSpPr>
        <p:grpSp>
          <p:nvGrpSpPr>
            <p:cNvPr id="82" name="Group 81">
              <a:extLst>
                <a:ext uri="{FF2B5EF4-FFF2-40B4-BE49-F238E27FC236}">
                  <a16:creationId xmlns:a16="http://schemas.microsoft.com/office/drawing/2014/main" id="{0DFD625C-A4D7-3F40-8320-4E8D07092D6E}"/>
                </a:ext>
              </a:extLst>
            </p:cNvPr>
            <p:cNvGrpSpPr/>
            <p:nvPr/>
          </p:nvGrpSpPr>
          <p:grpSpPr>
            <a:xfrm>
              <a:off x="654274" y="3348021"/>
              <a:ext cx="8194998" cy="1483594"/>
              <a:chOff x="675859" y="3514992"/>
              <a:chExt cx="8194998" cy="1483594"/>
            </a:xfrm>
          </p:grpSpPr>
          <p:sp>
            <p:nvSpPr>
              <p:cNvPr id="9" name="object 7">
                <a:extLst>
                  <a:ext uri="{FF2B5EF4-FFF2-40B4-BE49-F238E27FC236}">
                    <a16:creationId xmlns:a16="http://schemas.microsoft.com/office/drawing/2014/main" id="{7734B322-1D02-8F43-96AF-9D8C7CD8121F}"/>
                  </a:ext>
                </a:extLst>
              </p:cNvPr>
              <p:cNvSpPr/>
              <p:nvPr/>
            </p:nvSpPr>
            <p:spPr>
              <a:xfrm>
                <a:off x="675859" y="3585838"/>
                <a:ext cx="2418054" cy="1412748"/>
              </a:xfrm>
              <a:prstGeom prst="rect">
                <a:avLst/>
              </a:prstGeom>
              <a:blipFill>
                <a:blip r:embed="rId4" cstate="print"/>
                <a:stretch>
                  <a:fillRect/>
                </a:stretch>
              </a:blipFill>
            </p:spPr>
            <p:txBody>
              <a:bodyPr wrap="square" lIns="0" tIns="0" rIns="0" bIns="0" rtlCol="0"/>
              <a:lstStyle/>
              <a:p>
                <a:endParaRPr sz="850">
                  <a:latin typeface="Roboto" panose="02000000000000000000" pitchFamily="2" charset="0"/>
                  <a:ea typeface="Roboto" panose="02000000000000000000" pitchFamily="2" charset="0"/>
                </a:endParaRPr>
              </a:p>
            </p:txBody>
          </p:sp>
          <p:grpSp>
            <p:nvGrpSpPr>
              <p:cNvPr id="79" name="Group 78">
                <a:extLst>
                  <a:ext uri="{FF2B5EF4-FFF2-40B4-BE49-F238E27FC236}">
                    <a16:creationId xmlns:a16="http://schemas.microsoft.com/office/drawing/2014/main" id="{92759B3B-C720-8545-A3F8-4FE1015F1F3C}"/>
                  </a:ext>
                </a:extLst>
              </p:cNvPr>
              <p:cNvGrpSpPr/>
              <p:nvPr/>
            </p:nvGrpSpPr>
            <p:grpSpPr>
              <a:xfrm>
                <a:off x="3319857" y="3514992"/>
                <a:ext cx="5551000" cy="1436876"/>
                <a:chOff x="4084062" y="4441844"/>
                <a:chExt cx="6461851" cy="1780979"/>
              </a:xfrm>
            </p:grpSpPr>
            <p:sp>
              <p:nvSpPr>
                <p:cNvPr id="10" name="object 8">
                  <a:extLst>
                    <a:ext uri="{FF2B5EF4-FFF2-40B4-BE49-F238E27FC236}">
                      <a16:creationId xmlns:a16="http://schemas.microsoft.com/office/drawing/2014/main" id="{56E634BC-0B0E-9449-8F37-45108C5270EC}"/>
                    </a:ext>
                  </a:extLst>
                </p:cNvPr>
                <p:cNvSpPr/>
                <p:nvPr/>
              </p:nvSpPr>
              <p:spPr>
                <a:xfrm>
                  <a:off x="4084062" y="4441844"/>
                  <a:ext cx="6461851" cy="1780979"/>
                </a:xfrm>
                <a:prstGeom prst="rect">
                  <a:avLst/>
                </a:prstGeom>
                <a:blipFill>
                  <a:blip r:embed="rId5" cstate="print"/>
                  <a:stretch>
                    <a:fillRect/>
                  </a:stretch>
                </a:blipFill>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13" name="object 11">
                  <a:extLst>
                    <a:ext uri="{FF2B5EF4-FFF2-40B4-BE49-F238E27FC236}">
                      <a16:creationId xmlns:a16="http://schemas.microsoft.com/office/drawing/2014/main" id="{E5511DB7-8503-9749-8CD5-7D83E3388AED}"/>
                    </a:ext>
                  </a:extLst>
                </p:cNvPr>
                <p:cNvSpPr txBox="1"/>
                <p:nvPr/>
              </p:nvSpPr>
              <p:spPr>
                <a:xfrm>
                  <a:off x="4316135" y="4628095"/>
                  <a:ext cx="980825" cy="181588"/>
                </a:xfrm>
                <a:prstGeom prst="rect">
                  <a:avLst/>
                </a:prstGeom>
              </p:spPr>
              <p:txBody>
                <a:bodyPr vert="horz" wrap="square" lIns="0" tIns="16510" rIns="0" bIns="0" rtlCol="0">
                  <a:spAutoFit/>
                </a:bodyPr>
                <a:lstStyle/>
                <a:p>
                  <a:pPr marL="12700">
                    <a:lnSpc>
                      <a:spcPct val="100000"/>
                    </a:lnSpc>
                    <a:spcBef>
                      <a:spcPts val="130"/>
                    </a:spcBef>
                  </a:pPr>
                  <a:r>
                    <a:rPr sz="850" b="1" spc="10" dirty="0">
                      <a:solidFill>
                        <a:srgbClr val="EF543B"/>
                      </a:solidFill>
                      <a:latin typeface="Roboto" panose="02000000000000000000" pitchFamily="2" charset="0"/>
                      <a:ea typeface="Roboto" panose="02000000000000000000" pitchFamily="2" charset="0"/>
                    </a:rPr>
                    <a:t>Client</a:t>
                  </a:r>
                  <a:r>
                    <a:rPr lang="en-US" sz="850" b="1" spc="-40" dirty="0">
                      <a:solidFill>
                        <a:srgbClr val="EF543B"/>
                      </a:solidFill>
                      <a:latin typeface="Roboto" panose="02000000000000000000" pitchFamily="2" charset="0"/>
                      <a:ea typeface="Roboto" panose="02000000000000000000" pitchFamily="2" charset="0"/>
                    </a:rPr>
                    <a:t> </a:t>
                  </a:r>
                  <a:r>
                    <a:rPr sz="850" b="1" spc="10" dirty="0" err="1">
                      <a:solidFill>
                        <a:srgbClr val="EF543B"/>
                      </a:solidFill>
                      <a:latin typeface="Roboto" panose="02000000000000000000" pitchFamily="2" charset="0"/>
                      <a:ea typeface="Roboto" panose="02000000000000000000" pitchFamily="2" charset="0"/>
                    </a:rPr>
                    <a:t>défaillant</a:t>
                  </a:r>
                  <a:endParaRPr sz="850" dirty="0">
                    <a:latin typeface="Roboto" panose="02000000000000000000" pitchFamily="2" charset="0"/>
                    <a:ea typeface="Roboto" panose="02000000000000000000" pitchFamily="2" charset="0"/>
                  </a:endParaRPr>
                </a:p>
              </p:txBody>
            </p:sp>
            <p:sp>
              <p:nvSpPr>
                <p:cNvPr id="68" name="object 66">
                  <a:extLst>
                    <a:ext uri="{FF2B5EF4-FFF2-40B4-BE49-F238E27FC236}">
                      <a16:creationId xmlns:a16="http://schemas.microsoft.com/office/drawing/2014/main" id="{F9E1E4DF-81EF-984B-A2B2-0A034D0A8B27}"/>
                    </a:ext>
                  </a:extLst>
                </p:cNvPr>
                <p:cNvSpPr/>
                <p:nvPr/>
              </p:nvSpPr>
              <p:spPr>
                <a:xfrm>
                  <a:off x="5305387" y="4719969"/>
                  <a:ext cx="749934" cy="0"/>
                </a:xfrm>
                <a:custGeom>
                  <a:avLst/>
                  <a:gdLst/>
                  <a:ahLst/>
                  <a:cxnLst/>
                  <a:rect l="l" t="t" r="r" b="b"/>
                  <a:pathLst>
                    <a:path w="749935">
                      <a:moveTo>
                        <a:pt x="0" y="0"/>
                      </a:moveTo>
                      <a:lnTo>
                        <a:pt x="749807" y="0"/>
                      </a:lnTo>
                    </a:path>
                  </a:pathLst>
                </a:custGeom>
                <a:ln w="7620">
                  <a:solidFill>
                    <a:srgbClr val="EF543B"/>
                  </a:solidFill>
                </a:ln>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70" name="object 68">
                  <a:extLst>
                    <a:ext uri="{FF2B5EF4-FFF2-40B4-BE49-F238E27FC236}">
                      <a16:creationId xmlns:a16="http://schemas.microsoft.com/office/drawing/2014/main" id="{2E3D3B32-6C28-DA4F-9F5B-E6DAFB603ACE}"/>
                    </a:ext>
                  </a:extLst>
                </p:cNvPr>
                <p:cNvSpPr/>
                <p:nvPr/>
              </p:nvSpPr>
              <p:spPr>
                <a:xfrm>
                  <a:off x="7344354" y="4707967"/>
                  <a:ext cx="1373123" cy="512063"/>
                </a:xfrm>
                <a:prstGeom prst="rect">
                  <a:avLst/>
                </a:prstGeom>
                <a:blipFill>
                  <a:blip r:embed="rId6" cstate="print"/>
                  <a:stretch>
                    <a:fillRect/>
                  </a:stretch>
                </a:blipFill>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75" name="object 73">
                  <a:extLst>
                    <a:ext uri="{FF2B5EF4-FFF2-40B4-BE49-F238E27FC236}">
                      <a16:creationId xmlns:a16="http://schemas.microsoft.com/office/drawing/2014/main" id="{80F9B374-4051-8248-9DF7-4F881561CCCA}"/>
                    </a:ext>
                  </a:extLst>
                </p:cNvPr>
                <p:cNvSpPr/>
                <p:nvPr/>
              </p:nvSpPr>
              <p:spPr>
                <a:xfrm>
                  <a:off x="8251134" y="4529659"/>
                  <a:ext cx="378460" cy="180340"/>
                </a:xfrm>
                <a:custGeom>
                  <a:avLst/>
                  <a:gdLst/>
                  <a:ahLst/>
                  <a:cxnLst/>
                  <a:rect l="l" t="t" r="r" b="b"/>
                  <a:pathLst>
                    <a:path w="378459" h="180339">
                      <a:moveTo>
                        <a:pt x="89916" y="179831"/>
                      </a:moveTo>
                      <a:lnTo>
                        <a:pt x="0" y="89915"/>
                      </a:lnTo>
                      <a:lnTo>
                        <a:pt x="89916" y="0"/>
                      </a:lnTo>
                      <a:lnTo>
                        <a:pt x="89916" y="44195"/>
                      </a:lnTo>
                      <a:lnTo>
                        <a:pt x="377951" y="44195"/>
                      </a:lnTo>
                      <a:lnTo>
                        <a:pt x="377951" y="135635"/>
                      </a:lnTo>
                      <a:lnTo>
                        <a:pt x="89916" y="135635"/>
                      </a:lnTo>
                      <a:lnTo>
                        <a:pt x="89916" y="179831"/>
                      </a:lnTo>
                      <a:close/>
                    </a:path>
                  </a:pathLst>
                </a:custGeom>
                <a:solidFill>
                  <a:srgbClr val="626EF9"/>
                </a:solidFill>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77" name="object 75">
                  <a:extLst>
                    <a:ext uri="{FF2B5EF4-FFF2-40B4-BE49-F238E27FC236}">
                      <a16:creationId xmlns:a16="http://schemas.microsoft.com/office/drawing/2014/main" id="{B7283BF3-6785-F243-A561-6BAF991252C2}"/>
                    </a:ext>
                  </a:extLst>
                </p:cNvPr>
                <p:cNvSpPr/>
                <p:nvPr/>
              </p:nvSpPr>
              <p:spPr>
                <a:xfrm>
                  <a:off x="7351974" y="4537279"/>
                  <a:ext cx="911860" cy="181610"/>
                </a:xfrm>
                <a:custGeom>
                  <a:avLst/>
                  <a:gdLst/>
                  <a:ahLst/>
                  <a:cxnLst/>
                  <a:rect l="l" t="t" r="r" b="b"/>
                  <a:pathLst>
                    <a:path w="911859" h="181610">
                      <a:moveTo>
                        <a:pt x="819912" y="181356"/>
                      </a:moveTo>
                      <a:lnTo>
                        <a:pt x="819912" y="135635"/>
                      </a:lnTo>
                      <a:lnTo>
                        <a:pt x="0" y="135635"/>
                      </a:lnTo>
                      <a:lnTo>
                        <a:pt x="0" y="45719"/>
                      </a:lnTo>
                      <a:lnTo>
                        <a:pt x="819912" y="45719"/>
                      </a:lnTo>
                      <a:lnTo>
                        <a:pt x="819912" y="0"/>
                      </a:lnTo>
                      <a:lnTo>
                        <a:pt x="911351" y="89916"/>
                      </a:lnTo>
                      <a:lnTo>
                        <a:pt x="819912" y="181356"/>
                      </a:lnTo>
                      <a:close/>
                    </a:path>
                  </a:pathLst>
                </a:custGeom>
                <a:solidFill>
                  <a:srgbClr val="EF543B"/>
                </a:solidFill>
              </p:spPr>
              <p:txBody>
                <a:bodyPr wrap="square" lIns="0" tIns="0" rIns="0" bIns="0" rtlCol="0"/>
                <a:lstStyle/>
                <a:p>
                  <a:endParaRPr sz="850">
                    <a:latin typeface="Roboto" panose="02000000000000000000" pitchFamily="2" charset="0"/>
                    <a:ea typeface="Roboto" panose="02000000000000000000" pitchFamily="2" charset="0"/>
                  </a:endParaRPr>
                </a:p>
              </p:txBody>
            </p:sp>
          </p:grpSp>
        </p:grpSp>
        <p:grpSp>
          <p:nvGrpSpPr>
            <p:cNvPr id="81" name="Group 80">
              <a:extLst>
                <a:ext uri="{FF2B5EF4-FFF2-40B4-BE49-F238E27FC236}">
                  <a16:creationId xmlns:a16="http://schemas.microsoft.com/office/drawing/2014/main" id="{5FFC8326-4350-2C49-A6D6-E353902E2BDA}"/>
                </a:ext>
              </a:extLst>
            </p:cNvPr>
            <p:cNvGrpSpPr/>
            <p:nvPr/>
          </p:nvGrpSpPr>
          <p:grpSpPr>
            <a:xfrm>
              <a:off x="652009" y="1601865"/>
              <a:ext cx="8197262" cy="1575234"/>
              <a:chOff x="771274" y="1824493"/>
              <a:chExt cx="8197262" cy="1575234"/>
            </a:xfrm>
          </p:grpSpPr>
          <p:sp>
            <p:nvSpPr>
              <p:cNvPr id="8" name="object 6">
                <a:extLst>
                  <a:ext uri="{FF2B5EF4-FFF2-40B4-BE49-F238E27FC236}">
                    <a16:creationId xmlns:a16="http://schemas.microsoft.com/office/drawing/2014/main" id="{1081D30A-B59B-2545-B703-69C216EFFF9F}"/>
                  </a:ext>
                </a:extLst>
              </p:cNvPr>
              <p:cNvSpPr/>
              <p:nvPr/>
            </p:nvSpPr>
            <p:spPr>
              <a:xfrm>
                <a:off x="771274" y="1868132"/>
                <a:ext cx="2438598" cy="1487956"/>
              </a:xfrm>
              <a:prstGeom prst="rect">
                <a:avLst/>
              </a:prstGeom>
              <a:blipFill>
                <a:blip r:embed="rId7" cstate="print"/>
                <a:stretch>
                  <a:fillRect/>
                </a:stretch>
              </a:blipFill>
            </p:spPr>
            <p:txBody>
              <a:bodyPr wrap="square" lIns="0" tIns="0" rIns="0" bIns="0" rtlCol="0"/>
              <a:lstStyle/>
              <a:p>
                <a:endParaRPr sz="850">
                  <a:latin typeface="Roboto" panose="02000000000000000000" pitchFamily="2" charset="0"/>
                  <a:ea typeface="Roboto" panose="02000000000000000000" pitchFamily="2" charset="0"/>
                </a:endParaRPr>
              </a:p>
            </p:txBody>
          </p:sp>
          <p:grpSp>
            <p:nvGrpSpPr>
              <p:cNvPr id="78" name="Group 77">
                <a:extLst>
                  <a:ext uri="{FF2B5EF4-FFF2-40B4-BE49-F238E27FC236}">
                    <a16:creationId xmlns:a16="http://schemas.microsoft.com/office/drawing/2014/main" id="{8752098B-CBB2-8048-8216-BBDC03EB400C}"/>
                  </a:ext>
                </a:extLst>
              </p:cNvPr>
              <p:cNvGrpSpPr/>
              <p:nvPr/>
            </p:nvGrpSpPr>
            <p:grpSpPr>
              <a:xfrm>
                <a:off x="3417536" y="1824493"/>
                <a:ext cx="5551000" cy="1575234"/>
                <a:chOff x="5006471" y="2484451"/>
                <a:chExt cx="6164579" cy="1705355"/>
              </a:xfrm>
            </p:grpSpPr>
            <p:sp>
              <p:nvSpPr>
                <p:cNvPr id="11" name="object 9">
                  <a:extLst>
                    <a:ext uri="{FF2B5EF4-FFF2-40B4-BE49-F238E27FC236}">
                      <a16:creationId xmlns:a16="http://schemas.microsoft.com/office/drawing/2014/main" id="{EADF9A6C-28ED-A744-9251-2D70035DB347}"/>
                    </a:ext>
                  </a:extLst>
                </p:cNvPr>
                <p:cNvSpPr/>
                <p:nvPr/>
              </p:nvSpPr>
              <p:spPr>
                <a:xfrm>
                  <a:off x="5006471" y="2484451"/>
                  <a:ext cx="6164579" cy="1705355"/>
                </a:xfrm>
                <a:prstGeom prst="rect">
                  <a:avLst/>
                </a:prstGeom>
                <a:blipFill>
                  <a:blip r:embed="rId8" cstate="print"/>
                  <a:stretch>
                    <a:fillRect/>
                  </a:stretch>
                </a:blipFill>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12" name="object 10">
                  <a:extLst>
                    <a:ext uri="{FF2B5EF4-FFF2-40B4-BE49-F238E27FC236}">
                      <a16:creationId xmlns:a16="http://schemas.microsoft.com/office/drawing/2014/main" id="{92CBD86B-C987-C840-9D2A-3C625A8FA798}"/>
                    </a:ext>
                  </a:extLst>
                </p:cNvPr>
                <p:cNvSpPr/>
                <p:nvPr/>
              </p:nvSpPr>
              <p:spPr>
                <a:xfrm>
                  <a:off x="10245983" y="2900503"/>
                  <a:ext cx="749935" cy="0"/>
                </a:xfrm>
                <a:custGeom>
                  <a:avLst/>
                  <a:gdLst/>
                  <a:ahLst/>
                  <a:cxnLst/>
                  <a:rect l="l" t="t" r="r" b="b"/>
                  <a:pathLst>
                    <a:path w="749934">
                      <a:moveTo>
                        <a:pt x="0" y="0"/>
                      </a:moveTo>
                      <a:lnTo>
                        <a:pt x="749808" y="0"/>
                      </a:lnTo>
                    </a:path>
                  </a:pathLst>
                </a:custGeom>
                <a:ln w="7620">
                  <a:solidFill>
                    <a:srgbClr val="626EF9"/>
                  </a:solidFill>
                </a:ln>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69" name="object 67">
                  <a:extLst>
                    <a:ext uri="{FF2B5EF4-FFF2-40B4-BE49-F238E27FC236}">
                      <a16:creationId xmlns:a16="http://schemas.microsoft.com/office/drawing/2014/main" id="{5ED144E9-CAA6-3347-B155-D9DC72F7B883}"/>
                    </a:ext>
                  </a:extLst>
                </p:cNvPr>
                <p:cNvSpPr/>
                <p:nvPr/>
              </p:nvSpPr>
              <p:spPr>
                <a:xfrm>
                  <a:off x="6277488" y="2655139"/>
                  <a:ext cx="1464563" cy="449580"/>
                </a:xfrm>
                <a:prstGeom prst="rect">
                  <a:avLst/>
                </a:prstGeom>
                <a:blipFill>
                  <a:blip r:embed="rId9" cstate="print"/>
                  <a:stretch>
                    <a:fillRect/>
                  </a:stretch>
                </a:blipFill>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74" name="object 72">
                  <a:extLst>
                    <a:ext uri="{FF2B5EF4-FFF2-40B4-BE49-F238E27FC236}">
                      <a16:creationId xmlns:a16="http://schemas.microsoft.com/office/drawing/2014/main" id="{DFC6A733-D545-BF4B-924E-69110DAD5666}"/>
                    </a:ext>
                  </a:extLst>
                </p:cNvPr>
                <p:cNvSpPr/>
                <p:nvPr/>
              </p:nvSpPr>
              <p:spPr>
                <a:xfrm>
                  <a:off x="6344543" y="2511882"/>
                  <a:ext cx="382905" cy="181610"/>
                </a:xfrm>
                <a:custGeom>
                  <a:avLst/>
                  <a:gdLst/>
                  <a:ahLst/>
                  <a:cxnLst/>
                  <a:rect l="l" t="t" r="r" b="b"/>
                  <a:pathLst>
                    <a:path w="382904" h="181610">
                      <a:moveTo>
                        <a:pt x="291084" y="181356"/>
                      </a:moveTo>
                      <a:lnTo>
                        <a:pt x="291084" y="135636"/>
                      </a:lnTo>
                      <a:lnTo>
                        <a:pt x="0" y="135636"/>
                      </a:lnTo>
                      <a:lnTo>
                        <a:pt x="0" y="45720"/>
                      </a:lnTo>
                      <a:lnTo>
                        <a:pt x="291084" y="45720"/>
                      </a:lnTo>
                      <a:lnTo>
                        <a:pt x="291084" y="0"/>
                      </a:lnTo>
                      <a:lnTo>
                        <a:pt x="382524" y="89916"/>
                      </a:lnTo>
                      <a:lnTo>
                        <a:pt x="291084" y="181356"/>
                      </a:lnTo>
                      <a:close/>
                    </a:path>
                  </a:pathLst>
                </a:custGeom>
                <a:solidFill>
                  <a:srgbClr val="EF543B"/>
                </a:solidFill>
              </p:spPr>
              <p:txBody>
                <a:bodyPr wrap="square" lIns="0" tIns="0" rIns="0" bIns="0" rtlCol="0"/>
                <a:lstStyle/>
                <a:p>
                  <a:endParaRPr sz="850">
                    <a:latin typeface="Roboto" panose="02000000000000000000" pitchFamily="2" charset="0"/>
                    <a:ea typeface="Roboto" panose="02000000000000000000" pitchFamily="2" charset="0"/>
                  </a:endParaRPr>
                </a:p>
              </p:txBody>
            </p:sp>
            <p:sp>
              <p:nvSpPr>
                <p:cNvPr id="76" name="object 74">
                  <a:extLst>
                    <a:ext uri="{FF2B5EF4-FFF2-40B4-BE49-F238E27FC236}">
                      <a16:creationId xmlns:a16="http://schemas.microsoft.com/office/drawing/2014/main" id="{01B355DE-C135-604A-B86D-8F1FCC2E6BEF}"/>
                    </a:ext>
                  </a:extLst>
                </p:cNvPr>
                <p:cNvSpPr/>
                <p:nvPr/>
              </p:nvSpPr>
              <p:spPr>
                <a:xfrm>
                  <a:off x="6745356" y="2516454"/>
                  <a:ext cx="908685" cy="180340"/>
                </a:xfrm>
                <a:custGeom>
                  <a:avLst/>
                  <a:gdLst/>
                  <a:ahLst/>
                  <a:cxnLst/>
                  <a:rect l="l" t="t" r="r" b="b"/>
                  <a:pathLst>
                    <a:path w="908684" h="180339">
                      <a:moveTo>
                        <a:pt x="89916" y="179832"/>
                      </a:moveTo>
                      <a:lnTo>
                        <a:pt x="0" y="89916"/>
                      </a:lnTo>
                      <a:lnTo>
                        <a:pt x="89916" y="0"/>
                      </a:lnTo>
                      <a:lnTo>
                        <a:pt x="89916" y="44196"/>
                      </a:lnTo>
                      <a:lnTo>
                        <a:pt x="908303" y="44196"/>
                      </a:lnTo>
                      <a:lnTo>
                        <a:pt x="908303" y="135635"/>
                      </a:lnTo>
                      <a:lnTo>
                        <a:pt x="89916" y="135635"/>
                      </a:lnTo>
                      <a:lnTo>
                        <a:pt x="89916" y="179832"/>
                      </a:lnTo>
                      <a:close/>
                    </a:path>
                  </a:pathLst>
                </a:custGeom>
                <a:solidFill>
                  <a:srgbClr val="626EF9"/>
                </a:solidFill>
              </p:spPr>
              <p:txBody>
                <a:bodyPr wrap="square" lIns="0" tIns="0" rIns="0" bIns="0" rtlCol="0"/>
                <a:lstStyle/>
                <a:p>
                  <a:endParaRPr sz="850">
                    <a:latin typeface="Roboto" panose="02000000000000000000" pitchFamily="2" charset="0"/>
                    <a:ea typeface="Roboto" panose="02000000000000000000" pitchFamily="2" charset="0"/>
                  </a:endParaRPr>
                </a:p>
              </p:txBody>
            </p:sp>
          </p:grpSp>
        </p:grpSp>
        <p:sp>
          <p:nvSpPr>
            <p:cNvPr id="85" name="Google Shape;434;p30">
              <a:extLst>
                <a:ext uri="{FF2B5EF4-FFF2-40B4-BE49-F238E27FC236}">
                  <a16:creationId xmlns:a16="http://schemas.microsoft.com/office/drawing/2014/main" id="{D158021D-0EC5-0842-865A-FE09A11783A5}"/>
                </a:ext>
              </a:extLst>
            </p:cNvPr>
            <p:cNvSpPr/>
            <p:nvPr/>
          </p:nvSpPr>
          <p:spPr>
            <a:xfrm>
              <a:off x="588397" y="1457601"/>
              <a:ext cx="8364772" cy="3488949"/>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object 11">
            <a:extLst>
              <a:ext uri="{FF2B5EF4-FFF2-40B4-BE49-F238E27FC236}">
                <a16:creationId xmlns:a16="http://schemas.microsoft.com/office/drawing/2014/main" id="{8E7A1397-7604-084A-9C59-EC4C6CB9E88A}"/>
              </a:ext>
            </a:extLst>
          </p:cNvPr>
          <p:cNvSpPr txBox="1"/>
          <p:nvPr/>
        </p:nvSpPr>
        <p:spPr>
          <a:xfrm>
            <a:off x="6877961" y="1893915"/>
            <a:ext cx="1005126" cy="147476"/>
          </a:xfrm>
          <a:prstGeom prst="rect">
            <a:avLst/>
          </a:prstGeom>
        </p:spPr>
        <p:txBody>
          <a:bodyPr vert="horz" wrap="square" lIns="0" tIns="16510" rIns="0" bIns="0" rtlCol="0">
            <a:spAutoFit/>
          </a:bodyPr>
          <a:lstStyle/>
          <a:p>
            <a:pPr marL="12700">
              <a:lnSpc>
                <a:spcPct val="100000"/>
              </a:lnSpc>
              <a:spcBef>
                <a:spcPts val="130"/>
              </a:spcBef>
            </a:pPr>
            <a:r>
              <a:rPr sz="850" b="1" spc="10" dirty="0">
                <a:solidFill>
                  <a:srgbClr val="616EFC"/>
                </a:solidFill>
                <a:latin typeface="Roboto" panose="02000000000000000000" pitchFamily="2" charset="0"/>
                <a:ea typeface="Roboto" panose="02000000000000000000" pitchFamily="2" charset="0"/>
              </a:rPr>
              <a:t>Client</a:t>
            </a:r>
            <a:r>
              <a:rPr lang="en-US" sz="850" b="1" spc="-40" dirty="0">
                <a:solidFill>
                  <a:srgbClr val="616EFC"/>
                </a:solidFill>
                <a:latin typeface="Roboto" panose="02000000000000000000" pitchFamily="2" charset="0"/>
                <a:ea typeface="Roboto" panose="02000000000000000000" pitchFamily="2" charset="0"/>
              </a:rPr>
              <a:t> non </a:t>
            </a:r>
            <a:r>
              <a:rPr sz="850" b="1" spc="10" dirty="0" err="1">
                <a:solidFill>
                  <a:srgbClr val="616EFC"/>
                </a:solidFill>
                <a:latin typeface="Roboto" panose="02000000000000000000" pitchFamily="2" charset="0"/>
                <a:ea typeface="Roboto" panose="02000000000000000000" pitchFamily="2" charset="0"/>
              </a:rPr>
              <a:t>défaillant</a:t>
            </a:r>
            <a:endParaRPr sz="850" dirty="0">
              <a:solidFill>
                <a:srgbClr val="616EFC"/>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5397364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726BAF7E-C52D-8C40-AF3F-147419E7ABA5}"/>
              </a:ext>
            </a:extLst>
          </p:cNvPr>
          <p:cNvGrpSpPr/>
          <p:nvPr/>
        </p:nvGrpSpPr>
        <p:grpSpPr>
          <a:xfrm>
            <a:off x="683812" y="636725"/>
            <a:ext cx="7776375" cy="4102252"/>
            <a:chOff x="850790" y="636725"/>
            <a:chExt cx="7776375" cy="4102252"/>
          </a:xfrm>
        </p:grpSpPr>
        <p:grpSp>
          <p:nvGrpSpPr>
            <p:cNvPr id="30" name="Group 29">
              <a:extLst>
                <a:ext uri="{FF2B5EF4-FFF2-40B4-BE49-F238E27FC236}">
                  <a16:creationId xmlns:a16="http://schemas.microsoft.com/office/drawing/2014/main" id="{3B839940-15B1-A741-971E-FCCB6FBEE3D0}"/>
                </a:ext>
              </a:extLst>
            </p:cNvPr>
            <p:cNvGrpSpPr/>
            <p:nvPr/>
          </p:nvGrpSpPr>
          <p:grpSpPr>
            <a:xfrm>
              <a:off x="1641945" y="957736"/>
              <a:ext cx="6194065" cy="3519551"/>
              <a:chOff x="1474967" y="957736"/>
              <a:chExt cx="6194065" cy="3519551"/>
            </a:xfrm>
          </p:grpSpPr>
          <p:sp>
            <p:nvSpPr>
              <p:cNvPr id="5" name="object 7">
                <a:extLst>
                  <a:ext uri="{FF2B5EF4-FFF2-40B4-BE49-F238E27FC236}">
                    <a16:creationId xmlns:a16="http://schemas.microsoft.com/office/drawing/2014/main" id="{6546C690-7CBB-934C-98A1-EF575C2C3BA6}"/>
                  </a:ext>
                </a:extLst>
              </p:cNvPr>
              <p:cNvSpPr txBox="1"/>
              <p:nvPr/>
            </p:nvSpPr>
            <p:spPr>
              <a:xfrm>
                <a:off x="1882471" y="1748937"/>
                <a:ext cx="5379057" cy="570275"/>
              </a:xfrm>
              <a:prstGeom prst="rect">
                <a:avLst/>
              </a:prstGeom>
            </p:spPr>
            <p:txBody>
              <a:bodyPr vert="horz" wrap="square" lIns="0" tIns="36000" rIns="0" bIns="36000" rtlCol="0">
                <a:spAutoFit/>
              </a:bodyPr>
              <a:lstStyle/>
              <a:p>
                <a:pPr marL="12700" algn="ctr">
                  <a:lnSpc>
                    <a:spcPct val="100000"/>
                  </a:lnSpc>
                  <a:spcBef>
                    <a:spcPts val="969"/>
                  </a:spcBef>
                </a:pPr>
                <a:r>
                  <a:rPr sz="1200" b="1" dirty="0" err="1">
                    <a:solidFill>
                      <a:srgbClr val="0A26CA"/>
                    </a:solidFill>
                    <a:latin typeface="Roboto" panose="02000000000000000000" pitchFamily="2" charset="0"/>
                    <a:ea typeface="Roboto" panose="02000000000000000000" pitchFamily="2" charset="0"/>
                  </a:rPr>
                  <a:t>Dépôt</a:t>
                </a:r>
                <a:r>
                  <a:rPr sz="1200" b="1" dirty="0">
                    <a:solidFill>
                      <a:srgbClr val="0A26CA"/>
                    </a:solidFill>
                    <a:latin typeface="Roboto" panose="02000000000000000000" pitchFamily="2" charset="0"/>
                    <a:ea typeface="Roboto" panose="02000000000000000000" pitchFamily="2" charset="0"/>
                  </a:rPr>
                  <a:t> </a:t>
                </a:r>
                <a:r>
                  <a:rPr lang="en-US" sz="1200" b="1" dirty="0">
                    <a:solidFill>
                      <a:srgbClr val="0A26CA"/>
                    </a:solidFill>
                    <a:latin typeface="Roboto" panose="02000000000000000000" pitchFamily="2" charset="0"/>
                    <a:ea typeface="Roboto" panose="02000000000000000000" pitchFamily="2" charset="0"/>
                  </a:rPr>
                  <a:t>G</a:t>
                </a:r>
                <a:r>
                  <a:rPr sz="1200" b="1" dirty="0">
                    <a:solidFill>
                      <a:srgbClr val="0A26CA"/>
                    </a:solidFill>
                    <a:latin typeface="Roboto" panose="02000000000000000000" pitchFamily="2" charset="0"/>
                    <a:ea typeface="Roboto" panose="02000000000000000000" pitchFamily="2" charset="0"/>
                  </a:rPr>
                  <a:t>it</a:t>
                </a:r>
                <a:r>
                  <a:rPr lang="en-US" sz="1200" b="1" dirty="0">
                    <a:solidFill>
                      <a:srgbClr val="0A26CA"/>
                    </a:solidFill>
                    <a:latin typeface="Roboto" panose="02000000000000000000" pitchFamily="2" charset="0"/>
                    <a:ea typeface="Roboto" panose="02000000000000000000" pitchFamily="2" charset="0"/>
                  </a:rPr>
                  <a:t>H</a:t>
                </a:r>
                <a:r>
                  <a:rPr sz="1200" b="1" dirty="0">
                    <a:solidFill>
                      <a:srgbClr val="0A26CA"/>
                    </a:solidFill>
                    <a:latin typeface="Roboto" panose="02000000000000000000" pitchFamily="2" charset="0"/>
                    <a:ea typeface="Roboto" panose="02000000000000000000" pitchFamily="2" charset="0"/>
                  </a:rPr>
                  <a:t>ub :</a:t>
                </a:r>
                <a:endParaRPr lang="en-US" sz="1200" b="1" dirty="0">
                  <a:solidFill>
                    <a:srgbClr val="0A26CA"/>
                  </a:solidFill>
                  <a:latin typeface="Roboto" panose="02000000000000000000" pitchFamily="2" charset="0"/>
                  <a:ea typeface="Roboto" panose="02000000000000000000" pitchFamily="2" charset="0"/>
                </a:endParaRPr>
              </a:p>
              <a:p>
                <a:pPr marL="12700" algn="ctr">
                  <a:spcBef>
                    <a:spcPts val="969"/>
                  </a:spcBef>
                </a:pPr>
                <a:r>
                  <a:rPr lang="en-GB" sz="1200" dirty="0">
                    <a:solidFill>
                      <a:srgbClr val="C00000"/>
                    </a:solidFill>
                    <a:latin typeface="Roboto" panose="02000000000000000000" pitchFamily="2" charset="0"/>
                    <a:ea typeface="Roboto" panose="02000000000000000000" pitchFamily="2" charset="0"/>
                  </a:rPr>
                  <a:t>https://</a:t>
                </a:r>
                <a:r>
                  <a:rPr lang="en-GB" sz="1200" dirty="0" err="1">
                    <a:solidFill>
                      <a:srgbClr val="C00000"/>
                    </a:solidFill>
                    <a:latin typeface="Roboto" panose="02000000000000000000" pitchFamily="2" charset="0"/>
                    <a:ea typeface="Roboto" panose="02000000000000000000" pitchFamily="2" charset="0"/>
                  </a:rPr>
                  <a:t>github.com</a:t>
                </a:r>
                <a:r>
                  <a:rPr lang="en-GB" sz="1200" dirty="0">
                    <a:solidFill>
                      <a:srgbClr val="C00000"/>
                    </a:solidFill>
                    <a:latin typeface="Roboto" panose="02000000000000000000" pitchFamily="2" charset="0"/>
                    <a:ea typeface="Roboto" panose="02000000000000000000" pitchFamily="2" charset="0"/>
                  </a:rPr>
                  <a:t>/</a:t>
                </a:r>
                <a:r>
                  <a:rPr lang="en-GB" sz="1200" dirty="0" err="1">
                    <a:solidFill>
                      <a:srgbClr val="C00000"/>
                    </a:solidFill>
                    <a:latin typeface="Roboto" panose="02000000000000000000" pitchFamily="2" charset="0"/>
                    <a:ea typeface="Roboto" panose="02000000000000000000" pitchFamily="2" charset="0"/>
                  </a:rPr>
                  <a:t>EricBlanvillain</a:t>
                </a:r>
                <a:r>
                  <a:rPr lang="en-GB" sz="1200" dirty="0">
                    <a:solidFill>
                      <a:srgbClr val="C00000"/>
                    </a:solidFill>
                    <a:latin typeface="Roboto" panose="02000000000000000000" pitchFamily="2" charset="0"/>
                    <a:ea typeface="Roboto" panose="02000000000000000000" pitchFamily="2" charset="0"/>
                  </a:rPr>
                  <a:t>/P7_blanvillain_eric/tree/main/dashboard</a:t>
                </a:r>
                <a:endParaRPr sz="1200" dirty="0">
                  <a:solidFill>
                    <a:srgbClr val="C00000"/>
                  </a:solidFill>
                  <a:latin typeface="Roboto" panose="02000000000000000000" pitchFamily="2" charset="0"/>
                  <a:ea typeface="Roboto" panose="02000000000000000000" pitchFamily="2" charset="0"/>
                </a:endParaRPr>
              </a:p>
            </p:txBody>
          </p:sp>
          <p:sp>
            <p:nvSpPr>
              <p:cNvPr id="6" name="object 12">
                <a:extLst>
                  <a:ext uri="{FF2B5EF4-FFF2-40B4-BE49-F238E27FC236}">
                    <a16:creationId xmlns:a16="http://schemas.microsoft.com/office/drawing/2014/main" id="{C1C3ACE7-303E-0643-B2B9-5BD7799F09D1}"/>
                  </a:ext>
                </a:extLst>
              </p:cNvPr>
              <p:cNvSpPr/>
              <p:nvPr/>
            </p:nvSpPr>
            <p:spPr>
              <a:xfrm>
                <a:off x="3975353" y="2447474"/>
                <a:ext cx="1193292" cy="720851"/>
              </a:xfrm>
              <a:prstGeom prst="rect">
                <a:avLst/>
              </a:prstGeom>
              <a:blipFill>
                <a:blip r:embed="rId2" cstate="print"/>
                <a:stretch>
                  <a:fillRect/>
                </a:stretch>
              </a:blipFill>
            </p:spPr>
            <p:txBody>
              <a:bodyPr wrap="square" lIns="0" tIns="0" rIns="0" bIns="0" rtlCol="0"/>
              <a:lstStyle/>
              <a:p>
                <a:pPr algn="ctr"/>
                <a:endParaRPr sz="1200">
                  <a:latin typeface="Roboto" panose="02000000000000000000" pitchFamily="2" charset="0"/>
                  <a:ea typeface="Roboto" panose="02000000000000000000" pitchFamily="2" charset="0"/>
                </a:endParaRPr>
              </a:p>
            </p:txBody>
          </p:sp>
          <p:sp>
            <p:nvSpPr>
              <p:cNvPr id="7" name="object 13">
                <a:extLst>
                  <a:ext uri="{FF2B5EF4-FFF2-40B4-BE49-F238E27FC236}">
                    <a16:creationId xmlns:a16="http://schemas.microsoft.com/office/drawing/2014/main" id="{12E3FEBA-C06E-474D-AD78-6CB8F5188CAD}"/>
                  </a:ext>
                </a:extLst>
              </p:cNvPr>
              <p:cNvSpPr txBox="1"/>
              <p:nvPr/>
            </p:nvSpPr>
            <p:spPr>
              <a:xfrm>
                <a:off x="1474967" y="3296588"/>
                <a:ext cx="6194065" cy="1180699"/>
              </a:xfrm>
              <a:prstGeom prst="rect">
                <a:avLst/>
              </a:prstGeom>
            </p:spPr>
            <p:txBody>
              <a:bodyPr vert="horz" wrap="square" lIns="0" tIns="36000" rIns="0" bIns="36000" rtlCol="0">
                <a:spAutoFit/>
              </a:bodyPr>
              <a:lstStyle/>
              <a:p>
                <a:pPr marL="12700" algn="ctr">
                  <a:spcBef>
                    <a:spcPts val="10"/>
                  </a:spcBef>
                  <a:spcAft>
                    <a:spcPts val="10"/>
                  </a:spcAft>
                </a:pPr>
                <a:r>
                  <a:rPr sz="1200" b="1" dirty="0">
                    <a:solidFill>
                      <a:srgbClr val="0A26CA"/>
                    </a:solidFill>
                    <a:latin typeface="Roboto" panose="02000000000000000000" pitchFamily="2" charset="0"/>
                    <a:ea typeface="Roboto" panose="02000000000000000000" pitchFamily="2" charset="0"/>
                  </a:rPr>
                  <a:t>En local :</a:t>
                </a:r>
                <a:endParaRPr lang="en-US" sz="1200" b="1" dirty="0">
                  <a:solidFill>
                    <a:srgbClr val="0A26CA"/>
                  </a:solidFill>
                  <a:latin typeface="Roboto" panose="02000000000000000000" pitchFamily="2" charset="0"/>
                  <a:ea typeface="Roboto" panose="02000000000000000000" pitchFamily="2" charset="0"/>
                </a:endParaRPr>
              </a:p>
              <a:p>
                <a:pPr marL="12700" algn="ctr">
                  <a:lnSpc>
                    <a:spcPct val="100000"/>
                  </a:lnSpc>
                  <a:spcBef>
                    <a:spcPts val="10"/>
                  </a:spcBef>
                  <a:spcAft>
                    <a:spcPts val="10"/>
                  </a:spcAft>
                </a:pPr>
                <a:r>
                  <a:rPr lang="en-GB" sz="1200" spc="5" dirty="0">
                    <a:solidFill>
                      <a:srgbClr val="C00000"/>
                    </a:solidFill>
                    <a:latin typeface="Roboto" panose="02000000000000000000" pitchFamily="2" charset="0"/>
                    <a:ea typeface="Roboto" panose="02000000000000000000" pitchFamily="2" charset="0"/>
                  </a:rPr>
                  <a:t>c</a:t>
                </a:r>
                <a:r>
                  <a:rPr lang="en-FR" sz="1200" spc="5" dirty="0">
                    <a:solidFill>
                      <a:srgbClr val="C00000"/>
                    </a:solidFill>
                    <a:latin typeface="Roboto" panose="02000000000000000000" pitchFamily="2" charset="0"/>
                    <a:ea typeface="Roboto" panose="02000000000000000000" pitchFamily="2" charset="0"/>
                  </a:rPr>
                  <a:t>d dashboard</a:t>
                </a:r>
                <a:endParaRPr sz="1200" spc="5" dirty="0">
                  <a:solidFill>
                    <a:srgbClr val="C00000"/>
                  </a:solidFill>
                  <a:latin typeface="Roboto" panose="02000000000000000000" pitchFamily="2" charset="0"/>
                  <a:ea typeface="Roboto" panose="02000000000000000000" pitchFamily="2" charset="0"/>
                </a:endParaRPr>
              </a:p>
              <a:p>
                <a:pPr marL="12700" algn="ctr">
                  <a:lnSpc>
                    <a:spcPct val="100000"/>
                  </a:lnSpc>
                  <a:spcBef>
                    <a:spcPts val="10"/>
                  </a:spcBef>
                  <a:spcAft>
                    <a:spcPts val="10"/>
                  </a:spcAft>
                </a:pPr>
                <a:r>
                  <a:rPr lang="en-US" sz="1200" spc="5" dirty="0" err="1">
                    <a:solidFill>
                      <a:srgbClr val="C00000"/>
                    </a:solidFill>
                    <a:latin typeface="Roboto" panose="02000000000000000000" pitchFamily="2" charset="0"/>
                    <a:ea typeface="Roboto" panose="02000000000000000000" pitchFamily="2" charset="0"/>
                  </a:rPr>
                  <a:t>streamlit</a:t>
                </a:r>
                <a:r>
                  <a:rPr lang="en-US" sz="1200" spc="5" dirty="0">
                    <a:solidFill>
                      <a:srgbClr val="C00000"/>
                    </a:solidFill>
                    <a:latin typeface="Roboto" panose="02000000000000000000" pitchFamily="2" charset="0"/>
                    <a:ea typeface="Roboto" panose="02000000000000000000" pitchFamily="2" charset="0"/>
                  </a:rPr>
                  <a:t> run </a:t>
                </a:r>
                <a:r>
                  <a:rPr lang="en-US" sz="1200" spc="5" dirty="0" err="1">
                    <a:solidFill>
                      <a:srgbClr val="C00000"/>
                    </a:solidFill>
                    <a:latin typeface="Roboto" panose="02000000000000000000" pitchFamily="2" charset="0"/>
                    <a:ea typeface="Roboto" panose="02000000000000000000" pitchFamily="2" charset="0"/>
                  </a:rPr>
                  <a:t>dashboard</a:t>
                </a:r>
                <a:r>
                  <a:rPr sz="1200" spc="5" dirty="0" err="1">
                    <a:solidFill>
                      <a:srgbClr val="C00000"/>
                    </a:solidFill>
                    <a:latin typeface="Roboto" panose="02000000000000000000" pitchFamily="2" charset="0"/>
                    <a:ea typeface="Roboto" panose="02000000000000000000" pitchFamily="2" charset="0"/>
                  </a:rPr>
                  <a:t>.py</a:t>
                </a:r>
                <a:endParaRPr lang="en-US" sz="1200" spc="5" dirty="0">
                  <a:solidFill>
                    <a:srgbClr val="C00000"/>
                  </a:solidFill>
                  <a:latin typeface="Roboto" panose="02000000000000000000" pitchFamily="2" charset="0"/>
                  <a:ea typeface="Roboto" panose="02000000000000000000" pitchFamily="2" charset="0"/>
                </a:endParaRPr>
              </a:p>
              <a:p>
                <a:pPr marL="12700" algn="ctr">
                  <a:lnSpc>
                    <a:spcPct val="100000"/>
                  </a:lnSpc>
                  <a:spcBef>
                    <a:spcPts val="10"/>
                  </a:spcBef>
                  <a:spcAft>
                    <a:spcPts val="10"/>
                  </a:spcAft>
                </a:pPr>
                <a:endParaRPr sz="1200" dirty="0">
                  <a:solidFill>
                    <a:srgbClr val="C00000"/>
                  </a:solidFill>
                  <a:latin typeface="Roboto" panose="02000000000000000000" pitchFamily="2" charset="0"/>
                  <a:ea typeface="Roboto" panose="02000000000000000000" pitchFamily="2" charset="0"/>
                </a:endParaRPr>
              </a:p>
              <a:p>
                <a:pPr marL="12700" algn="ctr">
                  <a:spcBef>
                    <a:spcPts val="10"/>
                  </a:spcBef>
                  <a:spcAft>
                    <a:spcPts val="10"/>
                  </a:spcAft>
                </a:pPr>
                <a:r>
                  <a:rPr sz="1200" b="1" dirty="0">
                    <a:solidFill>
                      <a:srgbClr val="0A26CA"/>
                    </a:solidFill>
                    <a:latin typeface="Roboto" panose="02000000000000000000" pitchFamily="2" charset="0"/>
                    <a:ea typeface="Roboto" panose="02000000000000000000" pitchFamily="2" charset="0"/>
                  </a:rPr>
                  <a:t>A distance :</a:t>
                </a:r>
              </a:p>
              <a:p>
                <a:pPr algn="r">
                  <a:spcBef>
                    <a:spcPts val="10"/>
                  </a:spcBef>
                  <a:spcAft>
                    <a:spcPts val="10"/>
                  </a:spcAft>
                </a:pPr>
                <a:r>
                  <a:rPr lang="fr-FR" sz="1200" dirty="0">
                    <a:solidFill>
                      <a:srgbClr val="C00000"/>
                    </a:solidFill>
                    <a:latin typeface="Roboto" panose="02000000000000000000" pitchFamily="2" charset="0"/>
                    <a:ea typeface="Roboto" panose="02000000000000000000" pitchFamily="2" charset="0"/>
                  </a:rPr>
                  <a:t>https://</a:t>
                </a:r>
                <a:r>
                  <a:rPr lang="fr-FR" sz="1200" dirty="0" err="1">
                    <a:solidFill>
                      <a:srgbClr val="C00000"/>
                    </a:solidFill>
                    <a:latin typeface="Roboto" panose="02000000000000000000" pitchFamily="2" charset="0"/>
                    <a:ea typeface="Roboto" panose="02000000000000000000" pitchFamily="2" charset="0"/>
                  </a:rPr>
                  <a:t>share.streamlit.io</a:t>
                </a:r>
                <a:r>
                  <a:rPr lang="fr-FR" sz="1200" dirty="0">
                    <a:solidFill>
                      <a:srgbClr val="C00000"/>
                    </a:solidFill>
                    <a:latin typeface="Roboto" panose="02000000000000000000" pitchFamily="2" charset="0"/>
                    <a:ea typeface="Roboto" panose="02000000000000000000" pitchFamily="2" charset="0"/>
                  </a:rPr>
                  <a:t>/</a:t>
                </a:r>
                <a:r>
                  <a:rPr lang="fr-FR" sz="1200" dirty="0" err="1">
                    <a:solidFill>
                      <a:srgbClr val="C00000"/>
                    </a:solidFill>
                    <a:latin typeface="Roboto" panose="02000000000000000000" pitchFamily="2" charset="0"/>
                    <a:ea typeface="Roboto" panose="02000000000000000000" pitchFamily="2" charset="0"/>
                  </a:rPr>
                  <a:t>ericblanvillain</a:t>
                </a:r>
                <a:r>
                  <a:rPr lang="fr-FR" sz="1200" dirty="0">
                    <a:solidFill>
                      <a:srgbClr val="C00000"/>
                    </a:solidFill>
                    <a:latin typeface="Roboto" panose="02000000000000000000" pitchFamily="2" charset="0"/>
                    <a:ea typeface="Roboto" panose="02000000000000000000" pitchFamily="2" charset="0"/>
                  </a:rPr>
                  <a:t>/p7_blanvillain_eric/main/</a:t>
                </a:r>
                <a:r>
                  <a:rPr lang="fr-FR" sz="1200" dirty="0" err="1">
                    <a:solidFill>
                      <a:srgbClr val="C00000"/>
                    </a:solidFill>
                    <a:latin typeface="Roboto" panose="02000000000000000000" pitchFamily="2" charset="0"/>
                    <a:ea typeface="Roboto" panose="02000000000000000000" pitchFamily="2" charset="0"/>
                  </a:rPr>
                  <a:t>dashboard</a:t>
                </a:r>
                <a:r>
                  <a:rPr lang="fr-FR" sz="1200" dirty="0">
                    <a:solidFill>
                      <a:srgbClr val="C00000"/>
                    </a:solidFill>
                    <a:latin typeface="Roboto" panose="02000000000000000000" pitchFamily="2" charset="0"/>
                    <a:ea typeface="Roboto" panose="02000000000000000000" pitchFamily="2" charset="0"/>
                  </a:rPr>
                  <a:t>/</a:t>
                </a:r>
                <a:r>
                  <a:rPr lang="fr-FR" sz="1200" dirty="0" err="1">
                    <a:solidFill>
                      <a:srgbClr val="C00000"/>
                    </a:solidFill>
                    <a:latin typeface="Roboto" panose="02000000000000000000" pitchFamily="2" charset="0"/>
                    <a:ea typeface="Roboto" panose="02000000000000000000" pitchFamily="2" charset="0"/>
                  </a:rPr>
                  <a:t>dashboard.py</a:t>
                </a:r>
                <a:endParaRPr lang="fr-FR" sz="1200" dirty="0">
                  <a:solidFill>
                    <a:srgbClr val="C00000"/>
                  </a:solidFill>
                  <a:latin typeface="Roboto" panose="02000000000000000000" pitchFamily="2" charset="0"/>
                  <a:ea typeface="Roboto" panose="02000000000000000000" pitchFamily="2" charset="0"/>
                </a:endParaRPr>
              </a:p>
            </p:txBody>
          </p:sp>
          <p:sp>
            <p:nvSpPr>
              <p:cNvPr id="8" name="object 14">
                <a:extLst>
                  <a:ext uri="{FF2B5EF4-FFF2-40B4-BE49-F238E27FC236}">
                    <a16:creationId xmlns:a16="http://schemas.microsoft.com/office/drawing/2014/main" id="{952FC210-6976-2341-9DDF-45CE780F2CE3}"/>
                  </a:ext>
                </a:extLst>
              </p:cNvPr>
              <p:cNvSpPr/>
              <p:nvPr/>
            </p:nvSpPr>
            <p:spPr>
              <a:xfrm>
                <a:off x="4169663" y="957736"/>
                <a:ext cx="804672" cy="662939"/>
              </a:xfrm>
              <a:prstGeom prst="rect">
                <a:avLst/>
              </a:prstGeom>
              <a:blipFill>
                <a:blip r:embed="rId3" cstate="print"/>
                <a:stretch>
                  <a:fillRect/>
                </a:stretch>
              </a:blipFill>
            </p:spPr>
            <p:txBody>
              <a:bodyPr wrap="square" lIns="0" tIns="0" rIns="0" bIns="0" rtlCol="0"/>
              <a:lstStyle/>
              <a:p>
                <a:pPr algn="ctr"/>
                <a:endParaRPr sz="1200">
                  <a:latin typeface="Roboto" panose="02000000000000000000" pitchFamily="2" charset="0"/>
                  <a:ea typeface="Roboto" panose="02000000000000000000" pitchFamily="2" charset="0"/>
                </a:endParaRPr>
              </a:p>
            </p:txBody>
          </p:sp>
        </p:grpSp>
        <p:sp>
          <p:nvSpPr>
            <p:cNvPr id="29" name="Rectangle 28">
              <a:extLst>
                <a:ext uri="{FF2B5EF4-FFF2-40B4-BE49-F238E27FC236}">
                  <a16:creationId xmlns:a16="http://schemas.microsoft.com/office/drawing/2014/main" id="{97A68F28-77B8-944D-900A-BA4A3B22C2BC}"/>
                </a:ext>
              </a:extLst>
            </p:cNvPr>
            <p:cNvSpPr/>
            <p:nvPr/>
          </p:nvSpPr>
          <p:spPr>
            <a:xfrm>
              <a:off x="850790" y="636725"/>
              <a:ext cx="7776375" cy="410225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atin typeface="Roboto" panose="02000000000000000000" pitchFamily="2" charset="0"/>
                <a:ea typeface="Roboto" panose="02000000000000000000" pitchFamily="2" charset="0"/>
              </a:endParaRPr>
            </a:p>
          </p:txBody>
        </p:sp>
      </p:grpSp>
      <p:sp>
        <p:nvSpPr>
          <p:cNvPr id="4" name="Google Shape;618;p46">
            <a:extLst>
              <a:ext uri="{FF2B5EF4-FFF2-40B4-BE49-F238E27FC236}">
                <a16:creationId xmlns:a16="http://schemas.microsoft.com/office/drawing/2014/main" id="{0C6A9C80-CE99-064B-BBAD-29B3A04DFA26}"/>
              </a:ext>
            </a:extLst>
          </p:cNvPr>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12700">
              <a:spcBef>
                <a:spcPts val="100"/>
              </a:spcBef>
            </a:pPr>
            <a:r>
              <a:rPr lang="en-GB" sz="2300" b="1" dirty="0" err="1">
                <a:solidFill>
                  <a:srgbClr val="0A26CA"/>
                </a:solidFill>
                <a:latin typeface="Roboto"/>
                <a:ea typeface="Roboto"/>
              </a:rPr>
              <a:t>Deploiement</a:t>
            </a:r>
            <a:r>
              <a:rPr lang="en-GB" sz="2300" b="1" dirty="0">
                <a:solidFill>
                  <a:srgbClr val="0A26CA"/>
                </a:solidFill>
                <a:latin typeface="Roboto"/>
                <a:ea typeface="Roboto"/>
              </a:rPr>
              <a:t> du dashboard</a:t>
            </a:r>
          </a:p>
        </p:txBody>
      </p:sp>
    </p:spTree>
    <p:extLst>
      <p:ext uri="{BB962C8B-B14F-4D97-AF65-F5344CB8AC3E}">
        <p14:creationId xmlns:p14="http://schemas.microsoft.com/office/powerpoint/2010/main" val="32523825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39"/>
          <p:cNvSpPr txBox="1"/>
          <p:nvPr/>
        </p:nvSpPr>
        <p:spPr>
          <a:xfrm>
            <a:off x="1219800" y="1693975"/>
            <a:ext cx="6704400" cy="9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SzPts val="1018"/>
              <a:buNone/>
            </a:pPr>
            <a:r>
              <a:rPr lang="fr" sz="2446" b="1">
                <a:solidFill>
                  <a:srgbClr val="0A26CA"/>
                </a:solidFill>
                <a:latin typeface="Roboto"/>
                <a:ea typeface="Roboto"/>
                <a:cs typeface="Roboto"/>
                <a:sym typeface="Roboto"/>
              </a:rPr>
              <a:t>CONCLUSION</a:t>
            </a:r>
            <a:endParaRPr sz="2446" b="1">
              <a:solidFill>
                <a:srgbClr val="0A26CA"/>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p:nvPr/>
        </p:nvSpPr>
        <p:spPr>
          <a:xfrm>
            <a:off x="83100" y="64025"/>
            <a:ext cx="51477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20" b="1">
                <a:solidFill>
                  <a:srgbClr val="0A26CA"/>
                </a:solidFill>
                <a:latin typeface="Roboto"/>
                <a:ea typeface="Roboto"/>
                <a:cs typeface="Roboto"/>
                <a:sym typeface="Roboto"/>
              </a:rPr>
              <a:t>Introduction - Problématique</a:t>
            </a:r>
            <a:endParaRPr sz="2320" b="1">
              <a:solidFill>
                <a:srgbClr val="0A26CA"/>
              </a:solidFill>
              <a:latin typeface="Roboto"/>
              <a:ea typeface="Roboto"/>
              <a:cs typeface="Roboto"/>
              <a:sym typeface="Roboto"/>
            </a:endParaRPr>
          </a:p>
        </p:txBody>
      </p:sp>
      <p:sp>
        <p:nvSpPr>
          <p:cNvPr id="72" name="Google Shape;72;p15"/>
          <p:cNvSpPr txBox="1"/>
          <p:nvPr/>
        </p:nvSpPr>
        <p:spPr>
          <a:xfrm>
            <a:off x="769250" y="899675"/>
            <a:ext cx="7841700" cy="2031900"/>
          </a:xfrm>
          <a:prstGeom prst="rect">
            <a:avLst/>
          </a:prstGeom>
          <a:solidFill>
            <a:srgbClr val="F3F3F3"/>
          </a:solidFill>
          <a:ln w="9525" cap="flat" cmpd="sng">
            <a:solidFill>
              <a:schemeClr val="accent5"/>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fr" sz="1500" b="1">
                <a:solidFill>
                  <a:schemeClr val="accent5"/>
                </a:solidFill>
                <a:latin typeface="Roboto"/>
                <a:ea typeface="Roboto"/>
                <a:cs typeface="Roboto"/>
                <a:sym typeface="Roboto"/>
              </a:rPr>
              <a:t>Mission :</a:t>
            </a:r>
            <a:endParaRPr sz="1800">
              <a:latin typeface="Roboto"/>
              <a:ea typeface="Roboto"/>
              <a:cs typeface="Roboto"/>
              <a:sym typeface="Roboto"/>
            </a:endParaRPr>
          </a:p>
          <a:p>
            <a:pPr marL="0" lvl="0" indent="0" algn="l" rtl="0">
              <a:spcBef>
                <a:spcPts val="0"/>
              </a:spcBef>
              <a:spcAft>
                <a:spcPts val="0"/>
              </a:spcAft>
              <a:buNone/>
            </a:pPr>
            <a:r>
              <a:rPr lang="fr" sz="1500">
                <a:solidFill>
                  <a:srgbClr val="073763"/>
                </a:solidFill>
                <a:latin typeface="Roboto"/>
                <a:ea typeface="Roboto"/>
                <a:cs typeface="Roboto"/>
                <a:sym typeface="Roboto"/>
              </a:rPr>
              <a:t>- Développer un modèle de scoring de la probabilité de défaut de remboursement du client</a:t>
            </a:r>
            <a:endParaRPr sz="1500">
              <a:solidFill>
                <a:srgbClr val="073763"/>
              </a:solidFill>
              <a:latin typeface="Roboto"/>
              <a:ea typeface="Roboto"/>
              <a:cs typeface="Roboto"/>
              <a:sym typeface="Roboto"/>
            </a:endParaRPr>
          </a:p>
          <a:p>
            <a:pPr marL="0" lvl="0" indent="0" algn="l" rtl="0">
              <a:spcBef>
                <a:spcPts val="0"/>
              </a:spcBef>
              <a:spcAft>
                <a:spcPts val="0"/>
              </a:spcAft>
              <a:buNone/>
            </a:pPr>
            <a:r>
              <a:rPr lang="fr" sz="1500">
                <a:solidFill>
                  <a:srgbClr val="073763"/>
                </a:solidFill>
                <a:latin typeface="Roboto"/>
                <a:ea typeface="Roboto"/>
                <a:cs typeface="Roboto"/>
                <a:sym typeface="Roboto"/>
              </a:rPr>
              <a:t>- Développer un dashboard interactif</a:t>
            </a:r>
            <a:endParaRPr sz="1500">
              <a:solidFill>
                <a:srgbClr val="073763"/>
              </a:solidFill>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l" rtl="0">
              <a:spcBef>
                <a:spcPts val="0"/>
              </a:spcBef>
              <a:spcAft>
                <a:spcPts val="0"/>
              </a:spcAft>
              <a:buNone/>
            </a:pPr>
            <a:r>
              <a:rPr lang="fr" sz="1500" b="1">
                <a:solidFill>
                  <a:schemeClr val="accent5"/>
                </a:solidFill>
                <a:latin typeface="Roboto"/>
                <a:ea typeface="Roboto"/>
                <a:cs typeface="Roboto"/>
                <a:sym typeface="Roboto"/>
              </a:rPr>
              <a:t>Objectifs :</a:t>
            </a:r>
            <a:endParaRPr sz="1500">
              <a:latin typeface="Roboto"/>
              <a:ea typeface="Roboto"/>
              <a:cs typeface="Roboto"/>
              <a:sym typeface="Roboto"/>
            </a:endParaRPr>
          </a:p>
          <a:p>
            <a:pPr marL="0" lvl="0" indent="0" algn="l" rtl="0">
              <a:spcBef>
                <a:spcPts val="0"/>
              </a:spcBef>
              <a:spcAft>
                <a:spcPts val="0"/>
              </a:spcAft>
              <a:buNone/>
            </a:pPr>
            <a:r>
              <a:rPr lang="fr" sz="1500">
                <a:solidFill>
                  <a:srgbClr val="073763"/>
                </a:solidFill>
                <a:latin typeface="Roboto"/>
                <a:ea typeface="Roboto"/>
                <a:cs typeface="Roboto"/>
                <a:sym typeface="Roboto"/>
              </a:rPr>
              <a:t>- Aider à la décision d’accorder ou non un prêt à un client potentiel</a:t>
            </a:r>
            <a:endParaRPr sz="1500">
              <a:solidFill>
                <a:srgbClr val="073763"/>
              </a:solidFill>
              <a:latin typeface="Roboto"/>
              <a:ea typeface="Roboto"/>
              <a:cs typeface="Roboto"/>
              <a:sym typeface="Roboto"/>
            </a:endParaRPr>
          </a:p>
          <a:p>
            <a:pPr marL="0" lvl="0" indent="0" algn="l" rtl="0">
              <a:spcBef>
                <a:spcPts val="0"/>
              </a:spcBef>
              <a:spcAft>
                <a:spcPts val="0"/>
              </a:spcAft>
              <a:buNone/>
            </a:pPr>
            <a:r>
              <a:rPr lang="fr" sz="1500">
                <a:solidFill>
                  <a:srgbClr val="073763"/>
                </a:solidFill>
                <a:latin typeface="Roboto"/>
                <a:ea typeface="Roboto"/>
                <a:cs typeface="Roboto"/>
                <a:sym typeface="Roboto"/>
              </a:rPr>
              <a:t>- Expliquer de façon la plus transparente possible les décisions d’octroi de crédit</a:t>
            </a:r>
            <a:endParaRPr sz="1500">
              <a:solidFill>
                <a:srgbClr val="073763"/>
              </a:solidFill>
              <a:latin typeface="Roboto"/>
              <a:ea typeface="Roboto"/>
              <a:cs typeface="Roboto"/>
              <a:sym typeface="Roboto"/>
            </a:endParaRPr>
          </a:p>
          <a:p>
            <a:pPr marL="0" lvl="0" indent="0" algn="l" rtl="0">
              <a:spcBef>
                <a:spcPts val="0"/>
              </a:spcBef>
              <a:spcAft>
                <a:spcPts val="0"/>
              </a:spcAft>
              <a:buNone/>
            </a:pPr>
            <a:r>
              <a:rPr lang="fr" sz="1500">
                <a:solidFill>
                  <a:srgbClr val="073763"/>
                </a:solidFill>
                <a:latin typeface="Roboto"/>
                <a:ea typeface="Roboto"/>
                <a:cs typeface="Roboto"/>
                <a:sym typeface="Roboto"/>
              </a:rPr>
              <a:t>- Permettre aux clients de disposer des informations les plus pertinentes</a:t>
            </a:r>
            <a:endParaRPr sz="1500">
              <a:solidFill>
                <a:srgbClr val="073763"/>
              </a:solidFill>
              <a:latin typeface="Roboto"/>
              <a:ea typeface="Roboto"/>
              <a:cs typeface="Roboto"/>
              <a:sym typeface="Roboto"/>
            </a:endParaRPr>
          </a:p>
        </p:txBody>
      </p:sp>
      <p:grpSp>
        <p:nvGrpSpPr>
          <p:cNvPr id="73" name="Google Shape;73;p15"/>
          <p:cNvGrpSpPr/>
          <p:nvPr/>
        </p:nvGrpSpPr>
        <p:grpSpPr>
          <a:xfrm>
            <a:off x="769254" y="3362165"/>
            <a:ext cx="7830780" cy="1263000"/>
            <a:chOff x="252575" y="3590800"/>
            <a:chExt cx="8346600" cy="1263000"/>
          </a:xfrm>
        </p:grpSpPr>
        <p:sp>
          <p:nvSpPr>
            <p:cNvPr id="74" name="Google Shape;74;p15"/>
            <p:cNvSpPr/>
            <p:nvPr/>
          </p:nvSpPr>
          <p:spPr>
            <a:xfrm>
              <a:off x="252575" y="3590800"/>
              <a:ext cx="8346600" cy="1263000"/>
            </a:xfrm>
            <a:prstGeom prst="rect">
              <a:avLst/>
            </a:prstGeom>
            <a:solidFill>
              <a:srgbClr val="F3F3F3"/>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15"/>
            <p:cNvGrpSpPr/>
            <p:nvPr/>
          </p:nvGrpSpPr>
          <p:grpSpPr>
            <a:xfrm>
              <a:off x="264075" y="3595100"/>
              <a:ext cx="8265457" cy="1104610"/>
              <a:chOff x="264075" y="3595100"/>
              <a:chExt cx="8265457" cy="1104610"/>
            </a:xfrm>
          </p:grpSpPr>
          <p:sp>
            <p:nvSpPr>
              <p:cNvPr id="76" name="Google Shape;76;p15"/>
              <p:cNvSpPr txBox="1"/>
              <p:nvPr/>
            </p:nvSpPr>
            <p:spPr>
              <a:xfrm>
                <a:off x="264075" y="3595100"/>
                <a:ext cx="1061400" cy="615600"/>
              </a:xfrm>
              <a:prstGeom prst="rect">
                <a:avLst/>
              </a:prstGeom>
              <a:solidFill>
                <a:srgbClr val="F3F3F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b="1">
                    <a:solidFill>
                      <a:srgbClr val="073763"/>
                    </a:solidFill>
                    <a:latin typeface="Roboto"/>
                    <a:ea typeface="Roboto"/>
                    <a:cs typeface="Roboto"/>
                    <a:sym typeface="Roboto"/>
                  </a:rPr>
                  <a:t>EDA</a:t>
                </a:r>
                <a:endParaRPr b="1">
                  <a:solidFill>
                    <a:srgbClr val="073763"/>
                  </a:solidFill>
                  <a:latin typeface="Roboto"/>
                  <a:ea typeface="Roboto"/>
                  <a:cs typeface="Roboto"/>
                  <a:sym typeface="Roboto"/>
                </a:endParaRPr>
              </a:p>
              <a:p>
                <a:pPr marL="0" lvl="0" indent="0" algn="ctr" rtl="0">
                  <a:spcBef>
                    <a:spcPts val="0"/>
                  </a:spcBef>
                  <a:spcAft>
                    <a:spcPts val="0"/>
                  </a:spcAft>
                  <a:buNone/>
                </a:pPr>
                <a:r>
                  <a:rPr lang="fr" sz="900">
                    <a:solidFill>
                      <a:srgbClr val="073763"/>
                    </a:solidFill>
                    <a:latin typeface="Roboto"/>
                    <a:ea typeface="Roboto"/>
                    <a:cs typeface="Roboto"/>
                    <a:sym typeface="Roboto"/>
                  </a:rPr>
                  <a:t>Analyse de la donnée initiale</a:t>
                </a:r>
                <a:endParaRPr sz="600">
                  <a:solidFill>
                    <a:srgbClr val="073763"/>
                  </a:solidFill>
                  <a:latin typeface="Roboto"/>
                  <a:ea typeface="Roboto"/>
                  <a:cs typeface="Roboto"/>
                  <a:sym typeface="Roboto"/>
                </a:endParaRPr>
              </a:p>
            </p:txBody>
          </p:sp>
          <p:sp>
            <p:nvSpPr>
              <p:cNvPr id="77" name="Google Shape;77;p15"/>
              <p:cNvSpPr txBox="1"/>
              <p:nvPr/>
            </p:nvSpPr>
            <p:spPr>
              <a:xfrm>
                <a:off x="1345221" y="3595110"/>
                <a:ext cx="2017200" cy="1048800"/>
              </a:xfrm>
              <a:prstGeom prst="rect">
                <a:avLst/>
              </a:prstGeom>
              <a:solidFill>
                <a:srgbClr val="F3F3F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b="1">
                    <a:solidFill>
                      <a:srgbClr val="073763"/>
                    </a:solidFill>
                    <a:latin typeface="Roboto"/>
                    <a:ea typeface="Roboto"/>
                    <a:cs typeface="Roboto"/>
                    <a:sym typeface="Roboto"/>
                  </a:rPr>
                  <a:t>CONSTRUCTION DU </a:t>
                </a:r>
                <a:endParaRPr b="1">
                  <a:solidFill>
                    <a:srgbClr val="073763"/>
                  </a:solidFill>
                  <a:latin typeface="Roboto"/>
                  <a:ea typeface="Roboto"/>
                  <a:cs typeface="Roboto"/>
                  <a:sym typeface="Roboto"/>
                </a:endParaRPr>
              </a:p>
              <a:p>
                <a:pPr marL="0" lvl="0" indent="0" algn="ctr" rtl="0">
                  <a:spcBef>
                    <a:spcPts val="0"/>
                  </a:spcBef>
                  <a:spcAft>
                    <a:spcPts val="0"/>
                  </a:spcAft>
                  <a:buNone/>
                </a:pPr>
                <a:r>
                  <a:rPr lang="fr" b="1">
                    <a:solidFill>
                      <a:srgbClr val="073763"/>
                    </a:solidFill>
                    <a:latin typeface="Roboto"/>
                    <a:ea typeface="Roboto"/>
                    <a:cs typeface="Roboto"/>
                    <a:sym typeface="Roboto"/>
                  </a:rPr>
                  <a:t>MODÈLE</a:t>
                </a:r>
                <a:endParaRPr b="1">
                  <a:solidFill>
                    <a:srgbClr val="073763"/>
                  </a:solidFill>
                  <a:latin typeface="Roboto"/>
                  <a:ea typeface="Roboto"/>
                  <a:cs typeface="Roboto"/>
                  <a:sym typeface="Roboto"/>
                </a:endParaRPr>
              </a:p>
              <a:p>
                <a:pPr marL="0" lvl="0" indent="0" algn="ctr" rtl="0">
                  <a:spcBef>
                    <a:spcPts val="0"/>
                  </a:spcBef>
                  <a:spcAft>
                    <a:spcPts val="0"/>
                  </a:spcAft>
                  <a:buNone/>
                </a:pPr>
                <a:r>
                  <a:rPr lang="fr" sz="900">
                    <a:solidFill>
                      <a:srgbClr val="073763"/>
                    </a:solidFill>
                    <a:latin typeface="Roboto"/>
                    <a:ea typeface="Roboto"/>
                    <a:cs typeface="Roboto"/>
                    <a:sym typeface="Roboto"/>
                  </a:rPr>
                  <a:t>Méthodologie</a:t>
                </a:r>
                <a:endParaRPr sz="900">
                  <a:solidFill>
                    <a:srgbClr val="073763"/>
                  </a:solidFill>
                  <a:latin typeface="Roboto"/>
                  <a:ea typeface="Roboto"/>
                  <a:cs typeface="Roboto"/>
                  <a:sym typeface="Roboto"/>
                </a:endParaRPr>
              </a:p>
              <a:p>
                <a:pPr marL="0" lvl="0" indent="0" algn="ctr" rtl="0">
                  <a:spcBef>
                    <a:spcPts val="0"/>
                  </a:spcBef>
                  <a:spcAft>
                    <a:spcPts val="0"/>
                  </a:spcAft>
                  <a:buNone/>
                </a:pPr>
                <a:r>
                  <a:rPr lang="fr" sz="900">
                    <a:solidFill>
                      <a:srgbClr val="073763"/>
                    </a:solidFill>
                    <a:latin typeface="Roboto"/>
                    <a:ea typeface="Roboto"/>
                    <a:cs typeface="Roboto"/>
                    <a:sym typeface="Roboto"/>
                  </a:rPr>
                  <a:t>D’entraînement du</a:t>
                </a:r>
                <a:endParaRPr sz="900">
                  <a:solidFill>
                    <a:srgbClr val="073763"/>
                  </a:solidFill>
                  <a:latin typeface="Roboto"/>
                  <a:ea typeface="Roboto"/>
                  <a:cs typeface="Roboto"/>
                  <a:sym typeface="Roboto"/>
                </a:endParaRPr>
              </a:p>
              <a:p>
                <a:pPr marL="0" lvl="0" indent="0" algn="ctr" rtl="0">
                  <a:spcBef>
                    <a:spcPts val="0"/>
                  </a:spcBef>
                  <a:spcAft>
                    <a:spcPts val="0"/>
                  </a:spcAft>
                  <a:buNone/>
                </a:pPr>
                <a:r>
                  <a:rPr lang="fr" sz="900">
                    <a:solidFill>
                      <a:srgbClr val="073763"/>
                    </a:solidFill>
                    <a:latin typeface="Roboto"/>
                    <a:ea typeface="Roboto"/>
                    <a:cs typeface="Roboto"/>
                    <a:sym typeface="Roboto"/>
                  </a:rPr>
                  <a:t>modèle</a:t>
                </a:r>
                <a:endParaRPr sz="900">
                  <a:solidFill>
                    <a:srgbClr val="073763"/>
                  </a:solidFill>
                  <a:latin typeface="Roboto"/>
                  <a:ea typeface="Roboto"/>
                  <a:cs typeface="Roboto"/>
                  <a:sym typeface="Roboto"/>
                </a:endParaRPr>
              </a:p>
              <a:p>
                <a:pPr marL="0" lvl="0" indent="0" algn="ctr" rtl="0">
                  <a:spcBef>
                    <a:spcPts val="0"/>
                  </a:spcBef>
                  <a:spcAft>
                    <a:spcPts val="0"/>
                  </a:spcAft>
                  <a:buNone/>
                </a:pPr>
                <a:r>
                  <a:rPr lang="fr" sz="900">
                    <a:solidFill>
                      <a:srgbClr val="073763"/>
                    </a:solidFill>
                    <a:latin typeface="Roboto"/>
                    <a:ea typeface="Roboto"/>
                    <a:cs typeface="Roboto"/>
                    <a:sym typeface="Roboto"/>
                  </a:rPr>
                  <a:t>Performance du modèle</a:t>
                </a:r>
                <a:endParaRPr>
                  <a:solidFill>
                    <a:srgbClr val="073763"/>
                  </a:solidFill>
                  <a:latin typeface="Roboto"/>
                  <a:ea typeface="Roboto"/>
                  <a:cs typeface="Roboto"/>
                  <a:sym typeface="Roboto"/>
                </a:endParaRPr>
              </a:p>
            </p:txBody>
          </p:sp>
          <p:sp>
            <p:nvSpPr>
              <p:cNvPr id="78" name="Google Shape;78;p15"/>
              <p:cNvSpPr txBox="1"/>
              <p:nvPr/>
            </p:nvSpPr>
            <p:spPr>
              <a:xfrm>
                <a:off x="3300828" y="3595110"/>
                <a:ext cx="2017200" cy="1104600"/>
              </a:xfrm>
              <a:prstGeom prst="rect">
                <a:avLst/>
              </a:prstGeom>
              <a:solidFill>
                <a:srgbClr val="F3F3F3"/>
              </a:solid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 b="1">
                    <a:solidFill>
                      <a:srgbClr val="073763"/>
                    </a:solidFill>
                    <a:latin typeface="Roboto"/>
                    <a:ea typeface="Roboto"/>
                    <a:cs typeface="Roboto"/>
                    <a:sym typeface="Roboto"/>
                  </a:rPr>
                  <a:t>NOTE</a:t>
                </a:r>
                <a:endParaRPr b="1">
                  <a:solidFill>
                    <a:srgbClr val="073763"/>
                  </a:solidFill>
                  <a:latin typeface="Roboto"/>
                  <a:ea typeface="Roboto"/>
                  <a:cs typeface="Roboto"/>
                  <a:sym typeface="Roboto"/>
                </a:endParaRPr>
              </a:p>
              <a:p>
                <a:pPr marL="0" lvl="0" indent="0" algn="ctr" rtl="0">
                  <a:spcBef>
                    <a:spcPts val="0"/>
                  </a:spcBef>
                  <a:spcAft>
                    <a:spcPts val="0"/>
                  </a:spcAft>
                  <a:buNone/>
                </a:pPr>
                <a:r>
                  <a:rPr lang="fr" b="1">
                    <a:solidFill>
                      <a:srgbClr val="073763"/>
                    </a:solidFill>
                    <a:latin typeface="Roboto"/>
                    <a:ea typeface="Roboto"/>
                    <a:cs typeface="Roboto"/>
                    <a:sym typeface="Roboto"/>
                  </a:rPr>
                  <a:t>MÉTHODOLOGIQUE</a:t>
                </a:r>
                <a:endParaRPr b="1">
                  <a:solidFill>
                    <a:srgbClr val="073763"/>
                  </a:solidFill>
                  <a:latin typeface="Roboto"/>
                  <a:ea typeface="Roboto"/>
                  <a:cs typeface="Roboto"/>
                  <a:sym typeface="Roboto"/>
                </a:endParaRPr>
              </a:p>
              <a:p>
                <a:pPr marL="0" lvl="0" indent="0" algn="ctr" rtl="0">
                  <a:spcBef>
                    <a:spcPts val="0"/>
                  </a:spcBef>
                  <a:spcAft>
                    <a:spcPts val="0"/>
                  </a:spcAft>
                  <a:buNone/>
                </a:pPr>
                <a:r>
                  <a:rPr lang="fr" sz="900">
                    <a:solidFill>
                      <a:srgbClr val="073763"/>
                    </a:solidFill>
                    <a:latin typeface="Roboto"/>
                    <a:ea typeface="Roboto"/>
                    <a:cs typeface="Roboto"/>
                    <a:sym typeface="Roboto"/>
                  </a:rPr>
                  <a:t>Rédaction de la note</a:t>
                </a:r>
                <a:endParaRPr sz="900">
                  <a:solidFill>
                    <a:srgbClr val="073763"/>
                  </a:solidFill>
                  <a:latin typeface="Roboto"/>
                  <a:ea typeface="Roboto"/>
                  <a:cs typeface="Roboto"/>
                  <a:sym typeface="Roboto"/>
                </a:endParaRPr>
              </a:p>
              <a:p>
                <a:pPr marL="0" lvl="0" indent="0" algn="ctr" rtl="0">
                  <a:spcBef>
                    <a:spcPts val="0"/>
                  </a:spcBef>
                  <a:spcAft>
                    <a:spcPts val="0"/>
                  </a:spcAft>
                  <a:buNone/>
                </a:pPr>
                <a:r>
                  <a:rPr lang="fr" sz="900">
                    <a:solidFill>
                      <a:srgbClr val="073763"/>
                    </a:solidFill>
                    <a:latin typeface="Roboto"/>
                    <a:ea typeface="Roboto"/>
                    <a:cs typeface="Roboto"/>
                    <a:sym typeface="Roboto"/>
                  </a:rPr>
                  <a:t>méthodologique du</a:t>
                </a:r>
                <a:endParaRPr sz="900">
                  <a:solidFill>
                    <a:srgbClr val="073763"/>
                  </a:solidFill>
                  <a:latin typeface="Roboto"/>
                  <a:ea typeface="Roboto"/>
                  <a:cs typeface="Roboto"/>
                  <a:sym typeface="Roboto"/>
                </a:endParaRPr>
              </a:p>
              <a:p>
                <a:pPr marL="0" lvl="0" indent="0" algn="ctr" rtl="0">
                  <a:spcBef>
                    <a:spcPts val="0"/>
                  </a:spcBef>
                  <a:spcAft>
                    <a:spcPts val="0"/>
                  </a:spcAft>
                  <a:buNone/>
                </a:pPr>
                <a:r>
                  <a:rPr lang="fr" sz="900">
                    <a:solidFill>
                      <a:srgbClr val="073763"/>
                    </a:solidFill>
                    <a:latin typeface="Roboto"/>
                    <a:ea typeface="Roboto"/>
                    <a:cs typeface="Roboto"/>
                    <a:sym typeface="Roboto"/>
                  </a:rPr>
                  <a:t>modèle</a:t>
                </a:r>
                <a:endParaRPr sz="900">
                  <a:solidFill>
                    <a:srgbClr val="073763"/>
                  </a:solidFill>
                  <a:latin typeface="Roboto"/>
                  <a:ea typeface="Roboto"/>
                  <a:cs typeface="Roboto"/>
                  <a:sym typeface="Roboto"/>
                </a:endParaRPr>
              </a:p>
              <a:p>
                <a:pPr marL="0" lvl="0" indent="0" algn="ctr" rtl="0">
                  <a:spcBef>
                    <a:spcPts val="0"/>
                  </a:spcBef>
                  <a:spcAft>
                    <a:spcPts val="0"/>
                  </a:spcAft>
                  <a:buNone/>
                </a:pPr>
                <a:endParaRPr>
                  <a:solidFill>
                    <a:srgbClr val="073763"/>
                  </a:solidFill>
                  <a:latin typeface="Roboto"/>
                  <a:ea typeface="Roboto"/>
                  <a:cs typeface="Roboto"/>
                  <a:sym typeface="Roboto"/>
                </a:endParaRPr>
              </a:p>
            </p:txBody>
          </p:sp>
          <p:sp>
            <p:nvSpPr>
              <p:cNvPr id="79" name="Google Shape;79;p15"/>
              <p:cNvSpPr txBox="1"/>
              <p:nvPr/>
            </p:nvSpPr>
            <p:spPr>
              <a:xfrm>
                <a:off x="5337669" y="3595113"/>
                <a:ext cx="1586100" cy="865200"/>
              </a:xfrm>
              <a:prstGeom prst="rect">
                <a:avLst/>
              </a:prstGeom>
              <a:solidFill>
                <a:srgbClr val="F3F3F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b="1">
                    <a:solidFill>
                      <a:srgbClr val="073763"/>
                    </a:solidFill>
                    <a:latin typeface="Roboto"/>
                    <a:ea typeface="Roboto"/>
                    <a:cs typeface="Roboto"/>
                    <a:sym typeface="Roboto"/>
                  </a:rPr>
                  <a:t>DASHBOARD</a:t>
                </a:r>
                <a:endParaRPr b="1">
                  <a:solidFill>
                    <a:srgbClr val="073763"/>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900">
                    <a:solidFill>
                      <a:srgbClr val="073763"/>
                    </a:solidFill>
                    <a:latin typeface="Roboto"/>
                    <a:ea typeface="Roboto"/>
                    <a:cs typeface="Roboto"/>
                    <a:sym typeface="Roboto"/>
                  </a:rPr>
                  <a:t>Réalisation du</a:t>
                </a:r>
                <a:endParaRPr sz="900">
                  <a:solidFill>
                    <a:srgbClr val="073763"/>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900">
                    <a:solidFill>
                      <a:srgbClr val="073763"/>
                    </a:solidFill>
                    <a:latin typeface="Roboto"/>
                    <a:ea typeface="Roboto"/>
                    <a:cs typeface="Roboto"/>
                    <a:sym typeface="Roboto"/>
                  </a:rPr>
                  <a:t>dashboard</a:t>
                </a:r>
                <a:endParaRPr sz="900">
                  <a:solidFill>
                    <a:srgbClr val="073763"/>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900">
                    <a:solidFill>
                      <a:srgbClr val="073763"/>
                    </a:solidFill>
                    <a:latin typeface="Roboto"/>
                    <a:ea typeface="Roboto"/>
                    <a:cs typeface="Roboto"/>
                    <a:sym typeface="Roboto"/>
                  </a:rPr>
                  <a:t>Sauvegarde sur un</a:t>
                </a:r>
                <a:endParaRPr sz="900">
                  <a:solidFill>
                    <a:srgbClr val="073763"/>
                  </a:solidFill>
                  <a:latin typeface="Roboto"/>
                  <a:ea typeface="Roboto"/>
                  <a:cs typeface="Roboto"/>
                  <a:sym typeface="Roboto"/>
                </a:endParaRPr>
              </a:p>
              <a:p>
                <a:pPr marL="0" lvl="0" indent="0" algn="ctr" rtl="0">
                  <a:spcBef>
                    <a:spcPts val="0"/>
                  </a:spcBef>
                  <a:spcAft>
                    <a:spcPts val="0"/>
                  </a:spcAft>
                  <a:buNone/>
                </a:pPr>
                <a:r>
                  <a:rPr lang="fr" sz="900">
                    <a:solidFill>
                      <a:srgbClr val="073763"/>
                    </a:solidFill>
                    <a:latin typeface="Roboto"/>
                    <a:ea typeface="Roboto"/>
                    <a:cs typeface="Roboto"/>
                    <a:sym typeface="Roboto"/>
                  </a:rPr>
                  <a:t>dépôt GitHub</a:t>
                </a:r>
                <a:endParaRPr>
                  <a:solidFill>
                    <a:srgbClr val="073763"/>
                  </a:solidFill>
                  <a:latin typeface="Roboto"/>
                  <a:ea typeface="Roboto"/>
                  <a:cs typeface="Roboto"/>
                  <a:sym typeface="Roboto"/>
                </a:endParaRPr>
              </a:p>
            </p:txBody>
          </p:sp>
          <p:sp>
            <p:nvSpPr>
              <p:cNvPr id="80" name="Google Shape;80;p15"/>
              <p:cNvSpPr txBox="1"/>
              <p:nvPr/>
            </p:nvSpPr>
            <p:spPr>
              <a:xfrm>
                <a:off x="6943432" y="3595113"/>
                <a:ext cx="1586100" cy="865200"/>
              </a:xfrm>
              <a:prstGeom prst="rect">
                <a:avLst/>
              </a:prstGeom>
              <a:solidFill>
                <a:srgbClr val="F3F3F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b="1">
                    <a:solidFill>
                      <a:srgbClr val="073763"/>
                    </a:solidFill>
                    <a:latin typeface="Roboto"/>
                    <a:ea typeface="Roboto"/>
                    <a:cs typeface="Roboto"/>
                    <a:sym typeface="Roboto"/>
                  </a:rPr>
                  <a:t>DÉPLOIEMENT</a:t>
                </a:r>
                <a:endParaRPr b="1">
                  <a:solidFill>
                    <a:srgbClr val="073763"/>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900">
                    <a:solidFill>
                      <a:srgbClr val="073763"/>
                    </a:solidFill>
                    <a:latin typeface="Roboto"/>
                    <a:ea typeface="Roboto"/>
                    <a:cs typeface="Roboto"/>
                    <a:sym typeface="Roboto"/>
                  </a:rPr>
                  <a:t>Déploiement du modèle</a:t>
                </a:r>
                <a:endParaRPr sz="900">
                  <a:solidFill>
                    <a:srgbClr val="073763"/>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fr" sz="900">
                    <a:solidFill>
                      <a:srgbClr val="073763"/>
                    </a:solidFill>
                    <a:latin typeface="Roboto"/>
                    <a:ea typeface="Roboto"/>
                    <a:cs typeface="Roboto"/>
                    <a:sym typeface="Roboto"/>
                  </a:rPr>
                  <a:t>via share.streamlit.io</a:t>
                </a:r>
                <a:endParaRPr sz="900">
                  <a:solidFill>
                    <a:srgbClr val="073763"/>
                  </a:solidFill>
                  <a:latin typeface="Roboto"/>
                  <a:ea typeface="Roboto"/>
                  <a:cs typeface="Roboto"/>
                  <a:sym typeface="Roboto"/>
                </a:endParaRPr>
              </a:p>
              <a:p>
                <a:pPr marL="0" lvl="0" indent="0" algn="ctr" rtl="0">
                  <a:spcBef>
                    <a:spcPts val="0"/>
                  </a:spcBef>
                  <a:spcAft>
                    <a:spcPts val="0"/>
                  </a:spcAft>
                  <a:buNone/>
                </a:pPr>
                <a:r>
                  <a:rPr lang="fr" sz="900">
                    <a:solidFill>
                      <a:srgbClr val="073763"/>
                    </a:solidFill>
                    <a:latin typeface="Roboto"/>
                    <a:ea typeface="Roboto"/>
                    <a:cs typeface="Roboto"/>
                    <a:sym typeface="Roboto"/>
                  </a:rPr>
                  <a:t>https://share.streamlit.io/dashboard.py</a:t>
                </a:r>
                <a:endParaRPr>
                  <a:solidFill>
                    <a:srgbClr val="073763"/>
                  </a:solidFill>
                  <a:latin typeface="Roboto"/>
                  <a:ea typeface="Roboto"/>
                  <a:cs typeface="Roboto"/>
                  <a:sym typeface="Roboto"/>
                </a:endParaRPr>
              </a:p>
            </p:txBody>
          </p:sp>
        </p:grpSp>
      </p:grpSp>
      <p:sp>
        <p:nvSpPr>
          <p:cNvPr id="81" name="Google Shape;81;p15"/>
          <p:cNvSpPr txBox="1"/>
          <p:nvPr/>
        </p:nvSpPr>
        <p:spPr>
          <a:xfrm>
            <a:off x="4872125" y="4756500"/>
            <a:ext cx="42495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fr" sz="1000">
                <a:latin typeface="Roboto"/>
                <a:ea typeface="Roboto"/>
                <a:cs typeface="Roboto"/>
                <a:sym typeface="Roboto"/>
              </a:rPr>
              <a:t>https://openclassrooms.com/en/paths/164/projects/632/assignment</a:t>
            </a:r>
            <a:endParaRPr sz="1000">
              <a:latin typeface="Roboto"/>
              <a:ea typeface="Roboto"/>
              <a:cs typeface="Roboto"/>
              <a:sym typeface="Roboto"/>
            </a:endParaRPr>
          </a:p>
        </p:txBody>
      </p:sp>
      <p:pic>
        <p:nvPicPr>
          <p:cNvPr id="82" name="Google Shape;82;p15"/>
          <p:cNvPicPr preferRelativeResize="0"/>
          <p:nvPr/>
        </p:nvPicPr>
        <p:blipFill>
          <a:blip r:embed="rId3">
            <a:alphaModFix/>
          </a:blip>
          <a:stretch>
            <a:fillRect/>
          </a:stretch>
        </p:blipFill>
        <p:spPr>
          <a:xfrm>
            <a:off x="7536177" y="64025"/>
            <a:ext cx="1074722" cy="75945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0"/>
          <p:cNvSpPr txBox="1"/>
          <p:nvPr/>
        </p:nvSpPr>
        <p:spPr>
          <a:xfrm>
            <a:off x="1828713" y="944600"/>
            <a:ext cx="7162500" cy="18933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fr" sz="1200" b="1">
                <a:solidFill>
                  <a:srgbClr val="BF2A1D"/>
                </a:solidFill>
                <a:latin typeface="Roboto"/>
                <a:ea typeface="Roboto"/>
                <a:cs typeface="Roboto"/>
                <a:sym typeface="Roboto"/>
              </a:rPr>
              <a:t>Notre étude </a:t>
            </a:r>
            <a:r>
              <a:rPr lang="fr" sz="1200">
                <a:solidFill>
                  <a:srgbClr val="132D6E"/>
                </a:solidFill>
                <a:latin typeface="Roboto"/>
                <a:ea typeface="Roboto"/>
                <a:cs typeface="Roboto"/>
                <a:sym typeface="Roboto"/>
              </a:rPr>
              <a:t>portait sur un problème de </a:t>
            </a:r>
            <a:r>
              <a:rPr lang="fr" sz="1200" b="1">
                <a:solidFill>
                  <a:srgbClr val="132D6E"/>
                </a:solidFill>
                <a:latin typeface="Roboto"/>
                <a:ea typeface="Roboto"/>
                <a:cs typeface="Roboto"/>
                <a:sym typeface="Roboto"/>
              </a:rPr>
              <a:t>classification binaire présentant un déséquilibre de classe</a:t>
            </a:r>
            <a:r>
              <a:rPr lang="fr" sz="1200">
                <a:solidFill>
                  <a:srgbClr val="132D6E"/>
                </a:solidFill>
                <a:latin typeface="Roboto"/>
                <a:ea typeface="Roboto"/>
                <a:cs typeface="Roboto"/>
                <a:sym typeface="Roboto"/>
              </a:rPr>
              <a:t>.</a:t>
            </a:r>
            <a:endParaRPr sz="1200">
              <a:solidFill>
                <a:srgbClr val="132D6E"/>
              </a:solidFill>
              <a:latin typeface="Roboto"/>
              <a:ea typeface="Roboto"/>
              <a:cs typeface="Roboto"/>
              <a:sym typeface="Roboto"/>
            </a:endParaRPr>
          </a:p>
          <a:p>
            <a:pPr marL="12700" lvl="0" indent="0" algn="l" rtl="0">
              <a:lnSpc>
                <a:spcPct val="115000"/>
              </a:lnSpc>
              <a:spcBef>
                <a:spcPts val="1200"/>
              </a:spcBef>
              <a:spcAft>
                <a:spcPts val="0"/>
              </a:spcAft>
              <a:buNone/>
            </a:pPr>
            <a:r>
              <a:rPr lang="fr" sz="1200" b="1">
                <a:solidFill>
                  <a:srgbClr val="BF2A1D"/>
                </a:solidFill>
                <a:latin typeface="Roboto"/>
                <a:ea typeface="Roboto"/>
                <a:cs typeface="Roboto"/>
                <a:sym typeface="Roboto"/>
              </a:rPr>
              <a:t>Modèle final </a:t>
            </a:r>
            <a:r>
              <a:rPr lang="fr" sz="1200">
                <a:solidFill>
                  <a:srgbClr val="132D6E"/>
                </a:solidFill>
                <a:latin typeface="Roboto"/>
                <a:ea typeface="Roboto"/>
                <a:cs typeface="Roboto"/>
                <a:sym typeface="Roboto"/>
              </a:rPr>
              <a:t>: </a:t>
            </a:r>
            <a:r>
              <a:rPr lang="fr" sz="1200" b="1">
                <a:solidFill>
                  <a:srgbClr val="132D6E"/>
                </a:solidFill>
                <a:latin typeface="Roboto"/>
                <a:ea typeface="Roboto"/>
                <a:cs typeface="Roboto"/>
                <a:sym typeface="Roboto"/>
              </a:rPr>
              <a:t>LightGBM </a:t>
            </a:r>
            <a:r>
              <a:rPr lang="fr" sz="1200">
                <a:solidFill>
                  <a:srgbClr val="132D6E"/>
                </a:solidFill>
                <a:latin typeface="Roboto"/>
                <a:ea typeface="Roboto"/>
                <a:cs typeface="Roboto"/>
                <a:sym typeface="Roboto"/>
              </a:rPr>
              <a:t>optimisé sur la métrique ROC_AUC.</a:t>
            </a:r>
            <a:endParaRPr sz="1200">
              <a:solidFill>
                <a:srgbClr val="132D6E"/>
              </a:solidFill>
              <a:latin typeface="Roboto"/>
              <a:ea typeface="Roboto"/>
              <a:cs typeface="Roboto"/>
              <a:sym typeface="Roboto"/>
            </a:endParaRPr>
          </a:p>
          <a:p>
            <a:pPr marL="12700" lvl="0" indent="0" algn="l" rtl="0">
              <a:lnSpc>
                <a:spcPct val="115000"/>
              </a:lnSpc>
              <a:spcBef>
                <a:spcPts val="1200"/>
              </a:spcBef>
              <a:spcAft>
                <a:spcPts val="0"/>
              </a:spcAft>
              <a:buNone/>
            </a:pPr>
            <a:r>
              <a:rPr lang="fr" sz="1200" b="1">
                <a:solidFill>
                  <a:srgbClr val="BF2A1D"/>
                </a:solidFill>
                <a:latin typeface="Roboto"/>
                <a:ea typeface="Roboto"/>
                <a:cs typeface="Roboto"/>
                <a:sym typeface="Roboto"/>
              </a:rPr>
              <a:t>Mise en place </a:t>
            </a:r>
            <a:r>
              <a:rPr lang="fr" sz="1200">
                <a:solidFill>
                  <a:srgbClr val="132D6E"/>
                </a:solidFill>
                <a:latin typeface="Roboto"/>
                <a:ea typeface="Roboto"/>
                <a:cs typeface="Roboto"/>
                <a:sym typeface="Roboto"/>
              </a:rPr>
              <a:t>de stratégies pour optimiser le meilleur modèle et obtenir une performance maximale:</a:t>
            </a:r>
            <a:endParaRPr sz="1200">
              <a:solidFill>
                <a:srgbClr val="132D6E"/>
              </a:solidFill>
              <a:latin typeface="Roboto"/>
              <a:ea typeface="Roboto"/>
              <a:cs typeface="Roboto"/>
              <a:sym typeface="Roboto"/>
            </a:endParaRPr>
          </a:p>
          <a:p>
            <a:pPr marL="457200" lvl="0" indent="-304800" algn="l" rtl="0">
              <a:lnSpc>
                <a:spcPct val="115000"/>
              </a:lnSpc>
              <a:spcBef>
                <a:spcPts val="1200"/>
              </a:spcBef>
              <a:spcAft>
                <a:spcPts val="0"/>
              </a:spcAft>
              <a:buClr>
                <a:srgbClr val="132D6E"/>
              </a:buClr>
              <a:buSzPts val="1200"/>
              <a:buFont typeface="Roboto"/>
              <a:buAutoNum type="arabicPeriod"/>
            </a:pPr>
            <a:r>
              <a:rPr lang="fr" sz="1200" b="1">
                <a:solidFill>
                  <a:srgbClr val="132D6E"/>
                </a:solidFill>
                <a:latin typeface="Roboto"/>
                <a:ea typeface="Roboto"/>
                <a:cs typeface="Roboto"/>
                <a:sym typeface="Roboto"/>
              </a:rPr>
              <a:t>différentes solutions de rééquilibrage de classe </a:t>
            </a:r>
            <a:r>
              <a:rPr lang="fr" sz="1200">
                <a:solidFill>
                  <a:srgbClr val="132D6E"/>
                </a:solidFill>
                <a:latin typeface="Roboto"/>
                <a:ea typeface="Roboto"/>
                <a:cs typeface="Roboto"/>
                <a:sym typeface="Roboto"/>
              </a:rPr>
              <a:t>testées et comparées</a:t>
            </a:r>
            <a:endParaRPr sz="1200">
              <a:solidFill>
                <a:srgbClr val="132D6E"/>
              </a:solidFill>
              <a:latin typeface="Roboto"/>
              <a:ea typeface="Roboto"/>
              <a:cs typeface="Roboto"/>
              <a:sym typeface="Roboto"/>
            </a:endParaRPr>
          </a:p>
          <a:p>
            <a:pPr marL="457200" lvl="0" indent="-304800" algn="l" rtl="0">
              <a:lnSpc>
                <a:spcPct val="115000"/>
              </a:lnSpc>
              <a:spcBef>
                <a:spcPts val="0"/>
              </a:spcBef>
              <a:spcAft>
                <a:spcPts val="0"/>
              </a:spcAft>
              <a:buClr>
                <a:srgbClr val="132D6E"/>
              </a:buClr>
              <a:buSzPts val="1200"/>
              <a:buFont typeface="Roboto"/>
              <a:buAutoNum type="arabicPeriod"/>
            </a:pPr>
            <a:r>
              <a:rPr lang="fr" sz="1200" b="1">
                <a:solidFill>
                  <a:srgbClr val="132D6E"/>
                </a:solidFill>
                <a:latin typeface="Roboto"/>
                <a:ea typeface="Roboto"/>
                <a:cs typeface="Roboto"/>
                <a:sym typeface="Roboto"/>
              </a:rPr>
              <a:t>création de nouvelles variables </a:t>
            </a:r>
            <a:r>
              <a:rPr lang="fr" sz="1200">
                <a:solidFill>
                  <a:srgbClr val="132D6E"/>
                </a:solidFill>
                <a:latin typeface="Roboto"/>
                <a:ea typeface="Roboto"/>
                <a:cs typeface="Roboto"/>
                <a:sym typeface="Roboto"/>
              </a:rPr>
              <a:t>facilement explicables (demande client)</a:t>
            </a:r>
            <a:endParaRPr sz="1200">
              <a:solidFill>
                <a:srgbClr val="132D6E"/>
              </a:solidFill>
              <a:latin typeface="Roboto"/>
              <a:ea typeface="Roboto"/>
              <a:cs typeface="Roboto"/>
              <a:sym typeface="Roboto"/>
            </a:endParaRPr>
          </a:p>
          <a:p>
            <a:pPr marL="457200" lvl="0" indent="-304800" algn="l" rtl="0">
              <a:lnSpc>
                <a:spcPct val="115000"/>
              </a:lnSpc>
              <a:spcBef>
                <a:spcPts val="0"/>
              </a:spcBef>
              <a:spcAft>
                <a:spcPts val="0"/>
              </a:spcAft>
              <a:buClr>
                <a:srgbClr val="132D6E"/>
              </a:buClr>
              <a:buSzPts val="1200"/>
              <a:buFont typeface="Roboto"/>
              <a:buAutoNum type="arabicPeriod"/>
            </a:pPr>
            <a:r>
              <a:rPr lang="fr" sz="1200" b="1">
                <a:solidFill>
                  <a:srgbClr val="132D6E"/>
                </a:solidFill>
                <a:latin typeface="Roboto"/>
                <a:ea typeface="Roboto"/>
                <a:cs typeface="Roboto"/>
                <a:sym typeface="Roboto"/>
              </a:rPr>
              <a:t>création d’une métrique métier </a:t>
            </a:r>
            <a:r>
              <a:rPr lang="fr" sz="1200">
                <a:solidFill>
                  <a:srgbClr val="132D6E"/>
                </a:solidFill>
                <a:latin typeface="Roboto"/>
                <a:ea typeface="Roboto"/>
                <a:cs typeface="Roboto"/>
                <a:sym typeface="Roboto"/>
              </a:rPr>
              <a:t>et fixation d’un </a:t>
            </a:r>
            <a:r>
              <a:rPr lang="fr" sz="1200" b="1">
                <a:solidFill>
                  <a:srgbClr val="132D6E"/>
                </a:solidFill>
                <a:latin typeface="Roboto"/>
                <a:ea typeface="Roboto"/>
                <a:cs typeface="Roboto"/>
                <a:sym typeface="Roboto"/>
              </a:rPr>
              <a:t>seuil de solvabilité </a:t>
            </a:r>
            <a:r>
              <a:rPr lang="fr" sz="1200">
                <a:solidFill>
                  <a:srgbClr val="132D6E"/>
                </a:solidFill>
                <a:latin typeface="Roboto"/>
                <a:ea typeface="Roboto"/>
                <a:cs typeface="Roboto"/>
                <a:sym typeface="Roboto"/>
              </a:rPr>
              <a:t>optimum.</a:t>
            </a:r>
            <a:endParaRPr sz="1200">
              <a:solidFill>
                <a:srgbClr val="132D6E"/>
              </a:solidFill>
              <a:latin typeface="Roboto"/>
              <a:ea typeface="Roboto"/>
              <a:cs typeface="Roboto"/>
              <a:sym typeface="Roboto"/>
            </a:endParaRPr>
          </a:p>
        </p:txBody>
      </p:sp>
      <p:sp>
        <p:nvSpPr>
          <p:cNvPr id="544" name="Google Shape;544;p40"/>
          <p:cNvSpPr txBox="1"/>
          <p:nvPr/>
        </p:nvSpPr>
        <p:spPr>
          <a:xfrm>
            <a:off x="1828728" y="3401500"/>
            <a:ext cx="7162500" cy="794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spAutoFit/>
          </a:bodyPr>
          <a:lstStyle/>
          <a:p>
            <a:pPr marL="457200" lvl="0" indent="-304800" algn="l" rtl="0">
              <a:lnSpc>
                <a:spcPct val="115000"/>
              </a:lnSpc>
              <a:spcBef>
                <a:spcPts val="100"/>
              </a:spcBef>
              <a:spcAft>
                <a:spcPts val="0"/>
              </a:spcAft>
              <a:buSzPts val="1200"/>
              <a:buFont typeface="Roboto"/>
              <a:buAutoNum type="arabicPeriod"/>
            </a:pPr>
            <a:r>
              <a:rPr lang="fr" sz="1200" b="1">
                <a:solidFill>
                  <a:srgbClr val="BF2A1D"/>
                </a:solidFill>
                <a:latin typeface="Roboto"/>
                <a:ea typeface="Roboto"/>
                <a:cs typeface="Roboto"/>
                <a:sym typeface="Roboto"/>
              </a:rPr>
              <a:t>Optimisation </a:t>
            </a:r>
            <a:r>
              <a:rPr lang="fr" sz="1200">
                <a:solidFill>
                  <a:srgbClr val="132D6E"/>
                </a:solidFill>
                <a:latin typeface="Roboto"/>
                <a:ea typeface="Roboto"/>
                <a:cs typeface="Roboto"/>
                <a:sym typeface="Roboto"/>
              </a:rPr>
              <a:t>plus fine des hyperparamètres du modèle</a:t>
            </a:r>
            <a:endParaRPr sz="1200">
              <a:solidFill>
                <a:srgbClr val="132D6E"/>
              </a:solidFill>
              <a:latin typeface="Roboto"/>
              <a:ea typeface="Roboto"/>
              <a:cs typeface="Roboto"/>
              <a:sym typeface="Roboto"/>
            </a:endParaRPr>
          </a:p>
          <a:p>
            <a:pPr marL="457200" lvl="0" indent="-304800" algn="l" rtl="0">
              <a:lnSpc>
                <a:spcPct val="115000"/>
              </a:lnSpc>
              <a:spcBef>
                <a:spcPts val="0"/>
              </a:spcBef>
              <a:spcAft>
                <a:spcPts val="0"/>
              </a:spcAft>
              <a:buSzPts val="1200"/>
              <a:buFont typeface="Roboto"/>
              <a:buAutoNum type="arabicPeriod"/>
            </a:pPr>
            <a:r>
              <a:rPr lang="fr" sz="1200" b="1">
                <a:solidFill>
                  <a:srgbClr val="BF2A1D"/>
                </a:solidFill>
                <a:latin typeface="Roboto"/>
                <a:ea typeface="Roboto"/>
                <a:cs typeface="Roboto"/>
                <a:sym typeface="Roboto"/>
              </a:rPr>
              <a:t>Modification </a:t>
            </a:r>
            <a:r>
              <a:rPr lang="fr" sz="1200">
                <a:solidFill>
                  <a:srgbClr val="132D6E"/>
                </a:solidFill>
                <a:latin typeface="Roboto"/>
                <a:ea typeface="Roboto"/>
                <a:cs typeface="Roboto"/>
                <a:sym typeface="Roboto"/>
              </a:rPr>
              <a:t>de la métrique créée, avec l’aide d’un expert métier</a:t>
            </a:r>
            <a:endParaRPr sz="1200">
              <a:solidFill>
                <a:srgbClr val="132D6E"/>
              </a:solidFill>
              <a:latin typeface="Roboto"/>
              <a:ea typeface="Roboto"/>
              <a:cs typeface="Roboto"/>
              <a:sym typeface="Roboto"/>
            </a:endParaRPr>
          </a:p>
          <a:p>
            <a:pPr marL="457200" lvl="0" indent="-304800" algn="l" rtl="0">
              <a:lnSpc>
                <a:spcPct val="115000"/>
              </a:lnSpc>
              <a:spcBef>
                <a:spcPts val="0"/>
              </a:spcBef>
              <a:spcAft>
                <a:spcPts val="0"/>
              </a:spcAft>
              <a:buSzPts val="1200"/>
              <a:buFont typeface="Roboto"/>
              <a:buAutoNum type="arabicPeriod"/>
            </a:pPr>
            <a:r>
              <a:rPr lang="fr" sz="1200" b="1">
                <a:solidFill>
                  <a:srgbClr val="BF2A1D"/>
                </a:solidFill>
                <a:latin typeface="Roboto"/>
                <a:ea typeface="Roboto"/>
                <a:cs typeface="Roboto"/>
                <a:sym typeface="Roboto"/>
              </a:rPr>
              <a:t>Création de variables </a:t>
            </a:r>
            <a:r>
              <a:rPr lang="fr" sz="1200">
                <a:solidFill>
                  <a:srgbClr val="132D6E"/>
                </a:solidFill>
                <a:latin typeface="Roboto"/>
                <a:ea typeface="Roboto"/>
                <a:cs typeface="Roboto"/>
                <a:sym typeface="Roboto"/>
              </a:rPr>
              <a:t>plus pertinentes avec l’expert</a:t>
            </a:r>
            <a:endParaRPr sz="1200">
              <a:solidFill>
                <a:srgbClr val="132D6E"/>
              </a:solidFill>
              <a:latin typeface="Roboto"/>
              <a:ea typeface="Roboto"/>
              <a:cs typeface="Roboto"/>
              <a:sym typeface="Roboto"/>
            </a:endParaRPr>
          </a:p>
        </p:txBody>
      </p:sp>
      <p:sp>
        <p:nvSpPr>
          <p:cNvPr id="545" name="Google Shape;545;p40"/>
          <p:cNvSpPr txBox="1"/>
          <p:nvPr/>
        </p:nvSpPr>
        <p:spPr>
          <a:xfrm>
            <a:off x="152788" y="944600"/>
            <a:ext cx="1365000" cy="491700"/>
          </a:xfrm>
          <a:prstGeom prst="rect">
            <a:avLst/>
          </a:prstGeom>
          <a:solidFill>
            <a:schemeClr val="accent5"/>
          </a:solidFill>
          <a:ln w="19050"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a:solidFill>
                  <a:schemeClr val="lt1"/>
                </a:solidFill>
                <a:latin typeface="Roboto"/>
                <a:ea typeface="Roboto"/>
                <a:cs typeface="Roboto"/>
                <a:sym typeface="Roboto"/>
              </a:rPr>
              <a:t>CONCLUSIONS</a:t>
            </a:r>
            <a:endParaRPr sz="1200">
              <a:solidFill>
                <a:schemeClr val="lt1"/>
              </a:solidFill>
              <a:latin typeface="Roboto"/>
              <a:ea typeface="Roboto"/>
              <a:cs typeface="Roboto"/>
              <a:sym typeface="Roboto"/>
            </a:endParaRPr>
          </a:p>
        </p:txBody>
      </p:sp>
      <p:sp>
        <p:nvSpPr>
          <p:cNvPr id="546" name="Google Shape;546;p40"/>
          <p:cNvSpPr txBox="1"/>
          <p:nvPr/>
        </p:nvSpPr>
        <p:spPr>
          <a:xfrm>
            <a:off x="152788" y="3401500"/>
            <a:ext cx="1365000" cy="491700"/>
          </a:xfrm>
          <a:prstGeom prst="rect">
            <a:avLst/>
          </a:prstGeom>
          <a:solidFill>
            <a:srgbClr val="9FC5E8"/>
          </a:solidFill>
          <a:ln w="19050"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a:solidFill>
                  <a:schemeClr val="lt1"/>
                </a:solidFill>
                <a:latin typeface="Roboto"/>
                <a:ea typeface="Roboto"/>
                <a:cs typeface="Roboto"/>
                <a:sym typeface="Roboto"/>
              </a:rPr>
              <a:t>AMÉLIORATIONS</a:t>
            </a:r>
            <a:endParaRPr sz="1200">
              <a:solidFill>
                <a:schemeClr val="lt1"/>
              </a:solidFill>
              <a:latin typeface="Roboto"/>
              <a:ea typeface="Roboto"/>
              <a:cs typeface="Roboto"/>
              <a:sym typeface="Roboto"/>
            </a:endParaRPr>
          </a:p>
          <a:p>
            <a:pPr marL="0" lvl="0" indent="0" algn="ctr" rtl="0">
              <a:spcBef>
                <a:spcPts val="0"/>
              </a:spcBef>
              <a:spcAft>
                <a:spcPts val="0"/>
              </a:spcAft>
              <a:buNone/>
            </a:pPr>
            <a:r>
              <a:rPr lang="fr" sz="1200">
                <a:solidFill>
                  <a:schemeClr val="lt1"/>
                </a:solidFill>
                <a:latin typeface="Roboto"/>
                <a:ea typeface="Roboto"/>
                <a:cs typeface="Roboto"/>
                <a:sym typeface="Roboto"/>
              </a:rPr>
              <a:t>POSSIBLES</a:t>
            </a:r>
            <a:endParaRPr sz="1200">
              <a:solidFill>
                <a:schemeClr val="lt1"/>
              </a:solidFill>
              <a:latin typeface="Roboto"/>
              <a:ea typeface="Roboto"/>
              <a:cs typeface="Roboto"/>
              <a:sym typeface="Roboto"/>
            </a:endParaRPr>
          </a:p>
        </p:txBody>
      </p:sp>
      <p:sp>
        <p:nvSpPr>
          <p:cNvPr id="547" name="Google Shape;547;p40"/>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fr" sz="2300" b="1">
                <a:solidFill>
                  <a:srgbClr val="0A26CA"/>
                </a:solidFill>
                <a:latin typeface="Roboto"/>
                <a:ea typeface="Roboto"/>
                <a:cs typeface="Roboto"/>
                <a:sym typeface="Roboto"/>
              </a:rPr>
              <a:t>Conclusions et axes d'améliorations</a:t>
            </a:r>
            <a:endParaRPr sz="2300" b="1">
              <a:solidFill>
                <a:srgbClr val="0A26CA"/>
              </a:solidFill>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41"/>
          <p:cNvSpPr txBox="1"/>
          <p:nvPr/>
        </p:nvSpPr>
        <p:spPr>
          <a:xfrm>
            <a:off x="83100" y="64025"/>
            <a:ext cx="51477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20" b="1">
                <a:solidFill>
                  <a:srgbClr val="0A26CA"/>
                </a:solidFill>
                <a:latin typeface="Roboto"/>
                <a:ea typeface="Roboto"/>
                <a:cs typeface="Roboto"/>
                <a:sym typeface="Roboto"/>
              </a:rPr>
              <a:t>Bibliographie</a:t>
            </a:r>
            <a:endParaRPr sz="2320" b="1">
              <a:solidFill>
                <a:srgbClr val="0A26CA"/>
              </a:solidFill>
              <a:latin typeface="Roboto"/>
              <a:ea typeface="Roboto"/>
              <a:cs typeface="Roboto"/>
              <a:sym typeface="Roboto"/>
            </a:endParaRPr>
          </a:p>
        </p:txBody>
      </p:sp>
      <p:sp>
        <p:nvSpPr>
          <p:cNvPr id="553" name="Google Shape;553;p41"/>
          <p:cNvSpPr txBox="1"/>
          <p:nvPr/>
        </p:nvSpPr>
        <p:spPr>
          <a:xfrm>
            <a:off x="357575" y="674895"/>
            <a:ext cx="8184300" cy="4319101"/>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spAutoFit/>
          </a:bodyPr>
          <a:lstStyle/>
          <a:p>
            <a:pPr marL="457200" marR="0" lvl="0" indent="-304800" algn="l" rtl="0">
              <a:lnSpc>
                <a:spcPct val="100000"/>
              </a:lnSpc>
              <a:spcBef>
                <a:spcPts val="1400"/>
              </a:spcBef>
              <a:spcAft>
                <a:spcPts val="0"/>
              </a:spcAft>
              <a:buClr>
                <a:schemeClr val="dk1"/>
              </a:buClr>
              <a:buSzPts val="1200"/>
              <a:buFont typeface="Roboto"/>
              <a:buChar char="●"/>
            </a:pPr>
            <a:r>
              <a:rPr lang="fr" sz="1200" dirty="0">
                <a:solidFill>
                  <a:schemeClr val="dk1"/>
                </a:solidFill>
                <a:latin typeface="Roboto"/>
                <a:ea typeface="Roboto"/>
                <a:cs typeface="Roboto"/>
                <a:sym typeface="Roboto"/>
              </a:rPr>
              <a:t>“Home </a:t>
            </a:r>
            <a:r>
              <a:rPr lang="fr" sz="1200" dirty="0" err="1">
                <a:solidFill>
                  <a:schemeClr val="dk1"/>
                </a:solidFill>
                <a:latin typeface="Roboto"/>
                <a:ea typeface="Roboto"/>
                <a:cs typeface="Roboto"/>
                <a:sym typeface="Roboto"/>
              </a:rPr>
              <a:t>Credit</a:t>
            </a:r>
            <a:r>
              <a:rPr lang="fr" sz="1200" dirty="0">
                <a:solidFill>
                  <a:schemeClr val="dk1"/>
                </a:solidFill>
                <a:latin typeface="Roboto"/>
                <a:ea typeface="Roboto"/>
                <a:cs typeface="Roboto"/>
                <a:sym typeface="Roboto"/>
              </a:rPr>
              <a:t> Default </a:t>
            </a:r>
            <a:r>
              <a:rPr lang="fr" sz="1200" dirty="0" err="1">
                <a:solidFill>
                  <a:schemeClr val="dk1"/>
                </a:solidFill>
                <a:latin typeface="Roboto"/>
                <a:ea typeface="Roboto"/>
                <a:cs typeface="Roboto"/>
                <a:sym typeface="Roboto"/>
              </a:rPr>
              <a:t>Risk</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Kaggle</a:t>
            </a:r>
            <a:r>
              <a:rPr lang="fr" sz="1200" dirty="0">
                <a:solidFill>
                  <a:schemeClr val="dk1"/>
                </a:solidFill>
                <a:latin typeface="Roboto"/>
                <a:ea typeface="Roboto"/>
                <a:cs typeface="Roboto"/>
                <a:sym typeface="Roboto"/>
              </a:rPr>
              <a:t> (</a:t>
            </a:r>
            <a:r>
              <a:rPr lang="fr" sz="1200" dirty="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1st Place Solution - Discussion</a:t>
            </a:r>
            <a:r>
              <a:rPr lang="fr" sz="1200" dirty="0">
                <a:solidFill>
                  <a:schemeClr val="dk1"/>
                </a:solidFill>
                <a:latin typeface="Roboto"/>
                <a:ea typeface="Roboto"/>
                <a:cs typeface="Roboto"/>
                <a:sym typeface="Roboto"/>
              </a:rPr>
              <a:t>). </a:t>
            </a:r>
            <a:r>
              <a:rPr lang="fr" sz="1200" u="sng" dirty="0">
                <a:solidFill>
                  <a:schemeClr val="hlink"/>
                </a:solidFill>
                <a:latin typeface="Roboto"/>
                <a:ea typeface="Roboto"/>
                <a:cs typeface="Roboto"/>
                <a:sym typeface="Roboto"/>
                <a:hlinkClick r:id="rId3"/>
              </a:rPr>
              <a:t>https://www.kaggle.com/c/home-credit-default-risk/discussion/64821</a:t>
            </a:r>
            <a:endParaRPr sz="1200" dirty="0">
              <a:solidFill>
                <a:schemeClr val="dk1"/>
              </a:solidFill>
              <a:latin typeface="Roboto"/>
              <a:ea typeface="Roboto"/>
              <a:cs typeface="Roboto"/>
              <a:sym typeface="Roboto"/>
            </a:endParaRPr>
          </a:p>
          <a:p>
            <a:pPr marL="457200" lvl="0" indent="-304800" algn="l" rtl="0">
              <a:lnSpc>
                <a:spcPct val="100000"/>
              </a:lnSpc>
              <a:spcBef>
                <a:spcPts val="1000"/>
              </a:spcBef>
              <a:spcAft>
                <a:spcPts val="0"/>
              </a:spcAft>
              <a:buClr>
                <a:schemeClr val="dk1"/>
              </a:buClr>
              <a:buSzPts val="1200"/>
              <a:buFont typeface="Roboto"/>
              <a:buChar char="●"/>
            </a:pPr>
            <a:r>
              <a:rPr lang="fr" sz="1200" dirty="0">
                <a:solidFill>
                  <a:schemeClr val="dk1"/>
                </a:solidFill>
                <a:latin typeface="Roboto"/>
                <a:ea typeface="Roboto"/>
                <a:cs typeface="Roboto"/>
                <a:sym typeface="Roboto"/>
              </a:rPr>
              <a:t>Rao, </a:t>
            </a:r>
            <a:r>
              <a:rPr lang="fr" sz="1200" dirty="0" err="1">
                <a:solidFill>
                  <a:schemeClr val="dk1"/>
                </a:solidFill>
                <a:latin typeface="Roboto"/>
                <a:ea typeface="Roboto"/>
                <a:cs typeface="Roboto"/>
                <a:sym typeface="Roboto"/>
              </a:rPr>
              <a:t>Rishabh</a:t>
            </a:r>
            <a:r>
              <a:rPr lang="fr" sz="1200" dirty="0">
                <a:solidFill>
                  <a:schemeClr val="dk1"/>
                </a:solidFill>
                <a:latin typeface="Roboto"/>
                <a:ea typeface="Roboto"/>
                <a:cs typeface="Roboto"/>
                <a:sym typeface="Roboto"/>
              </a:rPr>
              <a:t>. “Home </a:t>
            </a:r>
            <a:r>
              <a:rPr lang="fr" sz="1200" dirty="0" err="1">
                <a:solidFill>
                  <a:schemeClr val="dk1"/>
                </a:solidFill>
                <a:latin typeface="Roboto"/>
                <a:ea typeface="Roboto"/>
                <a:cs typeface="Roboto"/>
                <a:sym typeface="Roboto"/>
              </a:rPr>
              <a:t>Credit</a:t>
            </a:r>
            <a:r>
              <a:rPr lang="fr" sz="1200" dirty="0">
                <a:solidFill>
                  <a:schemeClr val="dk1"/>
                </a:solidFill>
                <a:latin typeface="Roboto"/>
                <a:ea typeface="Roboto"/>
                <a:cs typeface="Roboto"/>
                <a:sym typeface="Roboto"/>
              </a:rPr>
              <a:t> Default </a:t>
            </a:r>
            <a:r>
              <a:rPr lang="fr" sz="1200" dirty="0" err="1">
                <a:solidFill>
                  <a:schemeClr val="dk1"/>
                </a:solidFill>
                <a:latin typeface="Roboto"/>
                <a:ea typeface="Roboto"/>
                <a:cs typeface="Roboto"/>
                <a:sym typeface="Roboto"/>
              </a:rPr>
              <a:t>Risk</a:t>
            </a:r>
            <a:r>
              <a:rPr lang="fr" sz="1200" dirty="0">
                <a:solidFill>
                  <a:schemeClr val="dk1"/>
                </a:solidFill>
                <a:latin typeface="Roboto"/>
                <a:ea typeface="Roboto"/>
                <a:cs typeface="Roboto"/>
                <a:sym typeface="Roboto"/>
              </a:rPr>
              <a:t> - an End to End ML Case </a:t>
            </a:r>
            <a:r>
              <a:rPr lang="fr" sz="1200" dirty="0" err="1">
                <a:solidFill>
                  <a:schemeClr val="dk1"/>
                </a:solidFill>
                <a:latin typeface="Roboto"/>
                <a:ea typeface="Roboto"/>
                <a:cs typeface="Roboto"/>
                <a:sym typeface="Roboto"/>
              </a:rPr>
              <a:t>Study</a:t>
            </a:r>
            <a:r>
              <a:rPr lang="fr" sz="1200" dirty="0">
                <a:solidFill>
                  <a:schemeClr val="dk1"/>
                </a:solidFill>
                <a:latin typeface="Roboto"/>
                <a:ea typeface="Roboto"/>
                <a:cs typeface="Roboto"/>
                <a:sym typeface="Roboto"/>
              </a:rPr>
              <a:t> - Part 1: Introduction and </a:t>
            </a:r>
            <a:r>
              <a:rPr lang="fr" sz="1200" dirty="0" err="1">
                <a:solidFill>
                  <a:schemeClr val="dk1"/>
                </a:solidFill>
                <a:latin typeface="Roboto"/>
                <a:ea typeface="Roboto"/>
                <a:cs typeface="Roboto"/>
                <a:sym typeface="Roboto"/>
              </a:rPr>
              <a:t>Eda</a:t>
            </a:r>
            <a:r>
              <a:rPr lang="fr" sz="1200" dirty="0">
                <a:solidFill>
                  <a:schemeClr val="dk1"/>
                </a:solidFill>
                <a:latin typeface="Roboto"/>
                <a:ea typeface="Roboto"/>
                <a:cs typeface="Roboto"/>
                <a:sym typeface="Roboto"/>
              </a:rPr>
              <a:t>.” Medium. </a:t>
            </a:r>
            <a:r>
              <a:rPr lang="fr" sz="1200" dirty="0" err="1">
                <a:solidFill>
                  <a:schemeClr val="dk1"/>
                </a:solidFill>
                <a:latin typeface="Roboto"/>
                <a:ea typeface="Roboto"/>
                <a:cs typeface="Roboto"/>
                <a:sym typeface="Roboto"/>
              </a:rPr>
              <a:t>TheCyPhy</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November</a:t>
            </a:r>
            <a:r>
              <a:rPr lang="fr" sz="1200" dirty="0">
                <a:solidFill>
                  <a:schemeClr val="dk1"/>
                </a:solidFill>
                <a:latin typeface="Roboto"/>
                <a:ea typeface="Roboto"/>
                <a:cs typeface="Roboto"/>
                <a:sym typeface="Roboto"/>
              </a:rPr>
              <a:t> 1, 2020. </a:t>
            </a:r>
            <a:r>
              <a:rPr lang="fr" sz="1200" u="sng" dirty="0">
                <a:solidFill>
                  <a:schemeClr val="hlink"/>
                </a:solidFill>
                <a:latin typeface="Roboto"/>
                <a:ea typeface="Roboto"/>
                <a:cs typeface="Roboto"/>
                <a:sym typeface="Roboto"/>
                <a:hlinkClick r:id="rId4"/>
              </a:rPr>
              <a:t>https://medium.com/thecyphy/home-credit-default-risk-part-1-3bfe3c7ddd7a</a:t>
            </a:r>
            <a:endParaRPr sz="1200" dirty="0">
              <a:solidFill>
                <a:schemeClr val="dk1"/>
              </a:solidFill>
              <a:latin typeface="Roboto"/>
              <a:ea typeface="Roboto"/>
              <a:cs typeface="Roboto"/>
              <a:sym typeface="Roboto"/>
            </a:endParaRPr>
          </a:p>
          <a:p>
            <a:pPr marL="457200" lvl="0" indent="-304800" algn="l" rtl="0">
              <a:lnSpc>
                <a:spcPct val="100000"/>
              </a:lnSpc>
              <a:spcBef>
                <a:spcPts val="1000"/>
              </a:spcBef>
              <a:spcAft>
                <a:spcPts val="0"/>
              </a:spcAft>
              <a:buClr>
                <a:schemeClr val="dk1"/>
              </a:buClr>
              <a:buSzPts val="1200"/>
              <a:buFont typeface="Roboto"/>
              <a:buChar char="●"/>
            </a:pPr>
            <a:r>
              <a:rPr lang="fr" sz="1200" dirty="0">
                <a:solidFill>
                  <a:schemeClr val="dk1"/>
                </a:solidFill>
                <a:latin typeface="Roboto"/>
                <a:ea typeface="Roboto"/>
                <a:cs typeface="Roboto"/>
                <a:sym typeface="Roboto"/>
              </a:rPr>
              <a:t>Rao, </a:t>
            </a:r>
            <a:r>
              <a:rPr lang="fr" sz="1200" dirty="0" err="1">
                <a:solidFill>
                  <a:schemeClr val="dk1"/>
                </a:solidFill>
                <a:latin typeface="Roboto"/>
                <a:ea typeface="Roboto"/>
                <a:cs typeface="Roboto"/>
                <a:sym typeface="Roboto"/>
              </a:rPr>
              <a:t>Rishabh</a:t>
            </a:r>
            <a:r>
              <a:rPr lang="fr" sz="1200" dirty="0">
                <a:solidFill>
                  <a:schemeClr val="dk1"/>
                </a:solidFill>
                <a:latin typeface="Roboto"/>
                <a:ea typeface="Roboto"/>
                <a:cs typeface="Roboto"/>
                <a:sym typeface="Roboto"/>
              </a:rPr>
              <a:t>. “Home </a:t>
            </a:r>
            <a:r>
              <a:rPr lang="fr" sz="1200" dirty="0" err="1">
                <a:solidFill>
                  <a:schemeClr val="dk1"/>
                </a:solidFill>
                <a:latin typeface="Roboto"/>
                <a:ea typeface="Roboto"/>
                <a:cs typeface="Roboto"/>
                <a:sym typeface="Roboto"/>
              </a:rPr>
              <a:t>Credit</a:t>
            </a:r>
            <a:r>
              <a:rPr lang="fr" sz="1200" dirty="0">
                <a:solidFill>
                  <a:schemeClr val="dk1"/>
                </a:solidFill>
                <a:latin typeface="Roboto"/>
                <a:ea typeface="Roboto"/>
                <a:cs typeface="Roboto"/>
                <a:sym typeface="Roboto"/>
              </a:rPr>
              <a:t> Default </a:t>
            </a:r>
            <a:r>
              <a:rPr lang="fr" sz="1200" dirty="0" err="1">
                <a:solidFill>
                  <a:schemeClr val="dk1"/>
                </a:solidFill>
                <a:latin typeface="Roboto"/>
                <a:ea typeface="Roboto"/>
                <a:cs typeface="Roboto"/>
                <a:sym typeface="Roboto"/>
              </a:rPr>
              <a:t>Risk</a:t>
            </a:r>
            <a:r>
              <a:rPr lang="fr" sz="1200" dirty="0">
                <a:solidFill>
                  <a:schemeClr val="dk1"/>
                </a:solidFill>
                <a:latin typeface="Roboto"/>
                <a:ea typeface="Roboto"/>
                <a:cs typeface="Roboto"/>
                <a:sym typeface="Roboto"/>
              </a:rPr>
              <a:t> - an End to End ML Case </a:t>
            </a:r>
            <a:r>
              <a:rPr lang="fr" sz="1200" dirty="0" err="1">
                <a:solidFill>
                  <a:schemeClr val="dk1"/>
                </a:solidFill>
                <a:latin typeface="Roboto"/>
                <a:ea typeface="Roboto"/>
                <a:cs typeface="Roboto"/>
                <a:sym typeface="Roboto"/>
              </a:rPr>
              <a:t>Study</a:t>
            </a:r>
            <a:r>
              <a:rPr lang="fr" sz="1200" dirty="0">
                <a:solidFill>
                  <a:schemeClr val="dk1"/>
                </a:solidFill>
                <a:latin typeface="Roboto"/>
                <a:ea typeface="Roboto"/>
                <a:cs typeface="Roboto"/>
                <a:sym typeface="Roboto"/>
              </a:rPr>
              <a:t> - Part 2: </a:t>
            </a:r>
            <a:r>
              <a:rPr lang="fr" sz="1200" dirty="0" err="1">
                <a:solidFill>
                  <a:schemeClr val="dk1"/>
                </a:solidFill>
                <a:latin typeface="Roboto"/>
                <a:ea typeface="Roboto"/>
                <a:cs typeface="Roboto"/>
                <a:sym typeface="Roboto"/>
              </a:rPr>
              <a:t>Feature</a:t>
            </a:r>
            <a:r>
              <a:rPr lang="fr" sz="1200" dirty="0">
                <a:solidFill>
                  <a:schemeClr val="dk1"/>
                </a:solidFill>
                <a:latin typeface="Roboto"/>
                <a:ea typeface="Roboto"/>
                <a:cs typeface="Roboto"/>
                <a:sym typeface="Roboto"/>
              </a:rPr>
              <a:t> Engineering and </a:t>
            </a:r>
            <a:r>
              <a:rPr lang="fr" sz="1200" dirty="0" err="1">
                <a:solidFill>
                  <a:schemeClr val="dk1"/>
                </a:solidFill>
                <a:latin typeface="Roboto"/>
                <a:ea typeface="Roboto"/>
                <a:cs typeface="Roboto"/>
                <a:sym typeface="Roboto"/>
              </a:rPr>
              <a:t>Modelling</a:t>
            </a:r>
            <a:r>
              <a:rPr lang="fr" sz="1200" dirty="0">
                <a:solidFill>
                  <a:schemeClr val="dk1"/>
                </a:solidFill>
                <a:latin typeface="Roboto"/>
                <a:ea typeface="Roboto"/>
                <a:cs typeface="Roboto"/>
                <a:sym typeface="Roboto"/>
              </a:rPr>
              <a:t>.” Medium. </a:t>
            </a:r>
            <a:r>
              <a:rPr lang="fr" sz="1200" dirty="0" err="1">
                <a:solidFill>
                  <a:schemeClr val="dk1"/>
                </a:solidFill>
                <a:latin typeface="Roboto"/>
                <a:ea typeface="Roboto"/>
                <a:cs typeface="Roboto"/>
                <a:sym typeface="Roboto"/>
              </a:rPr>
              <a:t>TheCyPhy</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November</a:t>
            </a:r>
            <a:r>
              <a:rPr lang="fr" sz="1200" dirty="0">
                <a:solidFill>
                  <a:schemeClr val="dk1"/>
                </a:solidFill>
                <a:latin typeface="Roboto"/>
                <a:ea typeface="Roboto"/>
                <a:cs typeface="Roboto"/>
                <a:sym typeface="Roboto"/>
              </a:rPr>
              <a:t> 1, 2020. </a:t>
            </a:r>
            <a:r>
              <a:rPr lang="fr" sz="1200" u="sng" dirty="0">
                <a:solidFill>
                  <a:schemeClr val="hlink"/>
                </a:solidFill>
                <a:latin typeface="Roboto"/>
                <a:ea typeface="Roboto"/>
                <a:cs typeface="Roboto"/>
                <a:sym typeface="Roboto"/>
              </a:rPr>
              <a:t>https://</a:t>
            </a:r>
            <a:r>
              <a:rPr lang="fr" sz="1200" u="sng" dirty="0" err="1">
                <a:solidFill>
                  <a:schemeClr val="hlink"/>
                </a:solidFill>
                <a:latin typeface="Roboto"/>
                <a:ea typeface="Roboto"/>
                <a:cs typeface="Roboto"/>
                <a:sym typeface="Roboto"/>
              </a:rPr>
              <a:t>medium.com</a:t>
            </a:r>
            <a:r>
              <a:rPr lang="fr" sz="1200" u="sng" dirty="0">
                <a:solidFill>
                  <a:schemeClr val="hlink"/>
                </a:solidFill>
                <a:latin typeface="Roboto"/>
                <a:ea typeface="Roboto"/>
                <a:cs typeface="Roboto"/>
                <a:sym typeface="Roboto"/>
              </a:rPr>
              <a:t>/</a:t>
            </a:r>
            <a:r>
              <a:rPr lang="fr" sz="1200" u="sng" dirty="0" err="1">
                <a:solidFill>
                  <a:schemeClr val="hlink"/>
                </a:solidFill>
                <a:latin typeface="Roboto"/>
                <a:ea typeface="Roboto"/>
                <a:cs typeface="Roboto"/>
                <a:sym typeface="Roboto"/>
              </a:rPr>
              <a:t>thecyphy</a:t>
            </a:r>
            <a:r>
              <a:rPr lang="fr" sz="1200" u="sng" dirty="0">
                <a:solidFill>
                  <a:schemeClr val="hlink"/>
                </a:solidFill>
                <a:latin typeface="Roboto"/>
                <a:ea typeface="Roboto"/>
                <a:cs typeface="Roboto"/>
                <a:sym typeface="Roboto"/>
              </a:rPr>
              <a:t>/home-credit-default-risk-part-2-84b58c1ab9d5</a:t>
            </a:r>
            <a:endParaRPr sz="1200" dirty="0">
              <a:solidFill>
                <a:schemeClr val="dk1"/>
              </a:solidFill>
              <a:latin typeface="Roboto"/>
              <a:ea typeface="Roboto"/>
              <a:cs typeface="Roboto"/>
              <a:sym typeface="Roboto"/>
            </a:endParaRPr>
          </a:p>
          <a:p>
            <a:pPr marL="457200" lvl="0" indent="-304800" algn="l" rtl="0">
              <a:lnSpc>
                <a:spcPct val="100000"/>
              </a:lnSpc>
              <a:spcBef>
                <a:spcPts val="1000"/>
              </a:spcBef>
              <a:spcAft>
                <a:spcPts val="0"/>
              </a:spcAft>
              <a:buClr>
                <a:schemeClr val="dk1"/>
              </a:buClr>
              <a:buSzPts val="1200"/>
              <a:buFont typeface="Roboto"/>
              <a:buChar char="●"/>
            </a:pPr>
            <a:r>
              <a:rPr lang="fr" sz="1200" dirty="0" err="1">
                <a:solidFill>
                  <a:schemeClr val="dk1"/>
                </a:solidFill>
                <a:latin typeface="Roboto"/>
                <a:ea typeface="Roboto"/>
                <a:cs typeface="Roboto"/>
                <a:sym typeface="Roboto"/>
              </a:rPr>
              <a:t>Narkhede</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Sarang</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Understanding</a:t>
            </a:r>
            <a:r>
              <a:rPr lang="fr" sz="1200" dirty="0">
                <a:solidFill>
                  <a:schemeClr val="dk1"/>
                </a:solidFill>
                <a:latin typeface="Roboto"/>
                <a:ea typeface="Roboto"/>
                <a:cs typeface="Roboto"/>
                <a:sym typeface="Roboto"/>
              </a:rPr>
              <a:t> AUC - Roc </a:t>
            </a:r>
            <a:r>
              <a:rPr lang="fr" sz="1200" dirty="0" err="1">
                <a:solidFill>
                  <a:schemeClr val="dk1"/>
                </a:solidFill>
                <a:latin typeface="Roboto"/>
                <a:ea typeface="Roboto"/>
                <a:cs typeface="Roboto"/>
                <a:sym typeface="Roboto"/>
              </a:rPr>
              <a:t>Curve</a:t>
            </a:r>
            <a:r>
              <a:rPr lang="fr" sz="1200" dirty="0">
                <a:solidFill>
                  <a:schemeClr val="dk1"/>
                </a:solidFill>
                <a:latin typeface="Roboto"/>
                <a:ea typeface="Roboto"/>
                <a:cs typeface="Roboto"/>
                <a:sym typeface="Roboto"/>
              </a:rPr>
              <a:t>.” Medium. </a:t>
            </a:r>
            <a:r>
              <a:rPr lang="fr" sz="1200" dirty="0" err="1">
                <a:solidFill>
                  <a:schemeClr val="dk1"/>
                </a:solidFill>
                <a:latin typeface="Roboto"/>
                <a:ea typeface="Roboto"/>
                <a:cs typeface="Roboto"/>
                <a:sym typeface="Roboto"/>
              </a:rPr>
              <a:t>Towards</a:t>
            </a:r>
            <a:r>
              <a:rPr lang="fr" sz="1200" dirty="0">
                <a:solidFill>
                  <a:schemeClr val="dk1"/>
                </a:solidFill>
                <a:latin typeface="Roboto"/>
                <a:ea typeface="Roboto"/>
                <a:cs typeface="Roboto"/>
                <a:sym typeface="Roboto"/>
              </a:rPr>
              <a:t> Data Science, </a:t>
            </a:r>
            <a:r>
              <a:rPr lang="fr" sz="1200" dirty="0" err="1">
                <a:solidFill>
                  <a:schemeClr val="dk1"/>
                </a:solidFill>
                <a:latin typeface="Roboto"/>
                <a:ea typeface="Roboto"/>
                <a:cs typeface="Roboto"/>
                <a:sym typeface="Roboto"/>
              </a:rPr>
              <a:t>June</a:t>
            </a:r>
            <a:r>
              <a:rPr lang="fr" sz="1200" dirty="0">
                <a:solidFill>
                  <a:schemeClr val="dk1"/>
                </a:solidFill>
                <a:latin typeface="Roboto"/>
                <a:ea typeface="Roboto"/>
                <a:cs typeface="Roboto"/>
                <a:sym typeface="Roboto"/>
              </a:rPr>
              <a:t> 15, 2021. </a:t>
            </a:r>
            <a:r>
              <a:rPr lang="fr" sz="1200" u="sng" dirty="0">
                <a:solidFill>
                  <a:schemeClr val="hlink"/>
                </a:solidFill>
                <a:latin typeface="Roboto"/>
                <a:ea typeface="Roboto"/>
                <a:cs typeface="Roboto"/>
                <a:sym typeface="Roboto"/>
                <a:hlinkClick r:id="rId5"/>
              </a:rPr>
              <a:t>https://towardsdatascience.com/understanding-auc-roc-curve-68b2303cc9c5</a:t>
            </a:r>
            <a:endParaRPr sz="1200" dirty="0">
              <a:solidFill>
                <a:schemeClr val="dk1"/>
              </a:solidFill>
              <a:latin typeface="Roboto"/>
              <a:ea typeface="Roboto"/>
              <a:cs typeface="Roboto"/>
              <a:sym typeface="Roboto"/>
            </a:endParaRPr>
          </a:p>
          <a:p>
            <a:pPr marL="457200" lvl="0" indent="-304800" algn="l" rtl="0">
              <a:lnSpc>
                <a:spcPct val="100000"/>
              </a:lnSpc>
              <a:spcBef>
                <a:spcPts val="1000"/>
              </a:spcBef>
              <a:spcAft>
                <a:spcPts val="0"/>
              </a:spcAft>
              <a:buClr>
                <a:schemeClr val="dk1"/>
              </a:buClr>
              <a:buSzPts val="1200"/>
              <a:buFont typeface="Roboto"/>
              <a:buChar char="●"/>
            </a:pPr>
            <a:r>
              <a:rPr lang="fr" sz="1200" dirty="0" err="1">
                <a:solidFill>
                  <a:schemeClr val="dk1"/>
                </a:solidFill>
                <a:latin typeface="Roboto"/>
                <a:ea typeface="Roboto"/>
                <a:cs typeface="Roboto"/>
                <a:sym typeface="Roboto"/>
              </a:rPr>
              <a:t>Residentmario</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Automated</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Feature</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Selection</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with</a:t>
            </a:r>
            <a:r>
              <a:rPr lang="fr" sz="1200" dirty="0">
                <a:solidFill>
                  <a:schemeClr val="dk1"/>
                </a:solidFill>
                <a:latin typeface="Roboto"/>
                <a:ea typeface="Roboto"/>
                <a:cs typeface="Roboto"/>
                <a:sym typeface="Roboto"/>
              </a:rPr>
              <a:t> Boruta.” </a:t>
            </a:r>
            <a:r>
              <a:rPr lang="fr" sz="1200" dirty="0" err="1">
                <a:solidFill>
                  <a:schemeClr val="dk1"/>
                </a:solidFill>
                <a:latin typeface="Roboto"/>
                <a:ea typeface="Roboto"/>
                <a:cs typeface="Roboto"/>
                <a:sym typeface="Roboto"/>
              </a:rPr>
              <a:t>Kaggle</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Kaggle</a:t>
            </a:r>
            <a:r>
              <a:rPr lang="fr" sz="1200" dirty="0">
                <a:solidFill>
                  <a:schemeClr val="dk1"/>
                </a:solidFill>
                <a:latin typeface="Roboto"/>
                <a:ea typeface="Roboto"/>
                <a:cs typeface="Roboto"/>
                <a:sym typeface="Roboto"/>
              </a:rPr>
              <a:t>, April 20, 2018. </a:t>
            </a:r>
            <a:r>
              <a:rPr lang="fr" sz="1200" u="sng" dirty="0">
                <a:solidFill>
                  <a:schemeClr val="hlink"/>
                </a:solidFill>
                <a:latin typeface="Roboto"/>
                <a:ea typeface="Roboto"/>
                <a:cs typeface="Roboto"/>
                <a:sym typeface="Roboto"/>
              </a:rPr>
              <a:t>https://</a:t>
            </a:r>
            <a:r>
              <a:rPr lang="fr" sz="1200" u="sng" dirty="0" err="1">
                <a:solidFill>
                  <a:schemeClr val="hlink"/>
                </a:solidFill>
                <a:latin typeface="Roboto"/>
                <a:ea typeface="Roboto"/>
                <a:cs typeface="Roboto"/>
                <a:sym typeface="Roboto"/>
              </a:rPr>
              <a:t>www.kaggle.com</a:t>
            </a:r>
            <a:r>
              <a:rPr lang="fr" sz="1200" u="sng" dirty="0">
                <a:solidFill>
                  <a:schemeClr val="hlink"/>
                </a:solidFill>
                <a:latin typeface="Roboto"/>
                <a:ea typeface="Roboto"/>
                <a:cs typeface="Roboto"/>
                <a:sym typeface="Roboto"/>
              </a:rPr>
              <a:t>/</a:t>
            </a:r>
            <a:r>
              <a:rPr lang="fr" sz="1200" u="sng" dirty="0" err="1">
                <a:solidFill>
                  <a:schemeClr val="hlink"/>
                </a:solidFill>
                <a:latin typeface="Roboto"/>
                <a:ea typeface="Roboto"/>
                <a:cs typeface="Roboto"/>
                <a:sym typeface="Roboto"/>
              </a:rPr>
              <a:t>residentmario</a:t>
            </a:r>
            <a:r>
              <a:rPr lang="fr" sz="1200" u="sng" dirty="0">
                <a:solidFill>
                  <a:schemeClr val="hlink"/>
                </a:solidFill>
                <a:latin typeface="Roboto"/>
                <a:ea typeface="Roboto"/>
                <a:cs typeface="Roboto"/>
                <a:sym typeface="Roboto"/>
              </a:rPr>
              <a:t>/</a:t>
            </a:r>
            <a:r>
              <a:rPr lang="fr" sz="1200" u="sng" dirty="0" err="1">
                <a:solidFill>
                  <a:schemeClr val="hlink"/>
                </a:solidFill>
                <a:latin typeface="Roboto"/>
                <a:ea typeface="Roboto"/>
                <a:cs typeface="Roboto"/>
                <a:sym typeface="Roboto"/>
              </a:rPr>
              <a:t>automated-feature-selection-with-boruta</a:t>
            </a:r>
            <a:endParaRPr sz="1200" dirty="0">
              <a:solidFill>
                <a:schemeClr val="dk1"/>
              </a:solidFill>
              <a:latin typeface="Roboto"/>
              <a:ea typeface="Roboto"/>
              <a:cs typeface="Roboto"/>
              <a:sym typeface="Roboto"/>
            </a:endParaRPr>
          </a:p>
          <a:p>
            <a:pPr marL="457200" lvl="0" indent="-304800" algn="l" rtl="0">
              <a:lnSpc>
                <a:spcPct val="100000"/>
              </a:lnSpc>
              <a:spcBef>
                <a:spcPts val="1400"/>
              </a:spcBef>
              <a:spcAft>
                <a:spcPts val="0"/>
              </a:spcAft>
              <a:buClr>
                <a:schemeClr val="dk1"/>
              </a:buClr>
              <a:buSzPts val="1200"/>
              <a:buFont typeface="Roboto"/>
              <a:buChar char="●"/>
            </a:pPr>
            <a:r>
              <a:rPr lang="fr" sz="1200" dirty="0" err="1">
                <a:solidFill>
                  <a:schemeClr val="dk1"/>
                </a:solidFill>
                <a:latin typeface="Roboto"/>
                <a:ea typeface="Roboto"/>
                <a:cs typeface="Roboto"/>
                <a:sym typeface="Roboto"/>
              </a:rPr>
              <a:t>Dansbecker</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Shap</a:t>
            </a:r>
            <a:r>
              <a:rPr lang="fr" sz="1200" dirty="0">
                <a:solidFill>
                  <a:schemeClr val="dk1"/>
                </a:solidFill>
                <a:latin typeface="Roboto"/>
                <a:ea typeface="Roboto"/>
                <a:cs typeface="Roboto"/>
                <a:sym typeface="Roboto"/>
              </a:rPr>
              <a:t> Values.” </a:t>
            </a:r>
            <a:r>
              <a:rPr lang="fr" sz="1200" dirty="0" err="1">
                <a:solidFill>
                  <a:schemeClr val="dk1"/>
                </a:solidFill>
                <a:latin typeface="Roboto"/>
                <a:ea typeface="Roboto"/>
                <a:cs typeface="Roboto"/>
                <a:sym typeface="Roboto"/>
              </a:rPr>
              <a:t>Kaggle</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Kaggle</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November</a:t>
            </a:r>
            <a:r>
              <a:rPr lang="fr" sz="1200" dirty="0">
                <a:solidFill>
                  <a:schemeClr val="dk1"/>
                </a:solidFill>
                <a:latin typeface="Roboto"/>
                <a:ea typeface="Roboto"/>
                <a:cs typeface="Roboto"/>
                <a:sym typeface="Roboto"/>
              </a:rPr>
              <a:t> 9, 2021. </a:t>
            </a:r>
            <a:r>
              <a:rPr lang="fr" sz="1200" u="sng" dirty="0">
                <a:solidFill>
                  <a:schemeClr val="hlink"/>
                </a:solidFill>
                <a:latin typeface="Roboto"/>
                <a:ea typeface="Roboto"/>
                <a:cs typeface="Roboto"/>
                <a:sym typeface="Roboto"/>
                <a:hlinkClick r:id="rId6"/>
              </a:rPr>
              <a:t>https://www.kaggle.com/dansbecker/shap-values</a:t>
            </a:r>
            <a:endParaRPr sz="1200" dirty="0">
              <a:solidFill>
                <a:schemeClr val="dk1"/>
              </a:solidFill>
              <a:latin typeface="Roboto"/>
              <a:ea typeface="Roboto"/>
              <a:cs typeface="Roboto"/>
              <a:sym typeface="Roboto"/>
            </a:endParaRPr>
          </a:p>
          <a:p>
            <a:pPr marL="457200" lvl="0" indent="-304800" algn="l" rtl="0">
              <a:lnSpc>
                <a:spcPct val="100000"/>
              </a:lnSpc>
              <a:spcBef>
                <a:spcPts val="1400"/>
              </a:spcBef>
              <a:spcAft>
                <a:spcPts val="1000"/>
              </a:spcAft>
              <a:buClr>
                <a:schemeClr val="dk1"/>
              </a:buClr>
              <a:buSzPts val="1200"/>
              <a:buFont typeface="Roboto"/>
              <a:buChar char="●"/>
            </a:pPr>
            <a:r>
              <a:rPr lang="fr" sz="1200" dirty="0" err="1">
                <a:solidFill>
                  <a:schemeClr val="dk1"/>
                </a:solidFill>
                <a:latin typeface="Roboto"/>
                <a:ea typeface="Roboto"/>
                <a:cs typeface="Roboto"/>
                <a:sym typeface="Roboto"/>
              </a:rPr>
              <a:t>Charfaoui</a:t>
            </a:r>
            <a:r>
              <a:rPr lang="fr" sz="1200" dirty="0">
                <a:solidFill>
                  <a:schemeClr val="dk1"/>
                </a:solidFill>
                <a:latin typeface="Roboto"/>
                <a:ea typeface="Roboto"/>
                <a:cs typeface="Roboto"/>
                <a:sym typeface="Roboto"/>
              </a:rPr>
              <a:t>, Younes. “Hands-on </a:t>
            </a:r>
            <a:r>
              <a:rPr lang="fr" sz="1200" dirty="0" err="1">
                <a:solidFill>
                  <a:schemeClr val="dk1"/>
                </a:solidFill>
                <a:latin typeface="Roboto"/>
                <a:ea typeface="Roboto"/>
                <a:cs typeface="Roboto"/>
                <a:sym typeface="Roboto"/>
              </a:rPr>
              <a:t>with</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Feature</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Selection</a:t>
            </a:r>
            <a:r>
              <a:rPr lang="fr" sz="1200" dirty="0">
                <a:solidFill>
                  <a:schemeClr val="dk1"/>
                </a:solidFill>
                <a:latin typeface="Roboto"/>
                <a:ea typeface="Roboto"/>
                <a:cs typeface="Roboto"/>
                <a:sym typeface="Roboto"/>
              </a:rPr>
              <a:t> Techniques: Embedded </a:t>
            </a:r>
            <a:r>
              <a:rPr lang="fr" sz="1200" dirty="0" err="1">
                <a:solidFill>
                  <a:schemeClr val="dk1"/>
                </a:solidFill>
                <a:latin typeface="Roboto"/>
                <a:ea typeface="Roboto"/>
                <a:cs typeface="Roboto"/>
                <a:sym typeface="Roboto"/>
              </a:rPr>
              <a:t>Methods</a:t>
            </a:r>
            <a:r>
              <a:rPr lang="fr" sz="1200" dirty="0">
                <a:solidFill>
                  <a:schemeClr val="dk1"/>
                </a:solidFill>
                <a:latin typeface="Roboto"/>
                <a:ea typeface="Roboto"/>
                <a:cs typeface="Roboto"/>
                <a:sym typeface="Roboto"/>
              </a:rPr>
              <a:t>.” Medium. </a:t>
            </a:r>
            <a:r>
              <a:rPr lang="fr" sz="1200" dirty="0" err="1">
                <a:solidFill>
                  <a:schemeClr val="dk1"/>
                </a:solidFill>
                <a:latin typeface="Roboto"/>
                <a:ea typeface="Roboto"/>
                <a:cs typeface="Roboto"/>
                <a:sym typeface="Roboto"/>
              </a:rPr>
              <a:t>Heartbeat</a:t>
            </a:r>
            <a:r>
              <a:rPr lang="fr" sz="1200" dirty="0">
                <a:solidFill>
                  <a:schemeClr val="dk1"/>
                </a:solidFill>
                <a:latin typeface="Roboto"/>
                <a:ea typeface="Roboto"/>
                <a:cs typeface="Roboto"/>
                <a:sym typeface="Roboto"/>
              </a:rPr>
              <a:t>, </a:t>
            </a:r>
            <a:r>
              <a:rPr lang="fr" sz="1200" dirty="0" err="1">
                <a:solidFill>
                  <a:schemeClr val="dk1"/>
                </a:solidFill>
                <a:latin typeface="Roboto"/>
                <a:ea typeface="Roboto"/>
                <a:cs typeface="Roboto"/>
                <a:sym typeface="Roboto"/>
              </a:rPr>
              <a:t>September</a:t>
            </a:r>
            <a:r>
              <a:rPr lang="fr" sz="1200" dirty="0">
                <a:solidFill>
                  <a:schemeClr val="dk1"/>
                </a:solidFill>
                <a:latin typeface="Roboto"/>
                <a:ea typeface="Roboto"/>
                <a:cs typeface="Roboto"/>
                <a:sym typeface="Roboto"/>
              </a:rPr>
              <a:t> 24, 2021. </a:t>
            </a:r>
            <a:r>
              <a:rPr lang="fr" sz="1200" u="sng" dirty="0">
                <a:solidFill>
                  <a:schemeClr val="hlink"/>
                </a:solidFill>
                <a:latin typeface="Roboto"/>
                <a:ea typeface="Roboto"/>
                <a:cs typeface="Roboto"/>
                <a:sym typeface="Roboto"/>
                <a:hlinkClick r:id="rId7"/>
              </a:rPr>
              <a:t>https://heartbeat.comet.ml/hands-on-with-feature-selection-techniques-embedded-methods-84747e814dab</a:t>
            </a:r>
            <a:endParaRPr lang="fr" sz="1200" u="sng" dirty="0">
              <a:solidFill>
                <a:schemeClr val="hlink"/>
              </a:solidFill>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42"/>
          <p:cNvSpPr txBox="1"/>
          <p:nvPr/>
        </p:nvSpPr>
        <p:spPr>
          <a:xfrm>
            <a:off x="1219800" y="1856180"/>
            <a:ext cx="6704400" cy="54511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SzPts val="1018"/>
              <a:buNone/>
            </a:pPr>
            <a:r>
              <a:rPr lang="fr" sz="2446" b="1" dirty="0">
                <a:solidFill>
                  <a:srgbClr val="0A26CA"/>
                </a:solidFill>
                <a:latin typeface="Roboto"/>
                <a:ea typeface="Roboto"/>
                <a:cs typeface="Roboto"/>
                <a:sym typeface="Roboto"/>
              </a:rPr>
              <a:t>ANNEXES</a:t>
            </a:r>
            <a:endParaRPr sz="2446" b="1" dirty="0">
              <a:solidFill>
                <a:srgbClr val="0A26CA"/>
              </a:solidFill>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43"/>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Erreurs / Aberrations détectées</a:t>
            </a:r>
            <a:endParaRPr sz="2300" b="1">
              <a:solidFill>
                <a:srgbClr val="0A26CA"/>
              </a:solidFill>
              <a:latin typeface="Roboto"/>
              <a:ea typeface="Roboto"/>
              <a:cs typeface="Roboto"/>
              <a:sym typeface="Roboto"/>
            </a:endParaRPr>
          </a:p>
        </p:txBody>
      </p:sp>
      <p:sp>
        <p:nvSpPr>
          <p:cNvPr id="564" name="Google Shape;564;p43"/>
          <p:cNvSpPr txBox="1"/>
          <p:nvPr/>
        </p:nvSpPr>
        <p:spPr>
          <a:xfrm>
            <a:off x="306300" y="1104906"/>
            <a:ext cx="6927900" cy="693300"/>
          </a:xfrm>
          <a:prstGeom prst="rect">
            <a:avLst/>
          </a:prstGeom>
          <a:noFill/>
          <a:ln>
            <a:noFill/>
          </a:ln>
        </p:spPr>
        <p:txBody>
          <a:bodyPr spcFirstLastPara="1" wrap="square" lIns="91425" tIns="91425" rIns="91425" bIns="91425" anchor="t" anchorCtr="0">
            <a:spAutoFit/>
          </a:bodyPr>
          <a:lstStyle/>
          <a:p>
            <a:pPr marL="457200" lvl="0" indent="-292100" algn="l" rtl="0">
              <a:lnSpc>
                <a:spcPct val="115000"/>
              </a:lnSpc>
              <a:spcBef>
                <a:spcPts val="100"/>
              </a:spcBef>
              <a:spcAft>
                <a:spcPts val="0"/>
              </a:spcAft>
              <a:buClr>
                <a:srgbClr val="1C3B70"/>
              </a:buClr>
              <a:buSzPts val="1000"/>
              <a:buFont typeface="Roboto"/>
              <a:buChar char="●"/>
            </a:pPr>
            <a:r>
              <a:rPr lang="fr" sz="1000">
                <a:solidFill>
                  <a:srgbClr val="1C3B70"/>
                </a:solidFill>
                <a:latin typeface="Roboto"/>
                <a:ea typeface="Roboto"/>
                <a:cs typeface="Roboto"/>
                <a:sym typeface="Roboto"/>
              </a:rPr>
              <a:t>feature CODE_GENDER has different values: {'XNA’}</a:t>
            </a:r>
            <a:endParaRPr sz="1000">
              <a:solidFill>
                <a:srgbClr val="1C3B70"/>
              </a:solidFill>
              <a:latin typeface="Roboto"/>
              <a:ea typeface="Roboto"/>
              <a:cs typeface="Roboto"/>
              <a:sym typeface="Roboto"/>
            </a:endParaRPr>
          </a:p>
          <a:p>
            <a:pPr marL="457200" marR="12700" lvl="0" indent="-292100" algn="l" rtl="0">
              <a:lnSpc>
                <a:spcPct val="115454"/>
              </a:lnSpc>
              <a:spcBef>
                <a:spcPts val="0"/>
              </a:spcBef>
              <a:spcAft>
                <a:spcPts val="0"/>
              </a:spcAft>
              <a:buClr>
                <a:srgbClr val="1C3B70"/>
              </a:buClr>
              <a:buSzPts val="1000"/>
              <a:buFont typeface="Roboto"/>
              <a:buChar char="●"/>
            </a:pPr>
            <a:r>
              <a:rPr lang="fr" sz="1000">
                <a:solidFill>
                  <a:srgbClr val="1C3B70"/>
                </a:solidFill>
                <a:latin typeface="Roboto"/>
                <a:ea typeface="Roboto"/>
                <a:cs typeface="Roboto"/>
                <a:sym typeface="Roboto"/>
              </a:rPr>
              <a:t>feature NAME_INCOME_TYPE has different values: {'Maternity leave’}  </a:t>
            </a:r>
            <a:endParaRPr sz="1000">
              <a:solidFill>
                <a:srgbClr val="1C3B70"/>
              </a:solidFill>
              <a:latin typeface="Roboto"/>
              <a:ea typeface="Roboto"/>
              <a:cs typeface="Roboto"/>
              <a:sym typeface="Roboto"/>
            </a:endParaRPr>
          </a:p>
          <a:p>
            <a:pPr marL="457200" marR="12700" lvl="0" indent="-292100" algn="l" rtl="0">
              <a:lnSpc>
                <a:spcPct val="115454"/>
              </a:lnSpc>
              <a:spcBef>
                <a:spcPts val="0"/>
              </a:spcBef>
              <a:spcAft>
                <a:spcPts val="0"/>
              </a:spcAft>
              <a:buClr>
                <a:srgbClr val="1C3B70"/>
              </a:buClr>
              <a:buSzPts val="1000"/>
              <a:buFont typeface="Roboto"/>
              <a:buChar char="●"/>
            </a:pPr>
            <a:r>
              <a:rPr lang="fr" sz="1000">
                <a:solidFill>
                  <a:srgbClr val="1C3B70"/>
                </a:solidFill>
                <a:latin typeface="Roboto"/>
                <a:ea typeface="Roboto"/>
                <a:cs typeface="Roboto"/>
                <a:sym typeface="Roboto"/>
              </a:rPr>
              <a:t>feature NAME_FAMILY_STATUS has different values: {'Unknown’}</a:t>
            </a:r>
            <a:endParaRPr sz="1000">
              <a:solidFill>
                <a:srgbClr val="1C3B70"/>
              </a:solidFill>
              <a:latin typeface="Roboto"/>
              <a:ea typeface="Roboto"/>
              <a:cs typeface="Roboto"/>
              <a:sym typeface="Roboto"/>
            </a:endParaRPr>
          </a:p>
        </p:txBody>
      </p:sp>
      <p:sp>
        <p:nvSpPr>
          <p:cNvPr id="565" name="Google Shape;565;p43"/>
          <p:cNvSpPr txBox="1"/>
          <p:nvPr/>
        </p:nvSpPr>
        <p:spPr>
          <a:xfrm>
            <a:off x="306300" y="750325"/>
            <a:ext cx="3000000" cy="369300"/>
          </a:xfrm>
          <a:prstGeom prst="rect">
            <a:avLst/>
          </a:prstGeom>
          <a:noFill/>
          <a:ln>
            <a:noFill/>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fr" sz="1200" b="1" u="sng">
                <a:solidFill>
                  <a:srgbClr val="0A26CA"/>
                </a:solidFill>
                <a:latin typeface="Roboto"/>
                <a:ea typeface="Roboto"/>
                <a:cs typeface="Roboto"/>
                <a:sym typeface="Roboto"/>
              </a:rPr>
              <a:t>Alignement des 2 jeux de données</a:t>
            </a:r>
            <a:endParaRPr sz="1200" b="1" u="sng">
              <a:solidFill>
                <a:srgbClr val="0A26CA"/>
              </a:solidFill>
              <a:latin typeface="Roboto"/>
              <a:ea typeface="Roboto"/>
              <a:cs typeface="Roboto"/>
              <a:sym typeface="Roboto"/>
            </a:endParaRPr>
          </a:p>
        </p:txBody>
      </p:sp>
      <p:sp>
        <p:nvSpPr>
          <p:cNvPr id="566" name="Google Shape;566;p43"/>
          <p:cNvSpPr txBox="1"/>
          <p:nvPr/>
        </p:nvSpPr>
        <p:spPr>
          <a:xfrm>
            <a:off x="306300" y="1783500"/>
            <a:ext cx="8667900" cy="1454700"/>
          </a:xfrm>
          <a:prstGeom prst="rect">
            <a:avLst/>
          </a:prstGeom>
          <a:noFill/>
          <a:ln>
            <a:noFill/>
          </a:ln>
        </p:spPr>
        <p:txBody>
          <a:bodyPr spcFirstLastPara="1" wrap="square" lIns="91425" tIns="91425" rIns="91425" bIns="91425" anchor="t" anchorCtr="0">
            <a:spAutoFit/>
          </a:bodyPr>
          <a:lstStyle/>
          <a:p>
            <a:pPr marL="12700" marR="0" lvl="0" indent="0" algn="l" rtl="0">
              <a:lnSpc>
                <a:spcPct val="100000"/>
              </a:lnSpc>
              <a:spcBef>
                <a:spcPts val="100"/>
              </a:spcBef>
              <a:spcAft>
                <a:spcPts val="0"/>
              </a:spcAft>
              <a:buNone/>
            </a:pPr>
            <a:r>
              <a:rPr lang="fr" sz="1000" b="1">
                <a:solidFill>
                  <a:srgbClr val="BF2A1D"/>
                </a:solidFill>
                <a:latin typeface="Roboto"/>
                <a:ea typeface="Roboto"/>
                <a:cs typeface="Roboto"/>
                <a:sym typeface="Roboto"/>
              </a:rPr>
              <a:t>Variable 'CODE_GENDER'</a:t>
            </a:r>
            <a:endParaRPr sz="1000" b="1">
              <a:solidFill>
                <a:srgbClr val="BF2A1D"/>
              </a:solidFill>
              <a:latin typeface="Roboto"/>
              <a:ea typeface="Roboto"/>
              <a:cs typeface="Roboto"/>
              <a:sym typeface="Roboto"/>
            </a:endParaRPr>
          </a:p>
          <a:p>
            <a:pPr marL="12700" marR="0" lvl="0" indent="0" algn="l" rtl="0">
              <a:lnSpc>
                <a:spcPct val="100000"/>
              </a:lnSpc>
              <a:spcBef>
                <a:spcPts val="0"/>
              </a:spcBef>
              <a:spcAft>
                <a:spcPts val="0"/>
              </a:spcAft>
              <a:buNone/>
            </a:pPr>
            <a:r>
              <a:rPr lang="fr" sz="1000">
                <a:solidFill>
                  <a:srgbClr val="1C3B70"/>
                </a:solidFill>
                <a:latin typeface="Roboto"/>
                <a:ea typeface="Roboto"/>
                <a:cs typeface="Roboto"/>
                <a:sym typeface="Roboto"/>
              </a:rPr>
              <a:t>Le jeu d'entraînement contient seulement 4 valeurs nommés 'XNA' pour la colonne renseignant le genre</a:t>
            </a:r>
            <a:endParaRPr sz="1000">
              <a:solidFill>
                <a:srgbClr val="1C3B70"/>
              </a:solidFill>
              <a:latin typeface="Roboto"/>
              <a:ea typeface="Roboto"/>
              <a:cs typeface="Roboto"/>
              <a:sym typeface="Roboto"/>
            </a:endParaRPr>
          </a:p>
          <a:p>
            <a:pPr marL="12700" marR="0" lvl="0" indent="0" algn="l" rtl="0">
              <a:lnSpc>
                <a:spcPct val="100000"/>
              </a:lnSpc>
              <a:spcBef>
                <a:spcPts val="0"/>
              </a:spcBef>
              <a:spcAft>
                <a:spcPts val="0"/>
              </a:spcAft>
              <a:buNone/>
            </a:pPr>
            <a:endParaRPr sz="1000">
              <a:solidFill>
                <a:srgbClr val="1C3B70"/>
              </a:solidFill>
              <a:latin typeface="Roboto"/>
              <a:ea typeface="Roboto"/>
              <a:cs typeface="Roboto"/>
              <a:sym typeface="Roboto"/>
            </a:endParaRPr>
          </a:p>
          <a:p>
            <a:pPr marL="12700" marR="0" lvl="0" indent="0" algn="l" rtl="0">
              <a:lnSpc>
                <a:spcPct val="100000"/>
              </a:lnSpc>
              <a:spcBef>
                <a:spcPts val="0"/>
              </a:spcBef>
              <a:spcAft>
                <a:spcPts val="0"/>
              </a:spcAft>
              <a:buNone/>
            </a:pPr>
            <a:r>
              <a:rPr lang="fr" sz="1000" b="1">
                <a:solidFill>
                  <a:srgbClr val="BF2A1D"/>
                </a:solidFill>
                <a:latin typeface="Roboto"/>
                <a:ea typeface="Roboto"/>
                <a:cs typeface="Roboto"/>
                <a:sym typeface="Roboto"/>
              </a:rPr>
              <a:t>Variable 'NAME_INCOME_TYPE'</a:t>
            </a:r>
            <a:endParaRPr sz="1000" b="1">
              <a:solidFill>
                <a:srgbClr val="BF2A1D"/>
              </a:solidFill>
              <a:latin typeface="Roboto"/>
              <a:ea typeface="Roboto"/>
              <a:cs typeface="Roboto"/>
              <a:sym typeface="Roboto"/>
            </a:endParaRPr>
          </a:p>
          <a:p>
            <a:pPr marL="12700" marR="0" lvl="0" indent="0" algn="l" rtl="0">
              <a:lnSpc>
                <a:spcPct val="100000"/>
              </a:lnSpc>
              <a:spcBef>
                <a:spcPts val="100"/>
              </a:spcBef>
              <a:spcAft>
                <a:spcPts val="0"/>
              </a:spcAft>
              <a:buNone/>
            </a:pPr>
            <a:r>
              <a:rPr lang="fr" sz="1000">
                <a:solidFill>
                  <a:srgbClr val="1C3B70"/>
                </a:solidFill>
                <a:latin typeface="Roboto"/>
                <a:ea typeface="Roboto"/>
                <a:cs typeface="Roboto"/>
                <a:sym typeface="Roboto"/>
              </a:rPr>
              <a:t>La colonne 'NAME_INCOME_TYPE' prend la valeur 'Maternity leave' uniquement pour le jeu d'entraînement , et pour seulement 5 emprunteurs</a:t>
            </a:r>
            <a:endParaRPr sz="1000">
              <a:solidFill>
                <a:srgbClr val="1C3B70"/>
              </a:solidFill>
              <a:latin typeface="Roboto"/>
              <a:ea typeface="Roboto"/>
              <a:cs typeface="Roboto"/>
              <a:sym typeface="Roboto"/>
            </a:endParaRPr>
          </a:p>
          <a:p>
            <a:pPr marL="12700" marR="0" lvl="0" indent="0" algn="l" rtl="0">
              <a:lnSpc>
                <a:spcPct val="100000"/>
              </a:lnSpc>
              <a:spcBef>
                <a:spcPts val="100"/>
              </a:spcBef>
              <a:spcAft>
                <a:spcPts val="0"/>
              </a:spcAft>
              <a:buNone/>
            </a:pPr>
            <a:endParaRPr sz="1000">
              <a:solidFill>
                <a:srgbClr val="1C3B70"/>
              </a:solidFill>
              <a:latin typeface="Roboto"/>
              <a:ea typeface="Roboto"/>
              <a:cs typeface="Roboto"/>
              <a:sym typeface="Roboto"/>
            </a:endParaRPr>
          </a:p>
          <a:p>
            <a:pPr marL="12700" marR="0" lvl="0" indent="0" algn="l" rtl="0">
              <a:lnSpc>
                <a:spcPct val="100000"/>
              </a:lnSpc>
              <a:spcBef>
                <a:spcPts val="100"/>
              </a:spcBef>
              <a:spcAft>
                <a:spcPts val="0"/>
              </a:spcAft>
              <a:buNone/>
            </a:pPr>
            <a:r>
              <a:rPr lang="fr" sz="1000" b="1">
                <a:solidFill>
                  <a:srgbClr val="BF2A1D"/>
                </a:solidFill>
                <a:latin typeface="Roboto"/>
                <a:ea typeface="Roboto"/>
                <a:cs typeface="Roboto"/>
                <a:sym typeface="Roboto"/>
              </a:rPr>
              <a:t>Variable 'NAME_FAMILY_STATUS' </a:t>
            </a:r>
            <a:r>
              <a:rPr lang="fr" sz="1000">
                <a:solidFill>
                  <a:srgbClr val="1C3B70"/>
                </a:solidFill>
                <a:latin typeface="Roboto"/>
                <a:ea typeface="Roboto"/>
                <a:cs typeface="Roboto"/>
                <a:sym typeface="Roboto"/>
              </a:rPr>
              <a:t>De la même manière, pour la colonne NAME_FAMILY_STATUS, il y a seulement deux fois la  valeur Unknown et uniquement pour le jeu d'entraînement.</a:t>
            </a:r>
            <a:endParaRPr sz="1000">
              <a:solidFill>
                <a:srgbClr val="1C3B70"/>
              </a:solidFill>
              <a:latin typeface="Roboto"/>
              <a:ea typeface="Roboto"/>
              <a:cs typeface="Roboto"/>
              <a:sym typeface="Roboto"/>
            </a:endParaRPr>
          </a:p>
        </p:txBody>
      </p:sp>
      <p:sp>
        <p:nvSpPr>
          <p:cNvPr id="567" name="Google Shape;567;p43"/>
          <p:cNvSpPr txBox="1"/>
          <p:nvPr/>
        </p:nvSpPr>
        <p:spPr>
          <a:xfrm>
            <a:off x="306300" y="3467369"/>
            <a:ext cx="3945900" cy="369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200"/>
              </a:spcBef>
              <a:spcAft>
                <a:spcPts val="0"/>
              </a:spcAft>
              <a:buNone/>
            </a:pPr>
            <a:r>
              <a:rPr lang="fr" sz="1200" b="1" u="sng">
                <a:solidFill>
                  <a:srgbClr val="0A26CA"/>
                </a:solidFill>
                <a:latin typeface="Roboto"/>
                <a:ea typeface="Roboto"/>
                <a:cs typeface="Roboto"/>
                <a:sym typeface="Roboto"/>
              </a:rPr>
              <a:t>Correction des aberrations détectées lors de l’EDA</a:t>
            </a:r>
            <a:endParaRPr sz="1200" b="1" u="sng">
              <a:solidFill>
                <a:srgbClr val="0A26CA"/>
              </a:solidFill>
              <a:latin typeface="Roboto"/>
              <a:ea typeface="Roboto"/>
              <a:cs typeface="Roboto"/>
              <a:sym typeface="Roboto"/>
            </a:endParaRPr>
          </a:p>
        </p:txBody>
      </p:sp>
      <p:sp>
        <p:nvSpPr>
          <p:cNvPr id="568" name="Google Shape;568;p43"/>
          <p:cNvSpPr txBox="1"/>
          <p:nvPr/>
        </p:nvSpPr>
        <p:spPr>
          <a:xfrm>
            <a:off x="306300" y="3882850"/>
            <a:ext cx="7711500" cy="515700"/>
          </a:xfrm>
          <a:prstGeom prst="rect">
            <a:avLst/>
          </a:prstGeom>
          <a:noFill/>
          <a:ln>
            <a:noFill/>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fr" sz="1000">
                <a:solidFill>
                  <a:srgbClr val="1C3B70"/>
                </a:solidFill>
                <a:latin typeface="Roboto"/>
                <a:ea typeface="Roboto"/>
                <a:cs typeface="Roboto"/>
                <a:sym typeface="Roboto"/>
              </a:rPr>
              <a:t># Suppression des aberrations détectées chez la variable </a:t>
            </a:r>
            <a:r>
              <a:rPr lang="fr" sz="1000" b="1">
                <a:solidFill>
                  <a:srgbClr val="BF2A1D"/>
                </a:solidFill>
                <a:latin typeface="Roboto"/>
                <a:ea typeface="Roboto"/>
                <a:cs typeface="Roboto"/>
                <a:sym typeface="Roboto"/>
              </a:rPr>
              <a:t>"DAYS EMPLOYED "</a:t>
            </a:r>
            <a:endParaRPr sz="1000" b="1">
              <a:solidFill>
                <a:srgbClr val="BF2A1D"/>
              </a:solidFill>
              <a:latin typeface="Roboto"/>
              <a:ea typeface="Roboto"/>
              <a:cs typeface="Roboto"/>
              <a:sym typeface="Roboto"/>
            </a:endParaRPr>
          </a:p>
          <a:p>
            <a:pPr marL="12700" lvl="0" indent="0" algn="l" rtl="0">
              <a:lnSpc>
                <a:spcPct val="115000"/>
              </a:lnSpc>
              <a:spcBef>
                <a:spcPts val="0"/>
              </a:spcBef>
              <a:spcAft>
                <a:spcPts val="0"/>
              </a:spcAft>
              <a:buNone/>
            </a:pPr>
            <a:r>
              <a:rPr lang="fr" sz="1000">
                <a:solidFill>
                  <a:srgbClr val="1C3B70"/>
                </a:solidFill>
                <a:latin typeface="Roboto"/>
                <a:ea typeface="Roboto"/>
                <a:cs typeface="Roboto"/>
                <a:sym typeface="Roboto"/>
              </a:rPr>
              <a:t># Suppression des aberrations détectées chez les variables </a:t>
            </a:r>
            <a:r>
              <a:rPr lang="fr" sz="1000" b="1">
                <a:solidFill>
                  <a:srgbClr val="BF2A1D"/>
                </a:solidFill>
                <a:latin typeface="Roboto"/>
                <a:ea typeface="Roboto"/>
                <a:cs typeface="Roboto"/>
                <a:sym typeface="Roboto"/>
              </a:rPr>
              <a:t>"OBS"</a:t>
            </a:r>
            <a:endParaRPr sz="1000" b="1">
              <a:solidFill>
                <a:srgbClr val="BF2A1D"/>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44"/>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Valeurs manquantes</a:t>
            </a:r>
            <a:endParaRPr sz="2300" b="1">
              <a:solidFill>
                <a:srgbClr val="0A26CA"/>
              </a:solidFill>
              <a:latin typeface="Roboto"/>
              <a:ea typeface="Roboto"/>
              <a:cs typeface="Roboto"/>
              <a:sym typeface="Roboto"/>
            </a:endParaRPr>
          </a:p>
        </p:txBody>
      </p:sp>
      <p:pic>
        <p:nvPicPr>
          <p:cNvPr id="574" name="Google Shape;574;p44"/>
          <p:cNvPicPr preferRelativeResize="0"/>
          <p:nvPr/>
        </p:nvPicPr>
        <p:blipFill>
          <a:blip r:embed="rId3">
            <a:alphaModFix/>
          </a:blip>
          <a:stretch>
            <a:fillRect/>
          </a:stretch>
        </p:blipFill>
        <p:spPr>
          <a:xfrm>
            <a:off x="152400" y="636725"/>
            <a:ext cx="3299072" cy="4201975"/>
          </a:xfrm>
          <a:prstGeom prst="rect">
            <a:avLst/>
          </a:prstGeom>
          <a:noFill/>
          <a:ln>
            <a:noFill/>
          </a:ln>
        </p:spPr>
      </p:pic>
      <p:pic>
        <p:nvPicPr>
          <p:cNvPr id="575" name="Google Shape;575;p44"/>
          <p:cNvPicPr preferRelativeResize="0"/>
          <p:nvPr/>
        </p:nvPicPr>
        <p:blipFill>
          <a:blip r:embed="rId4">
            <a:alphaModFix/>
          </a:blip>
          <a:stretch>
            <a:fillRect/>
          </a:stretch>
        </p:blipFill>
        <p:spPr>
          <a:xfrm>
            <a:off x="152400" y="799637"/>
            <a:ext cx="3252949" cy="2299413"/>
          </a:xfrm>
          <a:prstGeom prst="rect">
            <a:avLst/>
          </a:prstGeom>
          <a:noFill/>
          <a:ln>
            <a:noFill/>
          </a:ln>
        </p:spPr>
      </p:pic>
      <p:pic>
        <p:nvPicPr>
          <p:cNvPr id="576" name="Google Shape;576;p44"/>
          <p:cNvPicPr preferRelativeResize="0"/>
          <p:nvPr/>
        </p:nvPicPr>
        <p:blipFill>
          <a:blip r:embed="rId5">
            <a:alphaModFix/>
          </a:blip>
          <a:stretch>
            <a:fillRect/>
          </a:stretch>
        </p:blipFill>
        <p:spPr>
          <a:xfrm>
            <a:off x="3888575" y="723425"/>
            <a:ext cx="3915467" cy="1936675"/>
          </a:xfrm>
          <a:prstGeom prst="rect">
            <a:avLst/>
          </a:prstGeom>
          <a:noFill/>
          <a:ln>
            <a:noFill/>
          </a:ln>
        </p:spPr>
      </p:pic>
      <p:sp>
        <p:nvSpPr>
          <p:cNvPr id="577" name="Google Shape;577;p44"/>
          <p:cNvSpPr txBox="1"/>
          <p:nvPr/>
        </p:nvSpPr>
        <p:spPr>
          <a:xfrm>
            <a:off x="3888575" y="2717300"/>
            <a:ext cx="3915600" cy="369300"/>
          </a:xfrm>
          <a:prstGeom prst="rect">
            <a:avLst/>
          </a:prstGeom>
          <a:solidFill>
            <a:srgbClr val="FCE5CD"/>
          </a:solidFill>
          <a:ln>
            <a:noFill/>
          </a:ln>
        </p:spPr>
        <p:txBody>
          <a:bodyPr spcFirstLastPara="1" wrap="square" lIns="91425" tIns="91425" rIns="91425" bIns="91425" anchor="t" anchorCtr="0">
            <a:spAutoFit/>
          </a:bodyPr>
          <a:lstStyle/>
          <a:p>
            <a:pPr marL="0" marR="0" lvl="0" indent="0" algn="l" rtl="0">
              <a:lnSpc>
                <a:spcPct val="100000"/>
              </a:lnSpc>
              <a:spcBef>
                <a:spcPts val="300"/>
              </a:spcBef>
              <a:spcAft>
                <a:spcPts val="0"/>
              </a:spcAft>
              <a:buNone/>
            </a:pPr>
            <a:r>
              <a:rPr lang="fr" sz="1200">
                <a:solidFill>
                  <a:srgbClr val="132D6E"/>
                </a:solidFill>
                <a:latin typeface="Roboto"/>
                <a:ea typeface="Roboto"/>
                <a:cs typeface="Roboto"/>
                <a:sym typeface="Roboto"/>
              </a:rPr>
              <a:t>Suppression des colonnes NAN &gt; 60%</a:t>
            </a:r>
            <a:endParaRPr sz="1200">
              <a:solidFill>
                <a:srgbClr val="132D6E"/>
              </a:solidFill>
              <a:latin typeface="Roboto"/>
              <a:ea typeface="Roboto"/>
              <a:cs typeface="Roboto"/>
              <a:sym typeface="Roboto"/>
            </a:endParaRPr>
          </a:p>
        </p:txBody>
      </p:sp>
      <p:sp>
        <p:nvSpPr>
          <p:cNvPr id="578" name="Google Shape;578;p44"/>
          <p:cNvSpPr txBox="1"/>
          <p:nvPr/>
        </p:nvSpPr>
        <p:spPr>
          <a:xfrm>
            <a:off x="3888575" y="3232300"/>
            <a:ext cx="30000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200"/>
              </a:spcBef>
              <a:spcAft>
                <a:spcPts val="0"/>
              </a:spcAft>
              <a:buNone/>
            </a:pPr>
            <a:r>
              <a:rPr lang="fr" sz="1200" b="1">
                <a:solidFill>
                  <a:schemeClr val="accent5"/>
                </a:solidFill>
                <a:latin typeface="Roboto"/>
                <a:ea typeface="Roboto"/>
                <a:cs typeface="Roboto"/>
                <a:sym typeface="Roboto"/>
              </a:rPr>
              <a:t>Variables supprimées :</a:t>
            </a:r>
            <a:endParaRPr sz="1200" b="1">
              <a:solidFill>
                <a:schemeClr val="accent5"/>
              </a:solidFill>
              <a:latin typeface="Roboto"/>
              <a:ea typeface="Roboto"/>
              <a:cs typeface="Roboto"/>
              <a:sym typeface="Roboto"/>
            </a:endParaRPr>
          </a:p>
        </p:txBody>
      </p:sp>
      <p:sp>
        <p:nvSpPr>
          <p:cNvPr id="579" name="Google Shape;579;p44"/>
          <p:cNvSpPr txBox="1"/>
          <p:nvPr/>
        </p:nvSpPr>
        <p:spPr>
          <a:xfrm>
            <a:off x="3888575" y="3561500"/>
            <a:ext cx="4918800" cy="1280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t" anchorCtr="0">
            <a:spAutoFit/>
          </a:bodyPr>
          <a:lstStyle/>
          <a:p>
            <a:pPr marL="12700" marR="12700" lvl="0" indent="0" algn="l" rtl="0">
              <a:lnSpc>
                <a:spcPct val="102000"/>
              </a:lnSpc>
              <a:spcBef>
                <a:spcPts val="100"/>
              </a:spcBef>
              <a:spcAft>
                <a:spcPts val="0"/>
              </a:spcAft>
              <a:buNone/>
            </a:pPr>
            <a:r>
              <a:rPr lang="fr" sz="1000">
                <a:solidFill>
                  <a:schemeClr val="dk1"/>
                </a:solidFill>
                <a:latin typeface="Roboto"/>
                <a:ea typeface="Roboto"/>
                <a:cs typeface="Roboto"/>
                <a:sym typeface="Roboto"/>
              </a:rPr>
              <a:t>['OWN_CAR_AGE', 'YEARS_BUILD_AVG', 'COMMONAREA_AVG',  'FLOORSMIN_AVG', 'LIVINGAPARTMENTS_AVG',  'NONLIVINGAPARTMENTS_AVG', 'YEARS_BUILD_MODE',  'COMMONAREA_MODE', 'FLOORSMIN_MODE',  'LIVINGAPARTMENTS_MODE', 'NONLIVINGAPARTMENTS_MODE',  'YEARS_BUILD_MEDI', 'COMMONAREA_MEDI', 'FLOORSMIN_MEDI',  'LIVINGAPARTMENTS_MEDI', 'NONLIVINGAPARTMENTS_MEDI',  'FONDKAPREMONT_MODE']</a:t>
            </a:r>
            <a:endParaRPr sz="1000">
              <a:solidFill>
                <a:schemeClr val="dk1"/>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45"/>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Imputation : trois façons de procéder</a:t>
            </a:r>
            <a:endParaRPr sz="2300" b="1">
              <a:solidFill>
                <a:srgbClr val="0A26CA"/>
              </a:solidFill>
              <a:latin typeface="Roboto"/>
              <a:ea typeface="Roboto"/>
              <a:cs typeface="Roboto"/>
              <a:sym typeface="Roboto"/>
            </a:endParaRPr>
          </a:p>
        </p:txBody>
      </p:sp>
      <p:sp>
        <p:nvSpPr>
          <p:cNvPr id="585" name="Google Shape;585;p45"/>
          <p:cNvSpPr txBox="1"/>
          <p:nvPr/>
        </p:nvSpPr>
        <p:spPr>
          <a:xfrm>
            <a:off x="1155025" y="1089950"/>
            <a:ext cx="1201500" cy="8919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Imputation</a:t>
            </a:r>
            <a:endParaRPr sz="1200" b="1">
              <a:solidFill>
                <a:schemeClr val="lt1"/>
              </a:solidFill>
              <a:latin typeface="Roboto"/>
              <a:ea typeface="Roboto"/>
              <a:cs typeface="Roboto"/>
              <a:sym typeface="Roboto"/>
            </a:endParaRPr>
          </a:p>
          <a:p>
            <a:pPr marL="0" lvl="0" indent="0" algn="ctr" rtl="0">
              <a:spcBef>
                <a:spcPts val="0"/>
              </a:spcBef>
              <a:spcAft>
                <a:spcPts val="0"/>
              </a:spcAft>
              <a:buNone/>
            </a:pPr>
            <a:r>
              <a:rPr lang="fr" sz="1200" b="1">
                <a:solidFill>
                  <a:schemeClr val="lt1"/>
                </a:solidFill>
                <a:latin typeface="Roboto"/>
                <a:ea typeface="Roboto"/>
                <a:cs typeface="Roboto"/>
                <a:sym typeface="Roboto"/>
              </a:rPr>
              <a:t>BASIQUE</a:t>
            </a:r>
            <a:endParaRPr sz="1200" b="1">
              <a:solidFill>
                <a:schemeClr val="lt1"/>
              </a:solidFill>
              <a:latin typeface="Roboto"/>
              <a:ea typeface="Roboto"/>
              <a:cs typeface="Roboto"/>
              <a:sym typeface="Roboto"/>
            </a:endParaRPr>
          </a:p>
        </p:txBody>
      </p:sp>
      <p:sp>
        <p:nvSpPr>
          <p:cNvPr id="586" name="Google Shape;586;p45"/>
          <p:cNvSpPr txBox="1"/>
          <p:nvPr/>
        </p:nvSpPr>
        <p:spPr>
          <a:xfrm>
            <a:off x="3731025" y="1089950"/>
            <a:ext cx="1201500" cy="8919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Imputation</a:t>
            </a:r>
            <a:endParaRPr sz="1200" b="1">
              <a:solidFill>
                <a:schemeClr val="lt1"/>
              </a:solidFill>
              <a:latin typeface="Roboto"/>
              <a:ea typeface="Roboto"/>
              <a:cs typeface="Roboto"/>
              <a:sym typeface="Roboto"/>
            </a:endParaRPr>
          </a:p>
          <a:p>
            <a:pPr marL="0" lvl="0" indent="0" algn="ctr" rtl="0">
              <a:spcBef>
                <a:spcPts val="0"/>
              </a:spcBef>
              <a:spcAft>
                <a:spcPts val="0"/>
              </a:spcAft>
              <a:buNone/>
            </a:pPr>
            <a:r>
              <a:rPr lang="fr" sz="1200" b="1">
                <a:solidFill>
                  <a:schemeClr val="lt1"/>
                </a:solidFill>
                <a:latin typeface="Roboto"/>
                <a:ea typeface="Roboto"/>
                <a:cs typeface="Roboto"/>
                <a:sym typeface="Roboto"/>
              </a:rPr>
              <a:t>BASIQUE +</a:t>
            </a:r>
            <a:endParaRPr sz="1200" b="1">
              <a:solidFill>
                <a:schemeClr val="lt1"/>
              </a:solidFill>
              <a:latin typeface="Roboto"/>
              <a:ea typeface="Roboto"/>
              <a:cs typeface="Roboto"/>
              <a:sym typeface="Roboto"/>
            </a:endParaRPr>
          </a:p>
        </p:txBody>
      </p:sp>
      <p:sp>
        <p:nvSpPr>
          <p:cNvPr id="587" name="Google Shape;587;p45"/>
          <p:cNvSpPr txBox="1"/>
          <p:nvPr/>
        </p:nvSpPr>
        <p:spPr>
          <a:xfrm>
            <a:off x="6289980" y="1089950"/>
            <a:ext cx="1201500" cy="8919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Imputation</a:t>
            </a:r>
            <a:endParaRPr sz="1200" b="1">
              <a:solidFill>
                <a:schemeClr val="lt1"/>
              </a:solidFill>
              <a:latin typeface="Roboto"/>
              <a:ea typeface="Roboto"/>
              <a:cs typeface="Roboto"/>
              <a:sym typeface="Roboto"/>
            </a:endParaRPr>
          </a:p>
          <a:p>
            <a:pPr marL="0" lvl="0" indent="0" algn="ctr" rtl="0">
              <a:spcBef>
                <a:spcPts val="0"/>
              </a:spcBef>
              <a:spcAft>
                <a:spcPts val="0"/>
              </a:spcAft>
              <a:buNone/>
            </a:pPr>
            <a:r>
              <a:rPr lang="fr" sz="1200" b="1">
                <a:solidFill>
                  <a:schemeClr val="lt1"/>
                </a:solidFill>
                <a:latin typeface="Roboto"/>
                <a:ea typeface="Roboto"/>
                <a:cs typeface="Roboto"/>
                <a:sym typeface="Roboto"/>
              </a:rPr>
              <a:t>ADVANCED</a:t>
            </a:r>
            <a:endParaRPr sz="1200" b="1">
              <a:solidFill>
                <a:schemeClr val="lt1"/>
              </a:solidFill>
              <a:latin typeface="Roboto"/>
              <a:ea typeface="Roboto"/>
              <a:cs typeface="Roboto"/>
              <a:sym typeface="Roboto"/>
            </a:endParaRPr>
          </a:p>
        </p:txBody>
      </p:sp>
      <p:sp>
        <p:nvSpPr>
          <p:cNvPr id="588" name="Google Shape;588;p45"/>
          <p:cNvSpPr/>
          <p:nvPr/>
        </p:nvSpPr>
        <p:spPr>
          <a:xfrm>
            <a:off x="1212625" y="2115006"/>
            <a:ext cx="1086300" cy="283800"/>
          </a:xfrm>
          <a:prstGeom prst="snip1Rect">
            <a:avLst>
              <a:gd name="adj" fmla="val 16667"/>
            </a:avLst>
          </a:prstGeom>
          <a:solidFill>
            <a:srgbClr val="A4C2F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Qualitative</a:t>
            </a:r>
            <a:endParaRPr sz="1000">
              <a:solidFill>
                <a:schemeClr val="lt1"/>
              </a:solidFill>
              <a:latin typeface="Roboto"/>
              <a:ea typeface="Roboto"/>
              <a:cs typeface="Roboto"/>
              <a:sym typeface="Roboto"/>
            </a:endParaRPr>
          </a:p>
        </p:txBody>
      </p:sp>
      <p:sp>
        <p:nvSpPr>
          <p:cNvPr id="589" name="Google Shape;589;p45"/>
          <p:cNvSpPr/>
          <p:nvPr/>
        </p:nvSpPr>
        <p:spPr>
          <a:xfrm>
            <a:off x="1212625" y="3804450"/>
            <a:ext cx="1086300" cy="283800"/>
          </a:xfrm>
          <a:prstGeom prst="snip1Rect">
            <a:avLst>
              <a:gd name="adj" fmla="val 16667"/>
            </a:avLst>
          </a:prstGeom>
          <a:solidFill>
            <a:srgbClr val="A4C2F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Quantitative</a:t>
            </a:r>
            <a:endParaRPr sz="1000">
              <a:solidFill>
                <a:schemeClr val="lt1"/>
              </a:solidFill>
              <a:latin typeface="Roboto"/>
              <a:ea typeface="Roboto"/>
              <a:cs typeface="Roboto"/>
              <a:sym typeface="Roboto"/>
            </a:endParaRPr>
          </a:p>
        </p:txBody>
      </p:sp>
      <p:sp>
        <p:nvSpPr>
          <p:cNvPr id="590" name="Google Shape;590;p45"/>
          <p:cNvSpPr/>
          <p:nvPr/>
        </p:nvSpPr>
        <p:spPr>
          <a:xfrm>
            <a:off x="3788625" y="2115006"/>
            <a:ext cx="1086300" cy="283800"/>
          </a:xfrm>
          <a:prstGeom prst="snip1Rect">
            <a:avLst>
              <a:gd name="adj" fmla="val 16667"/>
            </a:avLst>
          </a:prstGeom>
          <a:solidFill>
            <a:srgbClr val="A4C2F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Qualitative</a:t>
            </a:r>
            <a:endParaRPr sz="1000">
              <a:solidFill>
                <a:schemeClr val="lt1"/>
              </a:solidFill>
              <a:latin typeface="Roboto"/>
              <a:ea typeface="Roboto"/>
              <a:cs typeface="Roboto"/>
              <a:sym typeface="Roboto"/>
            </a:endParaRPr>
          </a:p>
        </p:txBody>
      </p:sp>
      <p:sp>
        <p:nvSpPr>
          <p:cNvPr id="591" name="Google Shape;591;p45"/>
          <p:cNvSpPr/>
          <p:nvPr/>
        </p:nvSpPr>
        <p:spPr>
          <a:xfrm>
            <a:off x="6347580" y="2115006"/>
            <a:ext cx="1086300" cy="283800"/>
          </a:xfrm>
          <a:prstGeom prst="snip1Rect">
            <a:avLst>
              <a:gd name="adj" fmla="val 16667"/>
            </a:avLst>
          </a:prstGeom>
          <a:solidFill>
            <a:srgbClr val="A4C2F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Qualitative</a:t>
            </a:r>
            <a:endParaRPr sz="1000">
              <a:solidFill>
                <a:schemeClr val="lt1"/>
              </a:solidFill>
              <a:latin typeface="Roboto"/>
              <a:ea typeface="Roboto"/>
              <a:cs typeface="Roboto"/>
              <a:sym typeface="Roboto"/>
            </a:endParaRPr>
          </a:p>
        </p:txBody>
      </p:sp>
      <p:sp>
        <p:nvSpPr>
          <p:cNvPr id="592" name="Google Shape;592;p45"/>
          <p:cNvSpPr/>
          <p:nvPr/>
        </p:nvSpPr>
        <p:spPr>
          <a:xfrm>
            <a:off x="3788625" y="3804450"/>
            <a:ext cx="1086300" cy="283800"/>
          </a:xfrm>
          <a:prstGeom prst="snip1Rect">
            <a:avLst>
              <a:gd name="adj" fmla="val 16667"/>
            </a:avLst>
          </a:prstGeom>
          <a:solidFill>
            <a:srgbClr val="A4C2F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Quantitative</a:t>
            </a:r>
            <a:endParaRPr sz="1000">
              <a:solidFill>
                <a:schemeClr val="lt1"/>
              </a:solidFill>
              <a:latin typeface="Roboto"/>
              <a:ea typeface="Roboto"/>
              <a:cs typeface="Roboto"/>
              <a:sym typeface="Roboto"/>
            </a:endParaRPr>
          </a:p>
        </p:txBody>
      </p:sp>
      <p:sp>
        <p:nvSpPr>
          <p:cNvPr id="593" name="Google Shape;593;p45"/>
          <p:cNvSpPr/>
          <p:nvPr/>
        </p:nvSpPr>
        <p:spPr>
          <a:xfrm>
            <a:off x="6347580" y="3804450"/>
            <a:ext cx="1086300" cy="283800"/>
          </a:xfrm>
          <a:prstGeom prst="snip1Rect">
            <a:avLst>
              <a:gd name="adj" fmla="val 16667"/>
            </a:avLst>
          </a:prstGeom>
          <a:solidFill>
            <a:srgbClr val="A4C2F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Quantitative</a:t>
            </a:r>
            <a:endParaRPr sz="1000">
              <a:solidFill>
                <a:schemeClr val="lt1"/>
              </a:solidFill>
              <a:latin typeface="Roboto"/>
              <a:ea typeface="Roboto"/>
              <a:cs typeface="Roboto"/>
              <a:sym typeface="Roboto"/>
            </a:endParaRPr>
          </a:p>
        </p:txBody>
      </p:sp>
      <p:grpSp>
        <p:nvGrpSpPr>
          <p:cNvPr id="594" name="Google Shape;594;p45"/>
          <p:cNvGrpSpPr/>
          <p:nvPr/>
        </p:nvGrpSpPr>
        <p:grpSpPr>
          <a:xfrm>
            <a:off x="732325" y="2511275"/>
            <a:ext cx="2046900" cy="712175"/>
            <a:chOff x="732325" y="2511275"/>
            <a:chExt cx="2046900" cy="712175"/>
          </a:xfrm>
        </p:grpSpPr>
        <p:sp>
          <p:nvSpPr>
            <p:cNvPr id="595" name="Google Shape;595;p45"/>
            <p:cNvSpPr txBox="1"/>
            <p:nvPr/>
          </p:nvSpPr>
          <p:spPr>
            <a:xfrm>
              <a:off x="732325" y="2511275"/>
              <a:ext cx="2046900" cy="338700"/>
            </a:xfrm>
            <a:prstGeom prst="rect">
              <a:avLst/>
            </a:prstGeom>
            <a:solidFill>
              <a:srgbClr val="FCE5CD"/>
            </a:solidFill>
            <a:ln>
              <a:noFill/>
            </a:ln>
          </p:spPr>
          <p:txBody>
            <a:bodyPr spcFirstLastPara="1" wrap="square" lIns="91425" tIns="91425" rIns="91425" bIns="91425" anchor="t" anchorCtr="0">
              <a:spAutoFit/>
            </a:bodyPr>
            <a:lstStyle/>
            <a:p>
              <a:pPr marL="0" marR="0" lvl="0" indent="0" algn="ctr" rtl="0">
                <a:lnSpc>
                  <a:spcPct val="100000"/>
                </a:lnSpc>
                <a:spcBef>
                  <a:spcPts val="300"/>
                </a:spcBef>
                <a:spcAft>
                  <a:spcPts val="0"/>
                </a:spcAft>
                <a:buNone/>
              </a:pPr>
              <a:r>
                <a:rPr lang="fr" sz="1000">
                  <a:solidFill>
                    <a:srgbClr val="132D6E"/>
                  </a:solidFill>
                  <a:latin typeface="Roboto"/>
                  <a:ea typeface="Roboto"/>
                  <a:cs typeface="Roboto"/>
                  <a:sym typeface="Roboto"/>
                </a:rPr>
                <a:t>Imputation avec une constante</a:t>
              </a:r>
              <a:endParaRPr sz="1000">
                <a:solidFill>
                  <a:srgbClr val="132D6E"/>
                </a:solidFill>
                <a:latin typeface="Roboto"/>
                <a:ea typeface="Roboto"/>
                <a:cs typeface="Roboto"/>
                <a:sym typeface="Roboto"/>
              </a:endParaRPr>
            </a:p>
          </p:txBody>
        </p:sp>
        <p:sp>
          <p:nvSpPr>
            <p:cNvPr id="596" name="Google Shape;596;p45"/>
            <p:cNvSpPr txBox="1"/>
            <p:nvPr/>
          </p:nvSpPr>
          <p:spPr>
            <a:xfrm>
              <a:off x="732325" y="2884750"/>
              <a:ext cx="2046900" cy="338700"/>
            </a:xfrm>
            <a:prstGeom prst="rect">
              <a:avLst/>
            </a:prstGeom>
            <a:solidFill>
              <a:srgbClr val="FCE5CD"/>
            </a:solidFill>
            <a:ln>
              <a:noFill/>
            </a:ln>
          </p:spPr>
          <p:txBody>
            <a:bodyPr spcFirstLastPara="1" wrap="square" lIns="91425" tIns="91425" rIns="91425" bIns="91425" anchor="t" anchorCtr="0">
              <a:spAutoFit/>
            </a:bodyPr>
            <a:lstStyle/>
            <a:p>
              <a:pPr marL="0" marR="0" lvl="0" indent="0" algn="ctr" rtl="0">
                <a:lnSpc>
                  <a:spcPct val="100000"/>
                </a:lnSpc>
                <a:spcBef>
                  <a:spcPts val="300"/>
                </a:spcBef>
                <a:spcAft>
                  <a:spcPts val="0"/>
                </a:spcAft>
                <a:buNone/>
              </a:pPr>
              <a:r>
                <a:rPr lang="fr" sz="1000">
                  <a:solidFill>
                    <a:srgbClr val="132D6E"/>
                  </a:solidFill>
                  <a:latin typeface="Roboto"/>
                  <a:ea typeface="Roboto"/>
                  <a:cs typeface="Roboto"/>
                  <a:sym typeface="Roboto"/>
                </a:rPr>
                <a:t>(Imputation avec le mode)</a:t>
              </a:r>
              <a:endParaRPr sz="1000">
                <a:solidFill>
                  <a:srgbClr val="132D6E"/>
                </a:solidFill>
                <a:latin typeface="Roboto"/>
                <a:ea typeface="Roboto"/>
                <a:cs typeface="Roboto"/>
                <a:sym typeface="Roboto"/>
              </a:endParaRPr>
            </a:p>
          </p:txBody>
        </p:sp>
      </p:grpSp>
      <p:sp>
        <p:nvSpPr>
          <p:cNvPr id="597" name="Google Shape;597;p45"/>
          <p:cNvSpPr txBox="1"/>
          <p:nvPr/>
        </p:nvSpPr>
        <p:spPr>
          <a:xfrm>
            <a:off x="732325" y="4277425"/>
            <a:ext cx="2046900" cy="338700"/>
          </a:xfrm>
          <a:prstGeom prst="rect">
            <a:avLst/>
          </a:prstGeom>
          <a:solidFill>
            <a:srgbClr val="FCE5CD"/>
          </a:solidFill>
          <a:ln>
            <a:noFill/>
          </a:ln>
        </p:spPr>
        <p:txBody>
          <a:bodyPr spcFirstLastPara="1" wrap="square" lIns="91425" tIns="91425" rIns="91425" bIns="91425" anchor="t" anchorCtr="0">
            <a:spAutoFit/>
          </a:bodyPr>
          <a:lstStyle/>
          <a:p>
            <a:pPr marL="0" marR="0" lvl="0" indent="0" algn="ctr" rtl="0">
              <a:lnSpc>
                <a:spcPct val="100000"/>
              </a:lnSpc>
              <a:spcBef>
                <a:spcPts val="300"/>
              </a:spcBef>
              <a:spcAft>
                <a:spcPts val="0"/>
              </a:spcAft>
              <a:buNone/>
            </a:pPr>
            <a:r>
              <a:rPr lang="fr" sz="1000">
                <a:solidFill>
                  <a:srgbClr val="132D6E"/>
                </a:solidFill>
                <a:latin typeface="Roboto"/>
                <a:ea typeface="Roboto"/>
                <a:cs typeface="Roboto"/>
                <a:sym typeface="Roboto"/>
              </a:rPr>
              <a:t>Imputation avec la médiane</a:t>
            </a:r>
            <a:endParaRPr sz="1000">
              <a:solidFill>
                <a:srgbClr val="132D6E"/>
              </a:solidFill>
              <a:latin typeface="Roboto"/>
              <a:ea typeface="Roboto"/>
              <a:cs typeface="Roboto"/>
              <a:sym typeface="Roboto"/>
            </a:endParaRPr>
          </a:p>
        </p:txBody>
      </p:sp>
      <p:grpSp>
        <p:nvGrpSpPr>
          <p:cNvPr id="598" name="Google Shape;598;p45"/>
          <p:cNvGrpSpPr/>
          <p:nvPr/>
        </p:nvGrpSpPr>
        <p:grpSpPr>
          <a:xfrm>
            <a:off x="3323125" y="2511275"/>
            <a:ext cx="2046900" cy="712175"/>
            <a:chOff x="3323125" y="2511275"/>
            <a:chExt cx="2046900" cy="712175"/>
          </a:xfrm>
        </p:grpSpPr>
        <p:sp>
          <p:nvSpPr>
            <p:cNvPr id="599" name="Google Shape;599;p45"/>
            <p:cNvSpPr txBox="1"/>
            <p:nvPr/>
          </p:nvSpPr>
          <p:spPr>
            <a:xfrm>
              <a:off x="3323125" y="2511275"/>
              <a:ext cx="2046900" cy="338700"/>
            </a:xfrm>
            <a:prstGeom prst="rect">
              <a:avLst/>
            </a:prstGeom>
            <a:solidFill>
              <a:srgbClr val="FCE5CD"/>
            </a:solidFill>
            <a:ln>
              <a:noFill/>
            </a:ln>
          </p:spPr>
          <p:txBody>
            <a:bodyPr spcFirstLastPara="1" wrap="square" lIns="91425" tIns="91425" rIns="91425" bIns="91425" anchor="t" anchorCtr="0">
              <a:spAutoFit/>
            </a:bodyPr>
            <a:lstStyle/>
            <a:p>
              <a:pPr marL="0" marR="0" lvl="0" indent="0" algn="ctr" rtl="0">
                <a:lnSpc>
                  <a:spcPct val="100000"/>
                </a:lnSpc>
                <a:spcBef>
                  <a:spcPts val="300"/>
                </a:spcBef>
                <a:spcAft>
                  <a:spcPts val="0"/>
                </a:spcAft>
                <a:buNone/>
              </a:pPr>
              <a:r>
                <a:rPr lang="fr" sz="1000">
                  <a:solidFill>
                    <a:srgbClr val="132D6E"/>
                  </a:solidFill>
                  <a:latin typeface="Roboto"/>
                  <a:ea typeface="Roboto"/>
                  <a:cs typeface="Roboto"/>
                  <a:sym typeface="Roboto"/>
                </a:rPr>
                <a:t>Imputation avec une constante</a:t>
              </a:r>
              <a:endParaRPr sz="1000">
                <a:solidFill>
                  <a:srgbClr val="132D6E"/>
                </a:solidFill>
                <a:latin typeface="Roboto"/>
                <a:ea typeface="Roboto"/>
                <a:cs typeface="Roboto"/>
                <a:sym typeface="Roboto"/>
              </a:endParaRPr>
            </a:p>
          </p:txBody>
        </p:sp>
        <p:sp>
          <p:nvSpPr>
            <p:cNvPr id="600" name="Google Shape;600;p45"/>
            <p:cNvSpPr txBox="1"/>
            <p:nvPr/>
          </p:nvSpPr>
          <p:spPr>
            <a:xfrm>
              <a:off x="3323125" y="2884750"/>
              <a:ext cx="2046900" cy="338700"/>
            </a:xfrm>
            <a:prstGeom prst="rect">
              <a:avLst/>
            </a:prstGeom>
            <a:solidFill>
              <a:srgbClr val="FCE5CD"/>
            </a:solidFill>
            <a:ln>
              <a:noFill/>
            </a:ln>
          </p:spPr>
          <p:txBody>
            <a:bodyPr spcFirstLastPara="1" wrap="square" lIns="91425" tIns="91425" rIns="91425" bIns="91425" anchor="t" anchorCtr="0">
              <a:spAutoFit/>
            </a:bodyPr>
            <a:lstStyle/>
            <a:p>
              <a:pPr marL="0" marR="0" lvl="0" indent="0" algn="ctr" rtl="0">
                <a:lnSpc>
                  <a:spcPct val="100000"/>
                </a:lnSpc>
                <a:spcBef>
                  <a:spcPts val="300"/>
                </a:spcBef>
                <a:spcAft>
                  <a:spcPts val="0"/>
                </a:spcAft>
                <a:buNone/>
              </a:pPr>
              <a:r>
                <a:rPr lang="fr" sz="1000">
                  <a:solidFill>
                    <a:srgbClr val="132D6E"/>
                  </a:solidFill>
                  <a:latin typeface="Roboto"/>
                  <a:ea typeface="Roboto"/>
                  <a:cs typeface="Roboto"/>
                  <a:sym typeface="Roboto"/>
                </a:rPr>
                <a:t>(Imputation avec le mode)</a:t>
              </a:r>
              <a:endParaRPr sz="1000">
                <a:solidFill>
                  <a:srgbClr val="132D6E"/>
                </a:solidFill>
                <a:latin typeface="Roboto"/>
                <a:ea typeface="Roboto"/>
                <a:cs typeface="Roboto"/>
                <a:sym typeface="Roboto"/>
              </a:endParaRPr>
            </a:p>
          </p:txBody>
        </p:sp>
      </p:grpSp>
      <p:sp>
        <p:nvSpPr>
          <p:cNvPr id="601" name="Google Shape;601;p45"/>
          <p:cNvSpPr txBox="1"/>
          <p:nvPr/>
        </p:nvSpPr>
        <p:spPr>
          <a:xfrm>
            <a:off x="3323125" y="4181275"/>
            <a:ext cx="2046900" cy="531000"/>
          </a:xfrm>
          <a:prstGeom prst="rect">
            <a:avLst/>
          </a:prstGeom>
          <a:solidFill>
            <a:srgbClr val="FCE5CD"/>
          </a:solidFill>
          <a:ln>
            <a:noFill/>
          </a:ln>
        </p:spPr>
        <p:txBody>
          <a:bodyPr spcFirstLastPara="1" wrap="square" lIns="91425" tIns="91425" rIns="91425" bIns="91425" anchor="t" anchorCtr="0">
            <a:spAutoFit/>
          </a:bodyPr>
          <a:lstStyle/>
          <a:p>
            <a:pPr marL="0" marR="0" lvl="0" indent="0" algn="ctr" rtl="0">
              <a:lnSpc>
                <a:spcPct val="100000"/>
              </a:lnSpc>
              <a:spcBef>
                <a:spcPts val="300"/>
              </a:spcBef>
              <a:spcAft>
                <a:spcPts val="0"/>
              </a:spcAft>
              <a:buNone/>
            </a:pPr>
            <a:r>
              <a:rPr lang="fr" sz="1000">
                <a:solidFill>
                  <a:srgbClr val="132D6E"/>
                </a:solidFill>
                <a:latin typeface="Roboto"/>
                <a:ea typeface="Roboto"/>
                <a:cs typeface="Roboto"/>
                <a:sym typeface="Roboto"/>
              </a:rPr>
              <a:t>Imputation avec la médiane</a:t>
            </a:r>
            <a:endParaRPr sz="1000">
              <a:solidFill>
                <a:srgbClr val="132D6E"/>
              </a:solidFill>
              <a:latin typeface="Roboto"/>
              <a:ea typeface="Roboto"/>
              <a:cs typeface="Roboto"/>
              <a:sym typeface="Roboto"/>
            </a:endParaRPr>
          </a:p>
          <a:p>
            <a:pPr marL="0" marR="0" lvl="0" indent="0" algn="ctr" rtl="0">
              <a:lnSpc>
                <a:spcPct val="100000"/>
              </a:lnSpc>
              <a:spcBef>
                <a:spcPts val="300"/>
              </a:spcBef>
              <a:spcAft>
                <a:spcPts val="0"/>
              </a:spcAft>
              <a:buNone/>
            </a:pPr>
            <a:r>
              <a:rPr lang="fr" sz="1000">
                <a:solidFill>
                  <a:srgbClr val="132D6E"/>
                </a:solidFill>
                <a:latin typeface="Roboto"/>
                <a:ea typeface="Roboto"/>
                <a:cs typeface="Roboto"/>
                <a:sym typeface="Roboto"/>
              </a:rPr>
              <a:t>+ EXT_SOURCE : XGBRegressor</a:t>
            </a:r>
            <a:endParaRPr sz="1000">
              <a:solidFill>
                <a:srgbClr val="132D6E"/>
              </a:solidFill>
              <a:latin typeface="Roboto"/>
              <a:ea typeface="Roboto"/>
              <a:cs typeface="Roboto"/>
              <a:sym typeface="Roboto"/>
            </a:endParaRPr>
          </a:p>
        </p:txBody>
      </p:sp>
      <p:sp>
        <p:nvSpPr>
          <p:cNvPr id="602" name="Google Shape;602;p45"/>
          <p:cNvSpPr txBox="1"/>
          <p:nvPr/>
        </p:nvSpPr>
        <p:spPr>
          <a:xfrm>
            <a:off x="5913925" y="2601863"/>
            <a:ext cx="2046900" cy="531000"/>
          </a:xfrm>
          <a:prstGeom prst="rect">
            <a:avLst/>
          </a:prstGeom>
          <a:solidFill>
            <a:srgbClr val="FCE5CD"/>
          </a:solidFill>
          <a:ln>
            <a:noFill/>
          </a:ln>
        </p:spPr>
        <p:txBody>
          <a:bodyPr spcFirstLastPara="1" wrap="square" lIns="91425" tIns="91425" rIns="91425" bIns="91425" anchor="t" anchorCtr="0">
            <a:spAutoFit/>
          </a:bodyPr>
          <a:lstStyle/>
          <a:p>
            <a:pPr marL="0" marR="0" lvl="0" indent="0" algn="ctr" rtl="0">
              <a:lnSpc>
                <a:spcPct val="100000"/>
              </a:lnSpc>
              <a:spcBef>
                <a:spcPts val="300"/>
              </a:spcBef>
              <a:spcAft>
                <a:spcPts val="0"/>
              </a:spcAft>
              <a:buNone/>
            </a:pPr>
            <a:r>
              <a:rPr lang="fr" sz="1000">
                <a:solidFill>
                  <a:srgbClr val="132D6E"/>
                </a:solidFill>
                <a:latin typeface="Roboto"/>
                <a:ea typeface="Roboto"/>
                <a:cs typeface="Roboto"/>
                <a:sym typeface="Roboto"/>
              </a:rPr>
              <a:t>Imputation avec </a:t>
            </a:r>
            <a:endParaRPr sz="1000">
              <a:solidFill>
                <a:srgbClr val="132D6E"/>
              </a:solidFill>
              <a:latin typeface="Roboto"/>
              <a:ea typeface="Roboto"/>
              <a:cs typeface="Roboto"/>
              <a:sym typeface="Roboto"/>
            </a:endParaRPr>
          </a:p>
          <a:p>
            <a:pPr marL="0" marR="0" lvl="0" indent="0" algn="ctr" rtl="0">
              <a:lnSpc>
                <a:spcPct val="100000"/>
              </a:lnSpc>
              <a:spcBef>
                <a:spcPts val="300"/>
              </a:spcBef>
              <a:spcAft>
                <a:spcPts val="0"/>
              </a:spcAft>
              <a:buNone/>
            </a:pPr>
            <a:r>
              <a:rPr lang="fr" sz="1000">
                <a:solidFill>
                  <a:srgbClr val="132D6E"/>
                </a:solidFill>
                <a:latin typeface="Roboto"/>
                <a:ea typeface="Roboto"/>
                <a:cs typeface="Roboto"/>
                <a:sym typeface="Roboto"/>
              </a:rPr>
              <a:t>XGBClassifier</a:t>
            </a:r>
            <a:endParaRPr sz="1000">
              <a:solidFill>
                <a:srgbClr val="132D6E"/>
              </a:solidFill>
              <a:latin typeface="Roboto"/>
              <a:ea typeface="Roboto"/>
              <a:cs typeface="Roboto"/>
              <a:sym typeface="Roboto"/>
            </a:endParaRPr>
          </a:p>
        </p:txBody>
      </p:sp>
      <p:sp>
        <p:nvSpPr>
          <p:cNvPr id="603" name="Google Shape;603;p45"/>
          <p:cNvSpPr txBox="1"/>
          <p:nvPr/>
        </p:nvSpPr>
        <p:spPr>
          <a:xfrm>
            <a:off x="5913925" y="4181275"/>
            <a:ext cx="2046900" cy="531000"/>
          </a:xfrm>
          <a:prstGeom prst="rect">
            <a:avLst/>
          </a:prstGeom>
          <a:solidFill>
            <a:srgbClr val="FCE5CD"/>
          </a:solidFill>
          <a:ln>
            <a:noFill/>
          </a:ln>
        </p:spPr>
        <p:txBody>
          <a:bodyPr spcFirstLastPara="1" wrap="square" lIns="91425" tIns="91425" rIns="91425" bIns="91425" anchor="t" anchorCtr="0">
            <a:spAutoFit/>
          </a:bodyPr>
          <a:lstStyle/>
          <a:p>
            <a:pPr marL="0" marR="0" lvl="0" indent="0" algn="ctr" rtl="0">
              <a:lnSpc>
                <a:spcPct val="100000"/>
              </a:lnSpc>
              <a:spcBef>
                <a:spcPts val="300"/>
              </a:spcBef>
              <a:spcAft>
                <a:spcPts val="0"/>
              </a:spcAft>
              <a:buNone/>
            </a:pPr>
            <a:r>
              <a:rPr lang="fr" sz="1000">
                <a:solidFill>
                  <a:srgbClr val="132D6E"/>
                </a:solidFill>
                <a:latin typeface="Roboto"/>
                <a:ea typeface="Roboto"/>
                <a:cs typeface="Roboto"/>
                <a:sym typeface="Roboto"/>
              </a:rPr>
              <a:t>Imputation avec</a:t>
            </a:r>
            <a:endParaRPr sz="1000">
              <a:solidFill>
                <a:srgbClr val="132D6E"/>
              </a:solidFill>
              <a:latin typeface="Roboto"/>
              <a:ea typeface="Roboto"/>
              <a:cs typeface="Roboto"/>
              <a:sym typeface="Roboto"/>
            </a:endParaRPr>
          </a:p>
          <a:p>
            <a:pPr marL="0" marR="0" lvl="0" indent="0" algn="ctr" rtl="0">
              <a:lnSpc>
                <a:spcPct val="100000"/>
              </a:lnSpc>
              <a:spcBef>
                <a:spcPts val="300"/>
              </a:spcBef>
              <a:spcAft>
                <a:spcPts val="0"/>
              </a:spcAft>
              <a:buNone/>
            </a:pPr>
            <a:r>
              <a:rPr lang="fr" sz="1000">
                <a:solidFill>
                  <a:srgbClr val="132D6E"/>
                </a:solidFill>
                <a:latin typeface="Roboto"/>
                <a:ea typeface="Roboto"/>
                <a:cs typeface="Roboto"/>
                <a:sym typeface="Roboto"/>
              </a:rPr>
              <a:t>XGBRegressor</a:t>
            </a:r>
            <a:endParaRPr sz="1000">
              <a:solidFill>
                <a:srgbClr val="132D6E"/>
              </a:solidFill>
              <a:latin typeface="Roboto"/>
              <a:ea typeface="Roboto"/>
              <a:cs typeface="Roboto"/>
              <a:sym typeface="Roboto"/>
            </a:endParaRPr>
          </a:p>
        </p:txBody>
      </p:sp>
      <p:sp>
        <p:nvSpPr>
          <p:cNvPr id="604" name="Google Shape;604;p45"/>
          <p:cNvSpPr txBox="1"/>
          <p:nvPr/>
        </p:nvSpPr>
        <p:spPr>
          <a:xfrm>
            <a:off x="6289975" y="777950"/>
            <a:ext cx="1201500" cy="297900"/>
          </a:xfrm>
          <a:prstGeom prst="rect">
            <a:avLst/>
          </a:prstGeom>
          <a:solidFill>
            <a:srgbClr val="073763"/>
          </a:solidFill>
          <a:ln>
            <a:noFill/>
          </a:ln>
        </p:spPr>
        <p:txBody>
          <a:bodyPr spcFirstLastPara="1" wrap="square" lIns="54000" tIns="18000" rIns="18000" bIns="18000" anchor="t" anchorCtr="0">
            <a:spAutoFit/>
          </a:bodyPr>
          <a:lstStyle/>
          <a:p>
            <a:pPr marL="12700" marR="12700" lvl="0" indent="0" algn="ctr" rtl="0">
              <a:lnSpc>
                <a:spcPct val="102000"/>
              </a:lnSpc>
              <a:spcBef>
                <a:spcPts val="100"/>
              </a:spcBef>
              <a:spcAft>
                <a:spcPts val="0"/>
              </a:spcAft>
              <a:buNone/>
            </a:pPr>
            <a:r>
              <a:rPr lang="fr" sz="800" b="1">
                <a:solidFill>
                  <a:schemeClr val="lt1"/>
                </a:solidFill>
                <a:latin typeface="Roboto"/>
                <a:ea typeface="Roboto"/>
                <a:cs typeface="Roboto"/>
                <a:sym typeface="Roboto"/>
              </a:rPr>
              <a:t>Librairie verstack </a:t>
            </a:r>
            <a:endParaRPr sz="800" b="1">
              <a:solidFill>
                <a:schemeClr val="lt1"/>
              </a:solidFill>
              <a:latin typeface="Roboto"/>
              <a:ea typeface="Roboto"/>
              <a:cs typeface="Roboto"/>
              <a:sym typeface="Roboto"/>
            </a:endParaRPr>
          </a:p>
          <a:p>
            <a:pPr marL="12700" marR="12700" lvl="0" indent="0" algn="ctr" rtl="0">
              <a:lnSpc>
                <a:spcPct val="102000"/>
              </a:lnSpc>
              <a:spcBef>
                <a:spcPts val="100"/>
              </a:spcBef>
              <a:spcAft>
                <a:spcPts val="0"/>
              </a:spcAft>
              <a:buNone/>
            </a:pPr>
            <a:r>
              <a:rPr lang="fr" sz="800" b="1">
                <a:solidFill>
                  <a:schemeClr val="lt1"/>
                </a:solidFill>
                <a:latin typeface="Roboto"/>
                <a:ea typeface="Roboto"/>
                <a:cs typeface="Roboto"/>
                <a:sym typeface="Roboto"/>
              </a:rPr>
              <a:t> NaNImputer()</a:t>
            </a:r>
            <a:endParaRPr sz="800" b="1">
              <a:solidFill>
                <a:schemeClr val="lt1"/>
              </a:solidFill>
              <a:latin typeface="Roboto"/>
              <a:ea typeface="Roboto"/>
              <a:cs typeface="Roboto"/>
              <a:sym typeface="Roboto"/>
            </a:endParaRPr>
          </a:p>
        </p:txBody>
      </p:sp>
      <p:grpSp>
        <p:nvGrpSpPr>
          <p:cNvPr id="605" name="Google Shape;605;p45"/>
          <p:cNvGrpSpPr/>
          <p:nvPr/>
        </p:nvGrpSpPr>
        <p:grpSpPr>
          <a:xfrm>
            <a:off x="732326" y="1089950"/>
            <a:ext cx="428075" cy="369300"/>
            <a:chOff x="391425" y="1520725"/>
            <a:chExt cx="474900" cy="369300"/>
          </a:xfrm>
        </p:grpSpPr>
        <p:sp>
          <p:nvSpPr>
            <p:cNvPr id="606" name="Google Shape;606;p45"/>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45"/>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1</a:t>
              </a:r>
              <a:endParaRPr sz="1200" b="1">
                <a:solidFill>
                  <a:schemeClr val="dk1"/>
                </a:solidFill>
                <a:latin typeface="Roboto"/>
                <a:ea typeface="Roboto"/>
                <a:cs typeface="Roboto"/>
                <a:sym typeface="Roboto"/>
              </a:endParaRPr>
            </a:p>
          </p:txBody>
        </p:sp>
      </p:grpSp>
      <p:grpSp>
        <p:nvGrpSpPr>
          <p:cNvPr id="608" name="Google Shape;608;p45"/>
          <p:cNvGrpSpPr/>
          <p:nvPr/>
        </p:nvGrpSpPr>
        <p:grpSpPr>
          <a:xfrm>
            <a:off x="3323126" y="1089950"/>
            <a:ext cx="428075" cy="369300"/>
            <a:chOff x="391425" y="1520725"/>
            <a:chExt cx="474900" cy="369300"/>
          </a:xfrm>
        </p:grpSpPr>
        <p:sp>
          <p:nvSpPr>
            <p:cNvPr id="609" name="Google Shape;609;p45"/>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0" name="Google Shape;610;p45"/>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2</a:t>
              </a:r>
              <a:endParaRPr sz="1200" b="1">
                <a:solidFill>
                  <a:schemeClr val="dk1"/>
                </a:solidFill>
                <a:latin typeface="Roboto"/>
                <a:ea typeface="Roboto"/>
                <a:cs typeface="Roboto"/>
                <a:sym typeface="Roboto"/>
              </a:endParaRPr>
            </a:p>
          </p:txBody>
        </p:sp>
      </p:grpSp>
      <p:grpSp>
        <p:nvGrpSpPr>
          <p:cNvPr id="611" name="Google Shape;611;p45"/>
          <p:cNvGrpSpPr/>
          <p:nvPr/>
        </p:nvGrpSpPr>
        <p:grpSpPr>
          <a:xfrm>
            <a:off x="5861901" y="1089950"/>
            <a:ext cx="428075" cy="369300"/>
            <a:chOff x="391425" y="1520725"/>
            <a:chExt cx="474900" cy="369300"/>
          </a:xfrm>
        </p:grpSpPr>
        <p:sp>
          <p:nvSpPr>
            <p:cNvPr id="612" name="Google Shape;612;p45"/>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3" name="Google Shape;613;p45"/>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3</a:t>
              </a:r>
              <a:endParaRPr sz="1200" b="1">
                <a:solidFill>
                  <a:schemeClr val="dk1"/>
                </a:solidFill>
                <a:latin typeface="Roboto"/>
                <a:ea typeface="Roboto"/>
                <a:cs typeface="Roboto"/>
                <a:sym typeface="Roboto"/>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46"/>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dirty="0" err="1">
                <a:solidFill>
                  <a:srgbClr val="0A26CA"/>
                </a:solidFill>
                <a:latin typeface="Roboto"/>
                <a:ea typeface="Roboto"/>
                <a:cs typeface="Roboto"/>
                <a:sym typeface="Roboto"/>
              </a:rPr>
              <a:t>Feature</a:t>
            </a:r>
            <a:r>
              <a:rPr lang="fr" sz="2300" b="1" dirty="0">
                <a:solidFill>
                  <a:srgbClr val="0A26CA"/>
                </a:solidFill>
                <a:latin typeface="Roboto"/>
                <a:ea typeface="Roboto"/>
                <a:cs typeface="Roboto"/>
                <a:sym typeface="Roboto"/>
              </a:rPr>
              <a:t> </a:t>
            </a:r>
            <a:r>
              <a:rPr lang="fr" sz="2300" b="1" dirty="0" err="1">
                <a:solidFill>
                  <a:srgbClr val="0A26CA"/>
                </a:solidFill>
                <a:latin typeface="Roboto"/>
                <a:ea typeface="Roboto"/>
                <a:cs typeface="Roboto"/>
                <a:sym typeface="Roboto"/>
              </a:rPr>
              <a:t>Selection</a:t>
            </a:r>
            <a:endParaRPr sz="2300" b="1" dirty="0">
              <a:solidFill>
                <a:srgbClr val="0A26CA"/>
              </a:solidFill>
              <a:latin typeface="Roboto"/>
              <a:ea typeface="Roboto"/>
              <a:cs typeface="Roboto"/>
              <a:sym typeface="Roboto"/>
            </a:endParaRPr>
          </a:p>
        </p:txBody>
      </p:sp>
      <p:sp>
        <p:nvSpPr>
          <p:cNvPr id="619" name="Google Shape;619;p46"/>
          <p:cNvSpPr txBox="1"/>
          <p:nvPr/>
        </p:nvSpPr>
        <p:spPr>
          <a:xfrm>
            <a:off x="3558600" y="4792071"/>
            <a:ext cx="5585400" cy="323100"/>
          </a:xfrm>
          <a:prstGeom prst="rect">
            <a:avLst/>
          </a:prstGeom>
          <a:noFill/>
          <a:ln>
            <a:noFill/>
          </a:ln>
        </p:spPr>
        <p:txBody>
          <a:bodyPr spcFirstLastPara="1" wrap="square" lIns="91425" tIns="91425" rIns="91425" bIns="91425" anchor="t" anchorCtr="0">
            <a:spAutoFit/>
          </a:bodyPr>
          <a:lstStyle/>
          <a:p>
            <a:pPr marL="12700" lvl="0" indent="0" algn="r" rtl="0">
              <a:lnSpc>
                <a:spcPct val="115000"/>
              </a:lnSpc>
              <a:spcBef>
                <a:spcPts val="100"/>
              </a:spcBef>
              <a:spcAft>
                <a:spcPts val="0"/>
              </a:spcAft>
              <a:buNone/>
            </a:pPr>
            <a:r>
              <a:rPr lang="fr" sz="900" dirty="0">
                <a:solidFill>
                  <a:schemeClr val="dk1"/>
                </a:solidFill>
                <a:latin typeface="Roboto"/>
                <a:ea typeface="Roboto"/>
                <a:cs typeface="Roboto"/>
                <a:sym typeface="Roboto"/>
              </a:rPr>
              <a:t>https://</a:t>
            </a:r>
            <a:r>
              <a:rPr lang="fr" sz="900" dirty="0" err="1">
                <a:solidFill>
                  <a:schemeClr val="dk1"/>
                </a:solidFill>
                <a:latin typeface="Roboto"/>
                <a:ea typeface="Roboto"/>
                <a:cs typeface="Roboto"/>
                <a:sym typeface="Roboto"/>
              </a:rPr>
              <a:t>heartbeat.fritz.ai</a:t>
            </a:r>
            <a:r>
              <a:rPr lang="fr" sz="900" dirty="0">
                <a:solidFill>
                  <a:schemeClr val="dk1"/>
                </a:solidFill>
                <a:latin typeface="Roboto"/>
                <a:ea typeface="Roboto"/>
                <a:cs typeface="Roboto"/>
                <a:sym typeface="Roboto"/>
              </a:rPr>
              <a:t>/hands-on-with-feature-selection-techniques-embedded-methods-84747e814dab</a:t>
            </a:r>
            <a:endParaRPr sz="900" dirty="0">
              <a:solidFill>
                <a:schemeClr val="dk1"/>
              </a:solidFill>
              <a:latin typeface="Roboto"/>
              <a:ea typeface="Roboto"/>
              <a:cs typeface="Roboto"/>
              <a:sym typeface="Roboto"/>
            </a:endParaRPr>
          </a:p>
        </p:txBody>
      </p:sp>
      <p:sp>
        <p:nvSpPr>
          <p:cNvPr id="620" name="Google Shape;620;p46"/>
          <p:cNvSpPr txBox="1"/>
          <p:nvPr/>
        </p:nvSpPr>
        <p:spPr>
          <a:xfrm>
            <a:off x="3831675" y="579288"/>
            <a:ext cx="1201500" cy="8919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Méthodes de Feature Selection</a:t>
            </a:r>
            <a:endParaRPr sz="1200" b="1">
              <a:solidFill>
                <a:schemeClr val="lt1"/>
              </a:solidFill>
              <a:latin typeface="Roboto"/>
              <a:ea typeface="Roboto"/>
              <a:cs typeface="Roboto"/>
              <a:sym typeface="Roboto"/>
            </a:endParaRPr>
          </a:p>
        </p:txBody>
      </p:sp>
      <p:sp>
        <p:nvSpPr>
          <p:cNvPr id="621" name="Google Shape;621;p46"/>
          <p:cNvSpPr txBox="1"/>
          <p:nvPr/>
        </p:nvSpPr>
        <p:spPr>
          <a:xfrm>
            <a:off x="5468375" y="360350"/>
            <a:ext cx="3423600" cy="600300"/>
          </a:xfrm>
          <a:prstGeom prst="rect">
            <a:avLst/>
          </a:prstGeom>
          <a:solidFill>
            <a:srgbClr val="FCE5CD"/>
          </a:solid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900">
                <a:latin typeface="Roboto"/>
                <a:ea typeface="Roboto"/>
                <a:cs typeface="Roboto"/>
                <a:sym typeface="Roboto"/>
              </a:rPr>
              <a:t>La feature selection est un processus de sélection d'un sous-ensemble de variables qui sont les plus pertinentes pour la modélisation et l'objectif commercial du problème</a:t>
            </a:r>
            <a:endParaRPr sz="900">
              <a:latin typeface="Roboto"/>
              <a:ea typeface="Roboto"/>
              <a:cs typeface="Roboto"/>
              <a:sym typeface="Roboto"/>
            </a:endParaRPr>
          </a:p>
        </p:txBody>
      </p:sp>
      <p:grpSp>
        <p:nvGrpSpPr>
          <p:cNvPr id="622" name="Google Shape;622;p46"/>
          <p:cNvGrpSpPr/>
          <p:nvPr/>
        </p:nvGrpSpPr>
        <p:grpSpPr>
          <a:xfrm>
            <a:off x="709425" y="1677250"/>
            <a:ext cx="1801800" cy="1949763"/>
            <a:chOff x="849000" y="1677250"/>
            <a:chExt cx="1801800" cy="1949763"/>
          </a:xfrm>
        </p:grpSpPr>
        <p:sp>
          <p:nvSpPr>
            <p:cNvPr id="623" name="Google Shape;623;p46"/>
            <p:cNvSpPr txBox="1"/>
            <p:nvPr/>
          </p:nvSpPr>
          <p:spPr>
            <a:xfrm>
              <a:off x="1149150" y="1677250"/>
              <a:ext cx="1201500" cy="8919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FILTRAGE</a:t>
              </a:r>
              <a:endParaRPr sz="1200" b="1">
                <a:solidFill>
                  <a:schemeClr val="lt1"/>
                </a:solidFill>
                <a:latin typeface="Roboto"/>
                <a:ea typeface="Roboto"/>
                <a:cs typeface="Roboto"/>
                <a:sym typeface="Roboto"/>
              </a:endParaRPr>
            </a:p>
          </p:txBody>
        </p:sp>
        <p:sp>
          <p:nvSpPr>
            <p:cNvPr id="624" name="Google Shape;624;p46"/>
            <p:cNvSpPr txBox="1"/>
            <p:nvPr/>
          </p:nvSpPr>
          <p:spPr>
            <a:xfrm>
              <a:off x="849000" y="2833513"/>
              <a:ext cx="1801800" cy="793500"/>
            </a:xfrm>
            <a:prstGeom prst="rect">
              <a:avLst/>
            </a:prstGeom>
            <a:noFill/>
            <a:ln w="9525" cap="flat" cmpd="sng">
              <a:solidFill>
                <a:schemeClr val="accent2"/>
              </a:solidFill>
              <a:prstDash val="solid"/>
              <a:round/>
              <a:headEnd type="none" w="sm" len="sm"/>
              <a:tailEnd type="none" w="sm" len="sm"/>
            </a:ln>
          </p:spPr>
          <p:txBody>
            <a:bodyPr spcFirstLastPara="1" wrap="square" lIns="36000" tIns="0" rIns="0" bIns="0" anchor="t" anchorCtr="0">
              <a:spAutoFit/>
            </a:bodyPr>
            <a:lstStyle/>
            <a:p>
              <a:pPr marL="12700" marR="0" lvl="0" indent="0" algn="l" rtl="0">
                <a:lnSpc>
                  <a:spcPct val="115000"/>
                </a:lnSpc>
                <a:spcBef>
                  <a:spcPts val="0"/>
                </a:spcBef>
                <a:spcAft>
                  <a:spcPts val="0"/>
                </a:spcAft>
                <a:buNone/>
              </a:pPr>
              <a:r>
                <a:rPr lang="fr" sz="1000" b="1">
                  <a:solidFill>
                    <a:srgbClr val="2A59A8"/>
                  </a:solidFill>
                  <a:latin typeface="Roboto"/>
                  <a:ea typeface="Roboto"/>
                  <a:cs typeface="Roboto"/>
                  <a:sym typeface="Roboto"/>
                </a:rPr>
                <a:t>Corrélation de Pearson</a:t>
              </a:r>
              <a:endParaRPr sz="1000" b="1">
                <a:solidFill>
                  <a:srgbClr val="2A59A8"/>
                </a:solidFill>
                <a:latin typeface="Roboto"/>
                <a:ea typeface="Roboto"/>
                <a:cs typeface="Roboto"/>
                <a:sym typeface="Roboto"/>
              </a:endParaRPr>
            </a:p>
            <a:p>
              <a:pPr marL="12700" marR="0" lvl="0" indent="0" algn="l" rtl="0">
                <a:lnSpc>
                  <a:spcPct val="115000"/>
                </a:lnSpc>
                <a:spcBef>
                  <a:spcPts val="0"/>
                </a:spcBef>
                <a:spcAft>
                  <a:spcPts val="0"/>
                </a:spcAft>
                <a:buNone/>
              </a:pPr>
              <a:r>
                <a:rPr lang="fr" sz="900">
                  <a:solidFill>
                    <a:srgbClr val="2A59A8"/>
                  </a:solidFill>
                  <a:latin typeface="Roboto"/>
                  <a:ea typeface="Roboto"/>
                  <a:cs typeface="Roboto"/>
                  <a:sym typeface="Roboto"/>
                </a:rPr>
                <a:t>Chi 2  </a:t>
              </a:r>
              <a:endParaRPr sz="900">
                <a:solidFill>
                  <a:srgbClr val="2A59A8"/>
                </a:solidFill>
                <a:latin typeface="Roboto"/>
                <a:ea typeface="Roboto"/>
                <a:cs typeface="Roboto"/>
                <a:sym typeface="Roboto"/>
              </a:endParaRPr>
            </a:p>
            <a:p>
              <a:pPr marL="12700" marR="0" lvl="0" indent="0" algn="l" rtl="0">
                <a:lnSpc>
                  <a:spcPct val="115000"/>
                </a:lnSpc>
                <a:spcBef>
                  <a:spcPts val="0"/>
                </a:spcBef>
                <a:spcAft>
                  <a:spcPts val="0"/>
                </a:spcAft>
                <a:buNone/>
              </a:pPr>
              <a:r>
                <a:rPr lang="fr" sz="900">
                  <a:solidFill>
                    <a:srgbClr val="2A59A8"/>
                  </a:solidFill>
                  <a:latin typeface="Roboto"/>
                  <a:ea typeface="Roboto"/>
                  <a:cs typeface="Roboto"/>
                  <a:sym typeface="Roboto"/>
                </a:rPr>
                <a:t>F Test</a:t>
              </a:r>
              <a:endParaRPr sz="900">
                <a:solidFill>
                  <a:srgbClr val="2A59A8"/>
                </a:solidFill>
                <a:latin typeface="Roboto"/>
                <a:ea typeface="Roboto"/>
                <a:cs typeface="Roboto"/>
                <a:sym typeface="Roboto"/>
              </a:endParaRPr>
            </a:p>
            <a:p>
              <a:pPr marL="12700" marR="0" lvl="0" indent="0" algn="l" rtl="0">
                <a:lnSpc>
                  <a:spcPct val="115000"/>
                </a:lnSpc>
                <a:spcBef>
                  <a:spcPts val="0"/>
                </a:spcBef>
                <a:spcAft>
                  <a:spcPts val="0"/>
                </a:spcAft>
                <a:buNone/>
              </a:pPr>
              <a:r>
                <a:rPr lang="fr" sz="900">
                  <a:solidFill>
                    <a:srgbClr val="2A59A8"/>
                  </a:solidFill>
                  <a:latin typeface="Roboto"/>
                  <a:ea typeface="Roboto"/>
                  <a:cs typeface="Roboto"/>
                  <a:sym typeface="Roboto"/>
                </a:rPr>
                <a:t>ANOVA</a:t>
              </a:r>
              <a:endParaRPr sz="900">
                <a:solidFill>
                  <a:srgbClr val="2A59A8"/>
                </a:solidFill>
                <a:latin typeface="Roboto"/>
                <a:ea typeface="Roboto"/>
                <a:cs typeface="Roboto"/>
                <a:sym typeface="Roboto"/>
              </a:endParaRPr>
            </a:p>
            <a:p>
              <a:pPr marL="12700" lvl="0" indent="0" algn="l" rtl="0">
                <a:lnSpc>
                  <a:spcPct val="115000"/>
                </a:lnSpc>
                <a:spcBef>
                  <a:spcPts val="0"/>
                </a:spcBef>
                <a:spcAft>
                  <a:spcPts val="0"/>
                </a:spcAft>
                <a:buNone/>
              </a:pPr>
              <a:r>
                <a:rPr lang="fr" sz="900">
                  <a:solidFill>
                    <a:srgbClr val="2A59A8"/>
                  </a:solidFill>
                  <a:latin typeface="Roboto"/>
                  <a:ea typeface="Roboto"/>
                  <a:cs typeface="Roboto"/>
                  <a:sym typeface="Roboto"/>
                </a:rPr>
                <a:t>Information Gain</a:t>
              </a:r>
              <a:endParaRPr sz="900">
                <a:solidFill>
                  <a:srgbClr val="2A59A8"/>
                </a:solidFill>
                <a:latin typeface="Roboto"/>
                <a:ea typeface="Roboto"/>
                <a:cs typeface="Roboto"/>
                <a:sym typeface="Roboto"/>
              </a:endParaRPr>
            </a:p>
          </p:txBody>
        </p:sp>
        <p:cxnSp>
          <p:nvCxnSpPr>
            <p:cNvPr id="625" name="Google Shape;625;p46"/>
            <p:cNvCxnSpPr>
              <a:stCxn id="623" idx="2"/>
              <a:endCxn id="624" idx="0"/>
            </p:cNvCxnSpPr>
            <p:nvPr/>
          </p:nvCxnSpPr>
          <p:spPr>
            <a:xfrm>
              <a:off x="1749900" y="2569150"/>
              <a:ext cx="0" cy="264300"/>
            </a:xfrm>
            <a:prstGeom prst="straightConnector1">
              <a:avLst/>
            </a:prstGeom>
            <a:noFill/>
            <a:ln w="9525" cap="flat" cmpd="sng">
              <a:solidFill>
                <a:schemeClr val="accent5"/>
              </a:solidFill>
              <a:prstDash val="solid"/>
              <a:round/>
              <a:headEnd type="none" w="med" len="med"/>
              <a:tailEnd type="none" w="med" len="med"/>
            </a:ln>
          </p:spPr>
        </p:cxnSp>
      </p:grpSp>
      <p:grpSp>
        <p:nvGrpSpPr>
          <p:cNvPr id="626" name="Google Shape;626;p46"/>
          <p:cNvGrpSpPr/>
          <p:nvPr/>
        </p:nvGrpSpPr>
        <p:grpSpPr>
          <a:xfrm>
            <a:off x="3531525" y="1677250"/>
            <a:ext cx="1801800" cy="3039375"/>
            <a:chOff x="3521025" y="1677250"/>
            <a:chExt cx="1801800" cy="3039375"/>
          </a:xfrm>
        </p:grpSpPr>
        <p:sp>
          <p:nvSpPr>
            <p:cNvPr id="627" name="Google Shape;627;p46"/>
            <p:cNvSpPr txBox="1"/>
            <p:nvPr/>
          </p:nvSpPr>
          <p:spPr>
            <a:xfrm>
              <a:off x="3821175" y="1677250"/>
              <a:ext cx="1201500" cy="8919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WRAPPER</a:t>
              </a:r>
              <a:endParaRPr sz="1200" b="1">
                <a:solidFill>
                  <a:schemeClr val="lt1"/>
                </a:solidFill>
                <a:latin typeface="Roboto"/>
                <a:ea typeface="Roboto"/>
                <a:cs typeface="Roboto"/>
                <a:sym typeface="Roboto"/>
              </a:endParaRPr>
            </a:p>
          </p:txBody>
        </p:sp>
        <p:sp>
          <p:nvSpPr>
            <p:cNvPr id="628" name="Google Shape;628;p46"/>
            <p:cNvSpPr txBox="1"/>
            <p:nvPr/>
          </p:nvSpPr>
          <p:spPr>
            <a:xfrm>
              <a:off x="3521025" y="2833525"/>
              <a:ext cx="1801800" cy="1883100"/>
            </a:xfrm>
            <a:prstGeom prst="rect">
              <a:avLst/>
            </a:prstGeom>
            <a:noFill/>
            <a:ln w="9525" cap="flat" cmpd="sng">
              <a:solidFill>
                <a:schemeClr val="accent2"/>
              </a:solidFill>
              <a:prstDash val="solid"/>
              <a:round/>
              <a:headEnd type="none" w="sm" len="sm"/>
              <a:tailEnd type="none" w="sm" len="sm"/>
            </a:ln>
          </p:spPr>
          <p:txBody>
            <a:bodyPr spcFirstLastPara="1" wrap="square" lIns="36000" tIns="0" rIns="0" bIns="0" anchor="t" anchorCtr="0">
              <a:spAutoFit/>
            </a:bodyPr>
            <a:lstStyle/>
            <a:p>
              <a:pPr marL="12700" lvl="0" indent="0" algn="l" rtl="0">
                <a:lnSpc>
                  <a:spcPct val="100000"/>
                </a:lnSpc>
                <a:spcBef>
                  <a:spcPts val="100"/>
                </a:spcBef>
                <a:spcAft>
                  <a:spcPts val="0"/>
                </a:spcAft>
                <a:buNone/>
              </a:pPr>
              <a:r>
                <a:rPr lang="fr" sz="1000" b="1">
                  <a:solidFill>
                    <a:srgbClr val="2A59A8"/>
                  </a:solidFill>
                  <a:latin typeface="Roboto"/>
                  <a:ea typeface="Roboto"/>
                  <a:cs typeface="Roboto"/>
                  <a:sym typeface="Roboto"/>
                </a:rPr>
                <a:t>Boruta</a:t>
              </a:r>
              <a:endParaRPr sz="1000" b="1">
                <a:solidFill>
                  <a:srgbClr val="2A59A8"/>
                </a:solidFill>
                <a:latin typeface="Roboto"/>
                <a:ea typeface="Roboto"/>
                <a:cs typeface="Roboto"/>
                <a:sym typeface="Roboto"/>
              </a:endParaRPr>
            </a:p>
            <a:p>
              <a:pPr marL="12700" lvl="0" indent="0" algn="l" rtl="0">
                <a:lnSpc>
                  <a:spcPct val="100000"/>
                </a:lnSpc>
                <a:spcBef>
                  <a:spcPts val="100"/>
                </a:spcBef>
                <a:spcAft>
                  <a:spcPts val="0"/>
                </a:spcAft>
                <a:buNone/>
              </a:pPr>
              <a:r>
                <a:rPr lang="fr" sz="1000" b="1">
                  <a:solidFill>
                    <a:srgbClr val="2A59A8"/>
                  </a:solidFill>
                  <a:latin typeface="Roboto"/>
                  <a:ea typeface="Roboto"/>
                  <a:cs typeface="Roboto"/>
                  <a:sym typeface="Roboto"/>
                </a:rPr>
                <a:t>BoostAroota</a:t>
              </a:r>
              <a:endParaRPr sz="1000" b="1">
                <a:solidFill>
                  <a:srgbClr val="2A59A8"/>
                </a:solidFill>
                <a:latin typeface="Roboto"/>
                <a:ea typeface="Roboto"/>
                <a:cs typeface="Roboto"/>
                <a:sym typeface="Roboto"/>
              </a:endParaRPr>
            </a:p>
            <a:p>
              <a:pPr marL="12700" lvl="0" indent="0" algn="l" rtl="0">
                <a:lnSpc>
                  <a:spcPct val="100000"/>
                </a:lnSpc>
                <a:spcBef>
                  <a:spcPts val="100"/>
                </a:spcBef>
                <a:spcAft>
                  <a:spcPts val="0"/>
                </a:spcAft>
                <a:buNone/>
              </a:pPr>
              <a:r>
                <a:rPr lang="fr" sz="900" u="sng">
                  <a:solidFill>
                    <a:srgbClr val="2A59A8"/>
                  </a:solidFill>
                  <a:latin typeface="Roboto"/>
                  <a:ea typeface="Roboto"/>
                  <a:cs typeface="Roboto"/>
                  <a:sym typeface="Roboto"/>
                </a:rPr>
                <a:t>Heuristics</a:t>
              </a:r>
              <a:r>
                <a:rPr lang="fr" sz="900">
                  <a:solidFill>
                    <a:srgbClr val="2A59A8"/>
                  </a:solidFill>
                  <a:latin typeface="Roboto"/>
                  <a:ea typeface="Roboto"/>
                  <a:cs typeface="Roboto"/>
                  <a:sym typeface="Roboto"/>
                </a:rPr>
                <a:t> :</a:t>
              </a:r>
              <a:endParaRPr sz="900">
                <a:solidFill>
                  <a:srgbClr val="2A59A8"/>
                </a:solidFill>
                <a:latin typeface="Roboto"/>
                <a:ea typeface="Roboto"/>
                <a:cs typeface="Roboto"/>
                <a:sym typeface="Roboto"/>
              </a:endParaRPr>
            </a:p>
            <a:p>
              <a:pPr marL="12700" lvl="0" indent="0" algn="l" rtl="0">
                <a:lnSpc>
                  <a:spcPct val="100000"/>
                </a:lnSpc>
                <a:spcBef>
                  <a:spcPts val="100"/>
                </a:spcBef>
                <a:spcAft>
                  <a:spcPts val="0"/>
                </a:spcAft>
                <a:buNone/>
              </a:pPr>
              <a:r>
                <a:rPr lang="fr" sz="900">
                  <a:solidFill>
                    <a:srgbClr val="2A59A8"/>
                  </a:solidFill>
                  <a:latin typeface="Roboto"/>
                  <a:ea typeface="Roboto"/>
                  <a:cs typeface="Roboto"/>
                  <a:sym typeface="Roboto"/>
                </a:rPr>
                <a:t>Forward Selection</a:t>
              </a:r>
              <a:endParaRPr sz="900">
                <a:solidFill>
                  <a:srgbClr val="2A59A8"/>
                </a:solidFill>
                <a:latin typeface="Roboto"/>
                <a:ea typeface="Roboto"/>
                <a:cs typeface="Roboto"/>
                <a:sym typeface="Roboto"/>
              </a:endParaRPr>
            </a:p>
            <a:p>
              <a:pPr marL="12700" lvl="0" indent="0" algn="l" rtl="0">
                <a:lnSpc>
                  <a:spcPct val="100000"/>
                </a:lnSpc>
                <a:spcBef>
                  <a:spcPts val="100"/>
                </a:spcBef>
                <a:spcAft>
                  <a:spcPts val="0"/>
                </a:spcAft>
                <a:buNone/>
              </a:pPr>
              <a:r>
                <a:rPr lang="fr" sz="900">
                  <a:solidFill>
                    <a:srgbClr val="2A59A8"/>
                  </a:solidFill>
                  <a:latin typeface="Roboto"/>
                  <a:ea typeface="Roboto"/>
                  <a:cs typeface="Roboto"/>
                  <a:sym typeface="Roboto"/>
                </a:rPr>
                <a:t>Backward Elimination</a:t>
              </a:r>
              <a:endParaRPr sz="900">
                <a:solidFill>
                  <a:srgbClr val="2A59A8"/>
                </a:solidFill>
                <a:latin typeface="Roboto"/>
                <a:ea typeface="Roboto"/>
                <a:cs typeface="Roboto"/>
                <a:sym typeface="Roboto"/>
              </a:endParaRPr>
            </a:p>
            <a:p>
              <a:pPr marL="12700" lvl="0" indent="0" algn="l" rtl="0">
                <a:lnSpc>
                  <a:spcPct val="100000"/>
                </a:lnSpc>
                <a:spcBef>
                  <a:spcPts val="0"/>
                </a:spcBef>
                <a:spcAft>
                  <a:spcPts val="0"/>
                </a:spcAft>
                <a:buNone/>
              </a:pPr>
              <a:r>
                <a:rPr lang="fr" sz="900">
                  <a:solidFill>
                    <a:srgbClr val="2A59A8"/>
                  </a:solidFill>
                  <a:latin typeface="Roboto"/>
                  <a:ea typeface="Roboto"/>
                  <a:cs typeface="Roboto"/>
                  <a:sym typeface="Roboto"/>
                </a:rPr>
                <a:t>Recursive Feature Elimination</a:t>
              </a:r>
              <a:endParaRPr sz="900">
                <a:solidFill>
                  <a:srgbClr val="2A59A8"/>
                </a:solidFill>
                <a:latin typeface="Roboto"/>
                <a:ea typeface="Roboto"/>
                <a:cs typeface="Roboto"/>
                <a:sym typeface="Roboto"/>
              </a:endParaRPr>
            </a:p>
            <a:p>
              <a:pPr marL="12700" lvl="0" indent="0" algn="l" rtl="0">
                <a:lnSpc>
                  <a:spcPct val="100000"/>
                </a:lnSpc>
                <a:spcBef>
                  <a:spcPts val="0"/>
                </a:spcBef>
                <a:spcAft>
                  <a:spcPts val="0"/>
                </a:spcAft>
                <a:buNone/>
              </a:pPr>
              <a:r>
                <a:rPr lang="fr" sz="900" u="sng">
                  <a:solidFill>
                    <a:srgbClr val="2A59A8"/>
                  </a:solidFill>
                  <a:latin typeface="Roboto"/>
                  <a:ea typeface="Roboto"/>
                  <a:cs typeface="Roboto"/>
                  <a:sym typeface="Roboto"/>
                </a:rPr>
                <a:t>Methodical</a:t>
              </a:r>
              <a:r>
                <a:rPr lang="fr" sz="900">
                  <a:solidFill>
                    <a:srgbClr val="2A59A8"/>
                  </a:solidFill>
                  <a:latin typeface="Roboto"/>
                  <a:ea typeface="Roboto"/>
                  <a:cs typeface="Roboto"/>
                  <a:sym typeface="Roboto"/>
                </a:rPr>
                <a:t> :</a:t>
              </a:r>
              <a:endParaRPr sz="900">
                <a:solidFill>
                  <a:srgbClr val="2A59A8"/>
                </a:solidFill>
                <a:latin typeface="Roboto"/>
                <a:ea typeface="Roboto"/>
                <a:cs typeface="Roboto"/>
                <a:sym typeface="Roboto"/>
              </a:endParaRPr>
            </a:p>
            <a:p>
              <a:pPr marL="12700" lvl="0" indent="0" algn="l" rtl="0">
                <a:lnSpc>
                  <a:spcPct val="100000"/>
                </a:lnSpc>
                <a:spcBef>
                  <a:spcPts val="0"/>
                </a:spcBef>
                <a:spcAft>
                  <a:spcPts val="0"/>
                </a:spcAft>
                <a:buNone/>
              </a:pPr>
              <a:r>
                <a:rPr lang="fr" sz="900">
                  <a:solidFill>
                    <a:srgbClr val="2A59A8"/>
                  </a:solidFill>
                  <a:latin typeface="Roboto"/>
                  <a:ea typeface="Roboto"/>
                  <a:cs typeface="Roboto"/>
                  <a:sym typeface="Roboto"/>
                </a:rPr>
                <a:t>Best First Search</a:t>
              </a:r>
              <a:endParaRPr sz="900">
                <a:solidFill>
                  <a:srgbClr val="2A59A8"/>
                </a:solidFill>
                <a:latin typeface="Roboto"/>
                <a:ea typeface="Roboto"/>
                <a:cs typeface="Roboto"/>
                <a:sym typeface="Roboto"/>
              </a:endParaRPr>
            </a:p>
            <a:p>
              <a:pPr marL="12700" lvl="0" indent="0" algn="l" rtl="0">
                <a:lnSpc>
                  <a:spcPct val="100000"/>
                </a:lnSpc>
                <a:spcBef>
                  <a:spcPts val="0"/>
                </a:spcBef>
                <a:spcAft>
                  <a:spcPts val="0"/>
                </a:spcAft>
                <a:buNone/>
              </a:pPr>
              <a:r>
                <a:rPr lang="fr" sz="900">
                  <a:solidFill>
                    <a:srgbClr val="2A59A8"/>
                  </a:solidFill>
                  <a:latin typeface="Roboto"/>
                  <a:ea typeface="Roboto"/>
                  <a:cs typeface="Roboto"/>
                  <a:sym typeface="Roboto"/>
                </a:rPr>
                <a:t>DFS</a:t>
              </a:r>
              <a:endParaRPr sz="900">
                <a:solidFill>
                  <a:srgbClr val="2A59A8"/>
                </a:solidFill>
                <a:latin typeface="Roboto"/>
                <a:ea typeface="Roboto"/>
                <a:cs typeface="Roboto"/>
                <a:sym typeface="Roboto"/>
              </a:endParaRPr>
            </a:p>
            <a:p>
              <a:pPr marL="12700" lvl="0" indent="0" algn="l" rtl="0">
                <a:lnSpc>
                  <a:spcPct val="100000"/>
                </a:lnSpc>
                <a:spcBef>
                  <a:spcPts val="0"/>
                </a:spcBef>
                <a:spcAft>
                  <a:spcPts val="0"/>
                </a:spcAft>
                <a:buNone/>
              </a:pPr>
              <a:r>
                <a:rPr lang="fr" sz="900" u="sng">
                  <a:solidFill>
                    <a:srgbClr val="2A59A8"/>
                  </a:solidFill>
                  <a:latin typeface="Roboto"/>
                  <a:ea typeface="Roboto"/>
                  <a:cs typeface="Roboto"/>
                  <a:sym typeface="Roboto"/>
                </a:rPr>
                <a:t>Stochastic</a:t>
              </a:r>
              <a:r>
                <a:rPr lang="fr" sz="900">
                  <a:solidFill>
                    <a:srgbClr val="2A59A8"/>
                  </a:solidFill>
                  <a:latin typeface="Roboto"/>
                  <a:ea typeface="Roboto"/>
                  <a:cs typeface="Roboto"/>
                  <a:sym typeface="Roboto"/>
                </a:rPr>
                <a:t> :</a:t>
              </a:r>
              <a:endParaRPr sz="900">
                <a:solidFill>
                  <a:srgbClr val="2A59A8"/>
                </a:solidFill>
                <a:latin typeface="Roboto"/>
                <a:ea typeface="Roboto"/>
                <a:cs typeface="Roboto"/>
                <a:sym typeface="Roboto"/>
              </a:endParaRPr>
            </a:p>
            <a:p>
              <a:pPr marL="12700" lvl="0" indent="0" algn="l" rtl="0">
                <a:lnSpc>
                  <a:spcPct val="100000"/>
                </a:lnSpc>
                <a:spcBef>
                  <a:spcPts val="0"/>
                </a:spcBef>
                <a:spcAft>
                  <a:spcPts val="0"/>
                </a:spcAft>
                <a:buNone/>
              </a:pPr>
              <a:r>
                <a:rPr lang="fr" sz="900">
                  <a:solidFill>
                    <a:srgbClr val="2A59A8"/>
                  </a:solidFill>
                  <a:latin typeface="Roboto"/>
                  <a:ea typeface="Roboto"/>
                  <a:cs typeface="Roboto"/>
                  <a:sym typeface="Roboto"/>
                </a:rPr>
                <a:t>Random Hill</a:t>
              </a:r>
              <a:endParaRPr sz="900">
                <a:solidFill>
                  <a:srgbClr val="2A59A8"/>
                </a:solidFill>
                <a:latin typeface="Roboto"/>
                <a:ea typeface="Roboto"/>
                <a:cs typeface="Roboto"/>
                <a:sym typeface="Roboto"/>
              </a:endParaRPr>
            </a:p>
            <a:p>
              <a:pPr marL="12700" lvl="0" indent="0" algn="l" rtl="0">
                <a:lnSpc>
                  <a:spcPct val="100000"/>
                </a:lnSpc>
                <a:spcBef>
                  <a:spcPts val="0"/>
                </a:spcBef>
                <a:spcAft>
                  <a:spcPts val="0"/>
                </a:spcAft>
                <a:buNone/>
              </a:pPr>
              <a:r>
                <a:rPr lang="fr" sz="900">
                  <a:solidFill>
                    <a:srgbClr val="2A59A8"/>
                  </a:solidFill>
                  <a:latin typeface="Roboto"/>
                  <a:ea typeface="Roboto"/>
                  <a:cs typeface="Roboto"/>
                  <a:sym typeface="Roboto"/>
                </a:rPr>
                <a:t>Climbing</a:t>
              </a:r>
              <a:endParaRPr sz="900">
                <a:solidFill>
                  <a:srgbClr val="2A59A8"/>
                </a:solidFill>
                <a:latin typeface="Roboto"/>
                <a:ea typeface="Roboto"/>
                <a:cs typeface="Roboto"/>
                <a:sym typeface="Roboto"/>
              </a:endParaRPr>
            </a:p>
            <a:p>
              <a:pPr marL="12700" lvl="0" indent="0" algn="l" rtl="0">
                <a:lnSpc>
                  <a:spcPct val="100000"/>
                </a:lnSpc>
                <a:spcBef>
                  <a:spcPts val="0"/>
                </a:spcBef>
                <a:spcAft>
                  <a:spcPts val="0"/>
                </a:spcAft>
                <a:buNone/>
              </a:pPr>
              <a:r>
                <a:rPr lang="fr" sz="900">
                  <a:solidFill>
                    <a:srgbClr val="2A59A8"/>
                  </a:solidFill>
                  <a:latin typeface="Roboto"/>
                  <a:ea typeface="Roboto"/>
                  <a:cs typeface="Roboto"/>
                  <a:sym typeface="Roboto"/>
                </a:rPr>
                <a:t>Simulated Annealing</a:t>
              </a:r>
              <a:endParaRPr sz="900">
                <a:solidFill>
                  <a:srgbClr val="2A59A8"/>
                </a:solidFill>
                <a:latin typeface="Roboto"/>
                <a:ea typeface="Roboto"/>
                <a:cs typeface="Roboto"/>
                <a:sym typeface="Roboto"/>
              </a:endParaRPr>
            </a:p>
          </p:txBody>
        </p:sp>
        <p:cxnSp>
          <p:nvCxnSpPr>
            <p:cNvPr id="629" name="Google Shape;629;p46"/>
            <p:cNvCxnSpPr>
              <a:stCxn id="627" idx="2"/>
              <a:endCxn id="628" idx="0"/>
            </p:cNvCxnSpPr>
            <p:nvPr/>
          </p:nvCxnSpPr>
          <p:spPr>
            <a:xfrm>
              <a:off x="4421925" y="2569150"/>
              <a:ext cx="0" cy="264300"/>
            </a:xfrm>
            <a:prstGeom prst="straightConnector1">
              <a:avLst/>
            </a:prstGeom>
            <a:noFill/>
            <a:ln w="9525" cap="flat" cmpd="sng">
              <a:solidFill>
                <a:schemeClr val="accent5"/>
              </a:solidFill>
              <a:prstDash val="solid"/>
              <a:round/>
              <a:headEnd type="none" w="med" len="med"/>
              <a:tailEnd type="none" w="med" len="med"/>
            </a:ln>
          </p:spPr>
        </p:cxnSp>
      </p:grpSp>
      <p:grpSp>
        <p:nvGrpSpPr>
          <p:cNvPr id="630" name="Google Shape;630;p46"/>
          <p:cNvGrpSpPr/>
          <p:nvPr/>
        </p:nvGrpSpPr>
        <p:grpSpPr>
          <a:xfrm>
            <a:off x="6353625" y="1677250"/>
            <a:ext cx="1801800" cy="2081163"/>
            <a:chOff x="6493200" y="1677250"/>
            <a:chExt cx="1801800" cy="2081163"/>
          </a:xfrm>
        </p:grpSpPr>
        <p:sp>
          <p:nvSpPr>
            <p:cNvPr id="631" name="Google Shape;631;p46"/>
            <p:cNvSpPr txBox="1"/>
            <p:nvPr/>
          </p:nvSpPr>
          <p:spPr>
            <a:xfrm>
              <a:off x="6793350" y="1677250"/>
              <a:ext cx="1201500" cy="8919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EMBEDDED</a:t>
              </a:r>
              <a:endParaRPr sz="1200" b="1">
                <a:solidFill>
                  <a:schemeClr val="lt1"/>
                </a:solidFill>
                <a:latin typeface="Roboto"/>
                <a:ea typeface="Roboto"/>
                <a:cs typeface="Roboto"/>
                <a:sym typeface="Roboto"/>
              </a:endParaRPr>
            </a:p>
          </p:txBody>
        </p:sp>
        <p:sp>
          <p:nvSpPr>
            <p:cNvPr id="632" name="Google Shape;632;p46"/>
            <p:cNvSpPr txBox="1"/>
            <p:nvPr/>
          </p:nvSpPr>
          <p:spPr>
            <a:xfrm>
              <a:off x="6493200" y="2833513"/>
              <a:ext cx="1801800" cy="924900"/>
            </a:xfrm>
            <a:prstGeom prst="rect">
              <a:avLst/>
            </a:prstGeom>
            <a:noFill/>
            <a:ln w="9525" cap="flat" cmpd="sng">
              <a:solidFill>
                <a:schemeClr val="accent2"/>
              </a:solidFill>
              <a:prstDash val="solid"/>
              <a:round/>
              <a:headEnd type="none" w="sm" len="sm"/>
              <a:tailEnd type="none" w="sm" len="sm"/>
            </a:ln>
          </p:spPr>
          <p:txBody>
            <a:bodyPr spcFirstLastPara="1" wrap="square" lIns="36000" tIns="0" rIns="0" bIns="0" anchor="t" anchorCtr="0">
              <a:spAutoFit/>
            </a:bodyPr>
            <a:lstStyle/>
            <a:p>
              <a:pPr marL="12700" marR="12700" lvl="0" indent="0" algn="l" rtl="0">
                <a:lnSpc>
                  <a:spcPct val="102000"/>
                </a:lnSpc>
                <a:spcBef>
                  <a:spcPts val="100"/>
                </a:spcBef>
                <a:spcAft>
                  <a:spcPts val="0"/>
                </a:spcAft>
                <a:buNone/>
              </a:pPr>
              <a:r>
                <a:rPr lang="fr" sz="1000" b="1">
                  <a:solidFill>
                    <a:srgbClr val="2A59A8"/>
                  </a:solidFill>
                  <a:latin typeface="Roboto"/>
                  <a:ea typeface="Roboto"/>
                  <a:cs typeface="Roboto"/>
                  <a:sym typeface="Roboto"/>
                </a:rPr>
                <a:t>LightGBM</a:t>
              </a:r>
              <a:endParaRPr sz="1000" b="1">
                <a:solidFill>
                  <a:srgbClr val="2A59A8"/>
                </a:solidFill>
                <a:latin typeface="Roboto"/>
                <a:ea typeface="Roboto"/>
                <a:cs typeface="Roboto"/>
                <a:sym typeface="Roboto"/>
              </a:endParaRPr>
            </a:p>
            <a:p>
              <a:pPr marL="12700" marR="12700" lvl="0" indent="0" algn="l" rtl="0">
                <a:lnSpc>
                  <a:spcPct val="102000"/>
                </a:lnSpc>
                <a:spcBef>
                  <a:spcPts val="100"/>
                </a:spcBef>
                <a:spcAft>
                  <a:spcPts val="0"/>
                </a:spcAft>
                <a:buNone/>
              </a:pPr>
              <a:r>
                <a:rPr lang="fr" sz="900">
                  <a:solidFill>
                    <a:srgbClr val="2A59A8"/>
                  </a:solidFill>
                  <a:latin typeface="Roboto"/>
                  <a:ea typeface="Roboto"/>
                  <a:cs typeface="Roboto"/>
                  <a:sym typeface="Roboto"/>
                </a:rPr>
                <a:t>Lasso Regression  </a:t>
              </a:r>
              <a:endParaRPr sz="900">
                <a:solidFill>
                  <a:srgbClr val="2A59A8"/>
                </a:solidFill>
                <a:latin typeface="Roboto"/>
                <a:ea typeface="Roboto"/>
                <a:cs typeface="Roboto"/>
                <a:sym typeface="Roboto"/>
              </a:endParaRPr>
            </a:p>
            <a:p>
              <a:pPr marL="12700" marR="12700" lvl="0" indent="0" algn="l" rtl="0">
                <a:lnSpc>
                  <a:spcPct val="102000"/>
                </a:lnSpc>
                <a:spcBef>
                  <a:spcPts val="100"/>
                </a:spcBef>
                <a:spcAft>
                  <a:spcPts val="0"/>
                </a:spcAft>
                <a:buNone/>
              </a:pPr>
              <a:r>
                <a:rPr lang="fr" sz="900">
                  <a:solidFill>
                    <a:srgbClr val="2A59A8"/>
                  </a:solidFill>
                  <a:latin typeface="Roboto"/>
                  <a:ea typeface="Roboto"/>
                  <a:cs typeface="Roboto"/>
                  <a:sym typeface="Roboto"/>
                </a:rPr>
                <a:t>Ridge Regression  </a:t>
              </a:r>
              <a:endParaRPr sz="900">
                <a:solidFill>
                  <a:srgbClr val="2A59A8"/>
                </a:solidFill>
                <a:latin typeface="Roboto"/>
                <a:ea typeface="Roboto"/>
                <a:cs typeface="Roboto"/>
                <a:sym typeface="Roboto"/>
              </a:endParaRPr>
            </a:p>
            <a:p>
              <a:pPr marL="12700" marR="12700" lvl="0" indent="0" algn="l" rtl="0">
                <a:lnSpc>
                  <a:spcPct val="102000"/>
                </a:lnSpc>
                <a:spcBef>
                  <a:spcPts val="100"/>
                </a:spcBef>
                <a:spcAft>
                  <a:spcPts val="0"/>
                </a:spcAft>
                <a:buNone/>
              </a:pPr>
              <a:r>
                <a:rPr lang="fr" sz="900">
                  <a:solidFill>
                    <a:srgbClr val="2A59A8"/>
                  </a:solidFill>
                  <a:latin typeface="Roboto"/>
                  <a:ea typeface="Roboto"/>
                  <a:cs typeface="Roboto"/>
                  <a:sym typeface="Roboto"/>
                </a:rPr>
                <a:t>Elastic Nets  </a:t>
              </a:r>
              <a:endParaRPr sz="900">
                <a:solidFill>
                  <a:srgbClr val="2A59A8"/>
                </a:solidFill>
                <a:latin typeface="Roboto"/>
                <a:ea typeface="Roboto"/>
                <a:cs typeface="Roboto"/>
                <a:sym typeface="Roboto"/>
              </a:endParaRPr>
            </a:p>
            <a:p>
              <a:pPr marL="12700" marR="12700" lvl="0" indent="0" algn="l" rtl="0">
                <a:lnSpc>
                  <a:spcPct val="102000"/>
                </a:lnSpc>
                <a:spcBef>
                  <a:spcPts val="100"/>
                </a:spcBef>
                <a:spcAft>
                  <a:spcPts val="0"/>
                </a:spcAft>
                <a:buNone/>
              </a:pPr>
              <a:r>
                <a:rPr lang="fr" sz="900">
                  <a:solidFill>
                    <a:srgbClr val="2A59A8"/>
                  </a:solidFill>
                  <a:latin typeface="Roboto"/>
                  <a:ea typeface="Roboto"/>
                  <a:cs typeface="Roboto"/>
                  <a:sym typeface="Roboto"/>
                </a:rPr>
                <a:t>Decision Trees  </a:t>
              </a:r>
              <a:endParaRPr sz="900">
                <a:solidFill>
                  <a:srgbClr val="2A59A8"/>
                </a:solidFill>
                <a:latin typeface="Roboto"/>
                <a:ea typeface="Roboto"/>
                <a:cs typeface="Roboto"/>
                <a:sym typeface="Roboto"/>
              </a:endParaRPr>
            </a:p>
            <a:p>
              <a:pPr marL="12700" marR="12700" lvl="0" indent="0" algn="l" rtl="0">
                <a:lnSpc>
                  <a:spcPct val="102000"/>
                </a:lnSpc>
                <a:spcBef>
                  <a:spcPts val="100"/>
                </a:spcBef>
                <a:spcAft>
                  <a:spcPts val="0"/>
                </a:spcAft>
                <a:buNone/>
              </a:pPr>
              <a:r>
                <a:rPr lang="fr" sz="900">
                  <a:solidFill>
                    <a:srgbClr val="2A59A8"/>
                  </a:solidFill>
                  <a:latin typeface="Roboto"/>
                  <a:ea typeface="Roboto"/>
                  <a:cs typeface="Roboto"/>
                  <a:sym typeface="Roboto"/>
                </a:rPr>
                <a:t>RF</a:t>
              </a:r>
              <a:endParaRPr sz="1000" b="1">
                <a:solidFill>
                  <a:srgbClr val="2A59A8"/>
                </a:solidFill>
                <a:latin typeface="Roboto"/>
                <a:ea typeface="Roboto"/>
                <a:cs typeface="Roboto"/>
                <a:sym typeface="Roboto"/>
              </a:endParaRPr>
            </a:p>
          </p:txBody>
        </p:sp>
        <p:cxnSp>
          <p:nvCxnSpPr>
            <p:cNvPr id="633" name="Google Shape;633;p46"/>
            <p:cNvCxnSpPr>
              <a:stCxn id="631" idx="2"/>
              <a:endCxn id="632" idx="0"/>
            </p:cNvCxnSpPr>
            <p:nvPr/>
          </p:nvCxnSpPr>
          <p:spPr>
            <a:xfrm>
              <a:off x="7394100" y="2569150"/>
              <a:ext cx="0" cy="264300"/>
            </a:xfrm>
            <a:prstGeom prst="straightConnector1">
              <a:avLst/>
            </a:prstGeom>
            <a:noFill/>
            <a:ln w="9525" cap="flat" cmpd="sng">
              <a:solidFill>
                <a:schemeClr val="accent5"/>
              </a:solidFill>
              <a:prstDash val="solid"/>
              <a:round/>
              <a:headEnd type="none" w="med" len="med"/>
              <a:tailEnd type="none" w="med" len="med"/>
            </a:ln>
          </p:spPr>
        </p:cxn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618;p46">
            <a:extLst>
              <a:ext uri="{FF2B5EF4-FFF2-40B4-BE49-F238E27FC236}">
                <a16:creationId xmlns:a16="http://schemas.microsoft.com/office/drawing/2014/main" id="{DFE75C6A-6A05-704A-9154-2FDCC0E57F85}"/>
              </a:ext>
            </a:extLst>
          </p:cNvPr>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dirty="0" err="1">
                <a:solidFill>
                  <a:srgbClr val="0A26CA"/>
                </a:solidFill>
                <a:latin typeface="Roboto"/>
                <a:ea typeface="Roboto"/>
                <a:cs typeface="Roboto"/>
                <a:sym typeface="Roboto"/>
              </a:rPr>
              <a:t>Resempling</a:t>
            </a:r>
            <a:r>
              <a:rPr lang="fr" sz="2300" b="1" dirty="0">
                <a:solidFill>
                  <a:srgbClr val="0A26CA"/>
                </a:solidFill>
                <a:latin typeface="Roboto"/>
                <a:ea typeface="Roboto"/>
                <a:cs typeface="Roboto"/>
                <a:sym typeface="Roboto"/>
              </a:rPr>
              <a:t> (SMOTE)</a:t>
            </a:r>
            <a:endParaRPr sz="2300" b="1" dirty="0">
              <a:solidFill>
                <a:srgbClr val="0A26CA"/>
              </a:solidFill>
              <a:latin typeface="Roboto"/>
              <a:ea typeface="Roboto"/>
              <a:cs typeface="Roboto"/>
              <a:sym typeface="Roboto"/>
            </a:endParaRPr>
          </a:p>
        </p:txBody>
      </p:sp>
      <p:sp>
        <p:nvSpPr>
          <p:cNvPr id="7" name="object 10">
            <a:extLst>
              <a:ext uri="{FF2B5EF4-FFF2-40B4-BE49-F238E27FC236}">
                <a16:creationId xmlns:a16="http://schemas.microsoft.com/office/drawing/2014/main" id="{A2205B87-456C-1441-AF81-0722A25F1141}"/>
              </a:ext>
            </a:extLst>
          </p:cNvPr>
          <p:cNvSpPr/>
          <p:nvPr/>
        </p:nvSpPr>
        <p:spPr>
          <a:xfrm>
            <a:off x="1780160" y="3139771"/>
            <a:ext cx="1774069" cy="1788423"/>
          </a:xfrm>
          <a:prstGeom prst="rect">
            <a:avLst/>
          </a:prstGeom>
          <a:blipFill>
            <a:blip r:embed="rId2" cstate="print"/>
            <a:stretch>
              <a:fillRect/>
            </a:stretch>
          </a:blipFill>
        </p:spPr>
        <p:txBody>
          <a:bodyPr wrap="square" lIns="0" tIns="0" rIns="0" bIns="0" rtlCol="0"/>
          <a:lstStyle/>
          <a:p>
            <a:endParaRPr/>
          </a:p>
        </p:txBody>
      </p:sp>
      <p:sp>
        <p:nvSpPr>
          <p:cNvPr id="8" name="object 12">
            <a:extLst>
              <a:ext uri="{FF2B5EF4-FFF2-40B4-BE49-F238E27FC236}">
                <a16:creationId xmlns:a16="http://schemas.microsoft.com/office/drawing/2014/main" id="{5559A47E-3079-4143-B019-2CF090F0B322}"/>
              </a:ext>
            </a:extLst>
          </p:cNvPr>
          <p:cNvSpPr/>
          <p:nvPr/>
        </p:nvSpPr>
        <p:spPr>
          <a:xfrm>
            <a:off x="5069501" y="3139770"/>
            <a:ext cx="1774069" cy="1788423"/>
          </a:xfrm>
          <a:prstGeom prst="rect">
            <a:avLst/>
          </a:prstGeom>
          <a:blipFill>
            <a:blip r:embed="rId3" cstate="print"/>
            <a:stretch>
              <a:fillRect/>
            </a:stretch>
          </a:blipFill>
        </p:spPr>
        <p:txBody>
          <a:bodyPr wrap="square" lIns="0" tIns="0" rIns="0" bIns="0" rtlCol="0"/>
          <a:lstStyle/>
          <a:p>
            <a:endParaRPr/>
          </a:p>
        </p:txBody>
      </p:sp>
      <p:sp>
        <p:nvSpPr>
          <p:cNvPr id="9" name="Rectangle 8">
            <a:extLst>
              <a:ext uri="{FF2B5EF4-FFF2-40B4-BE49-F238E27FC236}">
                <a16:creationId xmlns:a16="http://schemas.microsoft.com/office/drawing/2014/main" id="{4FFDA435-CD9C-7241-87D0-3D1C1FF29ADB}"/>
              </a:ext>
            </a:extLst>
          </p:cNvPr>
          <p:cNvSpPr/>
          <p:nvPr/>
        </p:nvSpPr>
        <p:spPr>
          <a:xfrm>
            <a:off x="1780160" y="2823049"/>
            <a:ext cx="631583" cy="307777"/>
          </a:xfrm>
          <a:prstGeom prst="rect">
            <a:avLst/>
          </a:prstGeom>
        </p:spPr>
        <p:txBody>
          <a:bodyPr wrap="none">
            <a:spAutoFit/>
          </a:bodyPr>
          <a:lstStyle/>
          <a:p>
            <a:pPr marL="12700">
              <a:spcBef>
                <a:spcPts val="130"/>
              </a:spcBef>
            </a:pPr>
            <a:r>
              <a:rPr lang="en-GB" b="1" spc="5" dirty="0">
                <a:solidFill>
                  <a:srgbClr val="BF2A1D"/>
                </a:solidFill>
                <a:latin typeface="Calibri"/>
                <a:cs typeface="Calibri"/>
              </a:rPr>
              <a:t>Initial</a:t>
            </a:r>
            <a:endParaRPr lang="en-GB" dirty="0">
              <a:latin typeface="Calibri"/>
              <a:cs typeface="Calibri"/>
            </a:endParaRPr>
          </a:p>
        </p:txBody>
      </p:sp>
      <p:sp>
        <p:nvSpPr>
          <p:cNvPr id="10" name="Rectangle 9">
            <a:extLst>
              <a:ext uri="{FF2B5EF4-FFF2-40B4-BE49-F238E27FC236}">
                <a16:creationId xmlns:a16="http://schemas.microsoft.com/office/drawing/2014/main" id="{7A84DE21-8937-D948-AD40-42328F1F9FCE}"/>
              </a:ext>
            </a:extLst>
          </p:cNvPr>
          <p:cNvSpPr/>
          <p:nvPr/>
        </p:nvSpPr>
        <p:spPr>
          <a:xfrm>
            <a:off x="5069501" y="2823048"/>
            <a:ext cx="740908" cy="307777"/>
          </a:xfrm>
          <a:prstGeom prst="rect">
            <a:avLst/>
          </a:prstGeom>
        </p:spPr>
        <p:txBody>
          <a:bodyPr wrap="none">
            <a:spAutoFit/>
          </a:bodyPr>
          <a:lstStyle/>
          <a:p>
            <a:pPr marL="12700">
              <a:spcBef>
                <a:spcPts val="130"/>
              </a:spcBef>
            </a:pPr>
            <a:r>
              <a:rPr lang="en-GB" b="1" spc="5" dirty="0">
                <a:solidFill>
                  <a:srgbClr val="BF2A1D"/>
                </a:solidFill>
                <a:latin typeface="Calibri"/>
                <a:cs typeface="Calibri"/>
              </a:rPr>
              <a:t>SMOTE</a:t>
            </a:r>
            <a:endParaRPr lang="en-GB" dirty="0">
              <a:latin typeface="Calibri"/>
              <a:cs typeface="Calibri"/>
            </a:endParaRPr>
          </a:p>
        </p:txBody>
      </p:sp>
      <p:pic>
        <p:nvPicPr>
          <p:cNvPr id="11" name="Google Shape;744;p62">
            <a:extLst>
              <a:ext uri="{FF2B5EF4-FFF2-40B4-BE49-F238E27FC236}">
                <a16:creationId xmlns:a16="http://schemas.microsoft.com/office/drawing/2014/main" id="{5C8A2D38-D0AD-6D4E-9BF8-BB8E51767EDB}"/>
              </a:ext>
            </a:extLst>
          </p:cNvPr>
          <p:cNvPicPr preferRelativeResize="0"/>
          <p:nvPr/>
        </p:nvPicPr>
        <p:blipFill>
          <a:blip r:embed="rId4">
            <a:alphaModFix/>
          </a:blip>
          <a:stretch>
            <a:fillRect/>
          </a:stretch>
        </p:blipFill>
        <p:spPr>
          <a:xfrm>
            <a:off x="1780160" y="787574"/>
            <a:ext cx="1908550" cy="1908550"/>
          </a:xfrm>
          <a:prstGeom prst="rect">
            <a:avLst/>
          </a:prstGeom>
          <a:noFill/>
          <a:ln>
            <a:noFill/>
          </a:ln>
        </p:spPr>
      </p:pic>
      <p:pic>
        <p:nvPicPr>
          <p:cNvPr id="12" name="Google Shape;745;p62">
            <a:extLst>
              <a:ext uri="{FF2B5EF4-FFF2-40B4-BE49-F238E27FC236}">
                <a16:creationId xmlns:a16="http://schemas.microsoft.com/office/drawing/2014/main" id="{4B144434-0D75-BC42-B5DD-B631C18773EF}"/>
              </a:ext>
            </a:extLst>
          </p:cNvPr>
          <p:cNvPicPr preferRelativeResize="0"/>
          <p:nvPr/>
        </p:nvPicPr>
        <p:blipFill>
          <a:blip r:embed="rId5">
            <a:alphaModFix/>
          </a:blip>
          <a:stretch>
            <a:fillRect/>
          </a:stretch>
        </p:blipFill>
        <p:spPr>
          <a:xfrm>
            <a:off x="5069501" y="787574"/>
            <a:ext cx="2230619" cy="1908550"/>
          </a:xfrm>
          <a:prstGeom prst="rect">
            <a:avLst/>
          </a:prstGeom>
          <a:noFill/>
          <a:ln>
            <a:noFill/>
          </a:ln>
        </p:spPr>
      </p:pic>
      <p:sp>
        <p:nvSpPr>
          <p:cNvPr id="13" name="Google Shape;746;p62">
            <a:extLst>
              <a:ext uri="{FF2B5EF4-FFF2-40B4-BE49-F238E27FC236}">
                <a16:creationId xmlns:a16="http://schemas.microsoft.com/office/drawing/2014/main" id="{073CF47C-95A8-0B45-8BD4-ECFF36077026}"/>
              </a:ext>
            </a:extLst>
          </p:cNvPr>
          <p:cNvSpPr/>
          <p:nvPr/>
        </p:nvSpPr>
        <p:spPr>
          <a:xfrm>
            <a:off x="4016947" y="1584174"/>
            <a:ext cx="808500" cy="346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Rectangle 13">
            <a:extLst>
              <a:ext uri="{FF2B5EF4-FFF2-40B4-BE49-F238E27FC236}">
                <a16:creationId xmlns:a16="http://schemas.microsoft.com/office/drawing/2014/main" id="{7D38B702-40BE-C34F-AD92-207A25B8BFC5}"/>
              </a:ext>
            </a:extLst>
          </p:cNvPr>
          <p:cNvSpPr/>
          <p:nvPr/>
        </p:nvSpPr>
        <p:spPr>
          <a:xfrm>
            <a:off x="6887851" y="3130825"/>
            <a:ext cx="1355499" cy="869469"/>
          </a:xfrm>
          <a:prstGeom prst="rect">
            <a:avLst/>
          </a:prstGeom>
        </p:spPr>
        <p:txBody>
          <a:bodyPr wrap="none">
            <a:spAutoFit/>
          </a:bodyPr>
          <a:lstStyle/>
          <a:p>
            <a:pPr marL="12700">
              <a:spcBef>
                <a:spcPts val="125"/>
              </a:spcBef>
            </a:pPr>
            <a:r>
              <a:rPr lang="en-GB" sz="1200" b="1" spc="5" dirty="0" err="1">
                <a:solidFill>
                  <a:srgbClr val="1C3B70"/>
                </a:solidFill>
                <a:latin typeface="Roboto" panose="02000000000000000000" pitchFamily="2" charset="0"/>
                <a:ea typeface="Roboto" panose="02000000000000000000" pitchFamily="2" charset="0"/>
                <a:cs typeface="Calibri"/>
              </a:rPr>
              <a:t>Échantillon</a:t>
            </a:r>
            <a:r>
              <a:rPr lang="en-GB" sz="1200" b="1" spc="5" dirty="0">
                <a:solidFill>
                  <a:srgbClr val="1C3B70"/>
                </a:solidFill>
                <a:latin typeface="Roboto" panose="02000000000000000000" pitchFamily="2" charset="0"/>
                <a:ea typeface="Roboto" panose="02000000000000000000" pitchFamily="2" charset="0"/>
                <a:cs typeface="Calibri"/>
              </a:rPr>
              <a:t> :</a:t>
            </a:r>
            <a:r>
              <a:rPr lang="en-GB" sz="1200" b="1" spc="-40" dirty="0">
                <a:solidFill>
                  <a:srgbClr val="1C3B70"/>
                </a:solidFill>
                <a:latin typeface="Roboto" panose="02000000000000000000" pitchFamily="2" charset="0"/>
                <a:ea typeface="Roboto" panose="02000000000000000000" pitchFamily="2" charset="0"/>
                <a:cs typeface="Calibri"/>
              </a:rPr>
              <a:t> </a:t>
            </a:r>
            <a:r>
              <a:rPr lang="en-GB" sz="1200" b="1" spc="10" dirty="0">
                <a:solidFill>
                  <a:srgbClr val="1C3B70"/>
                </a:solidFill>
                <a:latin typeface="Roboto" panose="02000000000000000000" pitchFamily="2" charset="0"/>
                <a:ea typeface="Roboto" panose="02000000000000000000" pitchFamily="2" charset="0"/>
                <a:cs typeface="Calibri"/>
              </a:rPr>
              <a:t>500</a:t>
            </a:r>
          </a:p>
          <a:p>
            <a:pPr marL="12700">
              <a:spcBef>
                <a:spcPts val="125"/>
              </a:spcBef>
            </a:pPr>
            <a:endParaRPr lang="en-GB" sz="1200" b="1" spc="10" dirty="0">
              <a:solidFill>
                <a:srgbClr val="1C3B70"/>
              </a:solidFill>
              <a:latin typeface="Roboto" panose="02000000000000000000" pitchFamily="2" charset="0"/>
              <a:ea typeface="Roboto" panose="02000000000000000000" pitchFamily="2" charset="0"/>
              <a:cs typeface="Calibri"/>
            </a:endParaRPr>
          </a:p>
          <a:p>
            <a:pPr marL="12700">
              <a:spcBef>
                <a:spcPts val="125"/>
              </a:spcBef>
            </a:pPr>
            <a:r>
              <a:rPr lang="en-GB" sz="1200" b="1" spc="10" dirty="0">
                <a:solidFill>
                  <a:schemeClr val="accent3"/>
                </a:solidFill>
                <a:latin typeface="Roboto" panose="02000000000000000000" pitchFamily="2" charset="0"/>
                <a:ea typeface="Roboto" panose="02000000000000000000" pitchFamily="2" charset="0"/>
                <a:cs typeface="Calibri"/>
              </a:rPr>
              <a:t>1 0.45</a:t>
            </a:r>
          </a:p>
          <a:p>
            <a:pPr marL="12700">
              <a:spcBef>
                <a:spcPts val="125"/>
              </a:spcBef>
            </a:pPr>
            <a:r>
              <a:rPr lang="en-GB" sz="1200" b="1" spc="10" dirty="0">
                <a:solidFill>
                  <a:srgbClr val="1C3B70"/>
                </a:solidFill>
                <a:latin typeface="Roboto" panose="02000000000000000000" pitchFamily="2" charset="0"/>
                <a:ea typeface="Roboto" panose="02000000000000000000" pitchFamily="2" charset="0"/>
                <a:cs typeface="Calibri"/>
              </a:rPr>
              <a:t>0 0.55</a:t>
            </a:r>
            <a:endParaRPr lang="en-GB" sz="1200" dirty="0">
              <a:latin typeface="Roboto" panose="02000000000000000000" pitchFamily="2" charset="0"/>
              <a:ea typeface="Roboto" panose="02000000000000000000" pitchFamily="2" charset="0"/>
              <a:cs typeface="Calibri"/>
            </a:endParaRPr>
          </a:p>
        </p:txBody>
      </p:sp>
      <p:sp>
        <p:nvSpPr>
          <p:cNvPr id="15" name="Rectangle 14">
            <a:extLst>
              <a:ext uri="{FF2B5EF4-FFF2-40B4-BE49-F238E27FC236}">
                <a16:creationId xmlns:a16="http://schemas.microsoft.com/office/drawing/2014/main" id="{64065959-090A-9A4C-91E0-765710B1F649}"/>
              </a:ext>
            </a:extLst>
          </p:cNvPr>
          <p:cNvSpPr/>
          <p:nvPr/>
        </p:nvSpPr>
        <p:spPr>
          <a:xfrm>
            <a:off x="353930" y="3130825"/>
            <a:ext cx="1355499" cy="869469"/>
          </a:xfrm>
          <a:prstGeom prst="rect">
            <a:avLst/>
          </a:prstGeom>
        </p:spPr>
        <p:txBody>
          <a:bodyPr wrap="none">
            <a:spAutoFit/>
          </a:bodyPr>
          <a:lstStyle/>
          <a:p>
            <a:pPr marL="12700">
              <a:spcBef>
                <a:spcPts val="125"/>
              </a:spcBef>
            </a:pPr>
            <a:r>
              <a:rPr lang="en-GB" sz="1200" b="1" spc="5" dirty="0" err="1">
                <a:solidFill>
                  <a:srgbClr val="1C3B70"/>
                </a:solidFill>
                <a:latin typeface="Roboto" panose="02000000000000000000" pitchFamily="2" charset="0"/>
                <a:ea typeface="Roboto" panose="02000000000000000000" pitchFamily="2" charset="0"/>
                <a:cs typeface="Calibri"/>
              </a:rPr>
              <a:t>Échantillon</a:t>
            </a:r>
            <a:r>
              <a:rPr lang="en-GB" sz="1200" b="1" spc="5" dirty="0">
                <a:solidFill>
                  <a:srgbClr val="1C3B70"/>
                </a:solidFill>
                <a:latin typeface="Roboto" panose="02000000000000000000" pitchFamily="2" charset="0"/>
                <a:ea typeface="Roboto" panose="02000000000000000000" pitchFamily="2" charset="0"/>
                <a:cs typeface="Calibri"/>
              </a:rPr>
              <a:t> :</a:t>
            </a:r>
            <a:r>
              <a:rPr lang="en-GB" sz="1200" b="1" spc="-40" dirty="0">
                <a:solidFill>
                  <a:srgbClr val="1C3B70"/>
                </a:solidFill>
                <a:latin typeface="Roboto" panose="02000000000000000000" pitchFamily="2" charset="0"/>
                <a:ea typeface="Roboto" panose="02000000000000000000" pitchFamily="2" charset="0"/>
                <a:cs typeface="Calibri"/>
              </a:rPr>
              <a:t> </a:t>
            </a:r>
            <a:r>
              <a:rPr lang="en-GB" sz="1200" b="1" spc="10" dirty="0">
                <a:solidFill>
                  <a:srgbClr val="1C3B70"/>
                </a:solidFill>
                <a:latin typeface="Roboto" panose="02000000000000000000" pitchFamily="2" charset="0"/>
                <a:ea typeface="Roboto" panose="02000000000000000000" pitchFamily="2" charset="0"/>
                <a:cs typeface="Calibri"/>
              </a:rPr>
              <a:t>500</a:t>
            </a:r>
          </a:p>
          <a:p>
            <a:pPr marL="12700">
              <a:spcBef>
                <a:spcPts val="125"/>
              </a:spcBef>
            </a:pPr>
            <a:endParaRPr lang="en-GB" sz="1200" b="1" spc="10" dirty="0">
              <a:solidFill>
                <a:srgbClr val="1C3B70"/>
              </a:solidFill>
              <a:latin typeface="Roboto" panose="02000000000000000000" pitchFamily="2" charset="0"/>
              <a:ea typeface="Roboto" panose="02000000000000000000" pitchFamily="2" charset="0"/>
              <a:cs typeface="Calibri"/>
            </a:endParaRPr>
          </a:p>
          <a:p>
            <a:pPr marL="12700">
              <a:spcBef>
                <a:spcPts val="125"/>
              </a:spcBef>
            </a:pPr>
            <a:r>
              <a:rPr lang="en-GB" sz="1200" b="1" spc="10" dirty="0">
                <a:solidFill>
                  <a:schemeClr val="accent3"/>
                </a:solidFill>
                <a:latin typeface="Roboto" panose="02000000000000000000" pitchFamily="2" charset="0"/>
                <a:ea typeface="Roboto" panose="02000000000000000000" pitchFamily="2" charset="0"/>
                <a:cs typeface="Calibri"/>
              </a:rPr>
              <a:t>1 0.10</a:t>
            </a:r>
          </a:p>
          <a:p>
            <a:pPr marL="12700">
              <a:spcBef>
                <a:spcPts val="125"/>
              </a:spcBef>
            </a:pPr>
            <a:r>
              <a:rPr lang="en-GB" sz="1200" b="1" spc="10" dirty="0">
                <a:solidFill>
                  <a:srgbClr val="1C3B70"/>
                </a:solidFill>
                <a:latin typeface="Roboto" panose="02000000000000000000" pitchFamily="2" charset="0"/>
                <a:ea typeface="Roboto" panose="02000000000000000000" pitchFamily="2" charset="0"/>
                <a:cs typeface="Calibri"/>
              </a:rPr>
              <a:t>0 0.90</a:t>
            </a:r>
            <a:endParaRPr lang="en-GB" sz="1200" dirty="0">
              <a:latin typeface="Roboto" panose="02000000000000000000" pitchFamily="2" charset="0"/>
              <a:ea typeface="Roboto" panose="02000000000000000000" pitchFamily="2" charset="0"/>
              <a:cs typeface="Calibri"/>
            </a:endParaRPr>
          </a:p>
        </p:txBody>
      </p:sp>
      <p:sp>
        <p:nvSpPr>
          <p:cNvPr id="17" name="TextBox 16">
            <a:extLst>
              <a:ext uri="{FF2B5EF4-FFF2-40B4-BE49-F238E27FC236}">
                <a16:creationId xmlns:a16="http://schemas.microsoft.com/office/drawing/2014/main" id="{D35C5A11-98A0-314F-A839-C7361DE3A066}"/>
              </a:ext>
            </a:extLst>
          </p:cNvPr>
          <p:cNvSpPr txBox="1"/>
          <p:nvPr/>
        </p:nvSpPr>
        <p:spPr>
          <a:xfrm>
            <a:off x="219515" y="1295759"/>
            <a:ext cx="1517872" cy="461665"/>
          </a:xfrm>
          <a:prstGeom prst="rect">
            <a:avLst/>
          </a:prstGeom>
          <a:noFill/>
        </p:spPr>
        <p:txBody>
          <a:bodyPr wrap="square" rtlCol="0">
            <a:spAutoFit/>
          </a:bodyPr>
          <a:lstStyle/>
          <a:p>
            <a:r>
              <a:rPr lang="en-FR" sz="1200" b="1" spc="5" dirty="0">
                <a:solidFill>
                  <a:srgbClr val="FF0000"/>
                </a:solidFill>
                <a:latin typeface="Roboto" panose="02000000000000000000" pitchFamily="2" charset="0"/>
                <a:ea typeface="Roboto" panose="02000000000000000000" pitchFamily="2" charset="0"/>
                <a:cs typeface="Calibri"/>
              </a:rPr>
              <a:t>1 Defaillants</a:t>
            </a:r>
          </a:p>
          <a:p>
            <a:r>
              <a:rPr lang="en-FR" sz="1200" b="1" spc="5" dirty="0">
                <a:solidFill>
                  <a:srgbClr val="1C3B70"/>
                </a:solidFill>
                <a:latin typeface="Roboto" panose="02000000000000000000" pitchFamily="2" charset="0"/>
                <a:ea typeface="Roboto" panose="02000000000000000000" pitchFamily="2" charset="0"/>
                <a:cs typeface="Calibri"/>
              </a:rPr>
              <a:t>0 Non défaillants</a:t>
            </a:r>
          </a:p>
        </p:txBody>
      </p:sp>
    </p:spTree>
    <p:extLst>
      <p:ext uri="{BB962C8B-B14F-4D97-AF65-F5344CB8AC3E}">
        <p14:creationId xmlns:p14="http://schemas.microsoft.com/office/powerpoint/2010/main" val="11921092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11">
            <a:extLst>
              <a:ext uri="{FF2B5EF4-FFF2-40B4-BE49-F238E27FC236}">
                <a16:creationId xmlns:a16="http://schemas.microsoft.com/office/drawing/2014/main" id="{245DF1E1-69B6-104A-A131-429D8CD4164C}"/>
              </a:ext>
            </a:extLst>
          </p:cNvPr>
          <p:cNvSpPr/>
          <p:nvPr/>
        </p:nvSpPr>
        <p:spPr>
          <a:xfrm>
            <a:off x="471975" y="882599"/>
            <a:ext cx="7097667" cy="1709531"/>
          </a:xfrm>
          <a:prstGeom prst="rect">
            <a:avLst/>
          </a:prstGeom>
          <a:blipFill>
            <a:blip r:embed="rId3" cstate="print"/>
            <a:stretch>
              <a:fillRect/>
            </a:stretch>
          </a:blipFill>
        </p:spPr>
        <p:txBody>
          <a:bodyPr wrap="square" lIns="0" tIns="0" rIns="0" bIns="0" rtlCol="0"/>
          <a:lstStyle/>
          <a:p>
            <a:endParaRPr/>
          </a:p>
        </p:txBody>
      </p:sp>
      <p:sp>
        <p:nvSpPr>
          <p:cNvPr id="5" name="Rectangle 4">
            <a:extLst>
              <a:ext uri="{FF2B5EF4-FFF2-40B4-BE49-F238E27FC236}">
                <a16:creationId xmlns:a16="http://schemas.microsoft.com/office/drawing/2014/main" id="{02333CC8-0C91-7448-99CB-B66C979828E3}"/>
              </a:ext>
            </a:extLst>
          </p:cNvPr>
          <p:cNvSpPr/>
          <p:nvPr/>
        </p:nvSpPr>
        <p:spPr>
          <a:xfrm>
            <a:off x="471975" y="3656131"/>
            <a:ext cx="7097667" cy="943272"/>
          </a:xfrm>
          <a:prstGeom prst="rect">
            <a:avLst/>
          </a:prstGeom>
        </p:spPr>
        <p:txBody>
          <a:bodyPr wrap="square">
            <a:spAutoFit/>
          </a:bodyPr>
          <a:lstStyle/>
          <a:p>
            <a:pPr marL="12700" marR="5080">
              <a:lnSpc>
                <a:spcPct val="117100"/>
              </a:lnSpc>
              <a:spcBef>
                <a:spcPts val="95"/>
              </a:spcBef>
            </a:pPr>
            <a:r>
              <a:rPr lang="en-GB" sz="1200" spc="-10" dirty="0" err="1">
                <a:solidFill>
                  <a:srgbClr val="1C3B70"/>
                </a:solidFill>
                <a:latin typeface="Calibri"/>
                <a:cs typeface="Calibri"/>
              </a:rPr>
              <a:t>L’optimisation</a:t>
            </a:r>
            <a:r>
              <a:rPr lang="en-GB" sz="1200" spc="-10" dirty="0">
                <a:solidFill>
                  <a:srgbClr val="1C3B70"/>
                </a:solidFill>
                <a:latin typeface="Calibri"/>
                <a:cs typeface="Calibri"/>
              </a:rPr>
              <a:t> </a:t>
            </a:r>
            <a:r>
              <a:rPr lang="en-GB" sz="1200" spc="5" dirty="0" err="1">
                <a:solidFill>
                  <a:srgbClr val="1C3B70"/>
                </a:solidFill>
                <a:latin typeface="Calibri"/>
                <a:cs typeface="Calibri"/>
              </a:rPr>
              <a:t>bayésienne</a:t>
            </a:r>
            <a:r>
              <a:rPr lang="en-GB" sz="1200" spc="5" dirty="0">
                <a:solidFill>
                  <a:srgbClr val="1C3B70"/>
                </a:solidFill>
                <a:latin typeface="Calibri"/>
                <a:cs typeface="Calibri"/>
              </a:rPr>
              <a:t> </a:t>
            </a:r>
            <a:r>
              <a:rPr lang="en-GB" sz="1200" spc="5" dirty="0" err="1">
                <a:solidFill>
                  <a:srgbClr val="1C3B70"/>
                </a:solidFill>
                <a:latin typeface="Calibri"/>
                <a:cs typeface="Calibri"/>
              </a:rPr>
              <a:t>construit</a:t>
            </a:r>
            <a:r>
              <a:rPr lang="en-GB" sz="1200" spc="5" dirty="0">
                <a:solidFill>
                  <a:srgbClr val="1C3B70"/>
                </a:solidFill>
                <a:latin typeface="Calibri"/>
                <a:cs typeface="Calibri"/>
              </a:rPr>
              <a:t> </a:t>
            </a:r>
            <a:r>
              <a:rPr lang="en-GB" sz="1200" spc="10" dirty="0">
                <a:solidFill>
                  <a:srgbClr val="1C3B70"/>
                </a:solidFill>
                <a:latin typeface="Calibri"/>
                <a:cs typeface="Calibri"/>
              </a:rPr>
              <a:t>un </a:t>
            </a:r>
            <a:r>
              <a:rPr lang="en-GB" sz="1200" spc="15" dirty="0" err="1">
                <a:solidFill>
                  <a:srgbClr val="1C3B70"/>
                </a:solidFill>
                <a:latin typeface="Calibri"/>
                <a:cs typeface="Calibri"/>
              </a:rPr>
              <a:t>modèle</a:t>
            </a:r>
            <a:r>
              <a:rPr lang="en-GB" sz="1200" spc="15" dirty="0">
                <a:solidFill>
                  <a:srgbClr val="1C3B70"/>
                </a:solidFill>
                <a:latin typeface="Calibri"/>
                <a:cs typeface="Calibri"/>
              </a:rPr>
              <a:t> </a:t>
            </a:r>
            <a:r>
              <a:rPr lang="en-GB" sz="1200" spc="10" dirty="0">
                <a:solidFill>
                  <a:srgbClr val="1C3B70"/>
                </a:solidFill>
                <a:latin typeface="Calibri"/>
                <a:cs typeface="Calibri"/>
              </a:rPr>
              <a:t>de </a:t>
            </a:r>
            <a:r>
              <a:rPr lang="en-GB" sz="1200" spc="5" dirty="0" err="1">
                <a:solidFill>
                  <a:srgbClr val="1C3B70"/>
                </a:solidFill>
                <a:latin typeface="Calibri"/>
                <a:cs typeface="Calibri"/>
              </a:rPr>
              <a:t>probabilité</a:t>
            </a:r>
            <a:r>
              <a:rPr lang="en-GB" sz="1200" spc="5" dirty="0">
                <a:solidFill>
                  <a:srgbClr val="1C3B70"/>
                </a:solidFill>
                <a:latin typeface="Calibri"/>
                <a:cs typeface="Calibri"/>
              </a:rPr>
              <a:t> </a:t>
            </a:r>
            <a:r>
              <a:rPr lang="en-GB" sz="1200" spc="10" dirty="0">
                <a:solidFill>
                  <a:srgbClr val="1C3B70"/>
                </a:solidFill>
                <a:latin typeface="Calibri"/>
                <a:cs typeface="Calibri"/>
              </a:rPr>
              <a:t>de la </a:t>
            </a:r>
            <a:r>
              <a:rPr lang="en-GB" sz="1200" spc="5" dirty="0" err="1">
                <a:solidFill>
                  <a:srgbClr val="1C3B70"/>
                </a:solidFill>
                <a:latin typeface="Calibri"/>
                <a:cs typeface="Calibri"/>
              </a:rPr>
              <a:t>fonction</a:t>
            </a:r>
            <a:r>
              <a:rPr lang="en-GB" sz="1200" spc="5" dirty="0">
                <a:solidFill>
                  <a:srgbClr val="1C3B70"/>
                </a:solidFill>
                <a:latin typeface="Calibri"/>
                <a:cs typeface="Calibri"/>
              </a:rPr>
              <a:t> </a:t>
            </a:r>
            <a:r>
              <a:rPr lang="en-GB" sz="1200" spc="10" dirty="0" err="1">
                <a:solidFill>
                  <a:srgbClr val="1C3B70"/>
                </a:solidFill>
                <a:latin typeface="Calibri"/>
                <a:cs typeface="Calibri"/>
              </a:rPr>
              <a:t>objectif</a:t>
            </a:r>
            <a:r>
              <a:rPr lang="en-GB" sz="1200" spc="10" dirty="0">
                <a:solidFill>
                  <a:srgbClr val="1C3B70"/>
                </a:solidFill>
                <a:latin typeface="Calibri"/>
                <a:cs typeface="Calibri"/>
              </a:rPr>
              <a:t> </a:t>
            </a:r>
            <a:r>
              <a:rPr lang="en-GB" sz="1200" spc="5" dirty="0" err="1">
                <a:solidFill>
                  <a:srgbClr val="1C3B70"/>
                </a:solidFill>
                <a:latin typeface="Calibri"/>
                <a:cs typeface="Calibri"/>
              </a:rPr>
              <a:t>afin</a:t>
            </a:r>
            <a:r>
              <a:rPr lang="en-GB" sz="1200" spc="5" dirty="0">
                <a:solidFill>
                  <a:srgbClr val="1C3B70"/>
                </a:solidFill>
                <a:latin typeface="Calibri"/>
                <a:cs typeface="Calibri"/>
              </a:rPr>
              <a:t> </a:t>
            </a:r>
            <a:r>
              <a:rPr lang="en-GB" sz="1200" spc="10" dirty="0">
                <a:solidFill>
                  <a:srgbClr val="1C3B70"/>
                </a:solidFill>
                <a:latin typeface="Calibri"/>
                <a:cs typeface="Calibri"/>
              </a:rPr>
              <a:t>de </a:t>
            </a:r>
            <a:r>
              <a:rPr lang="en-GB" sz="1200" b="1" spc="5" dirty="0">
                <a:solidFill>
                  <a:srgbClr val="1C3B70"/>
                </a:solidFill>
                <a:latin typeface="Calibri"/>
                <a:cs typeface="Calibri"/>
              </a:rPr>
              <a:t>proposer des </a:t>
            </a:r>
            <a:r>
              <a:rPr lang="en-GB" sz="1200" b="1" spc="5" dirty="0" err="1">
                <a:solidFill>
                  <a:srgbClr val="1C3B70"/>
                </a:solidFill>
                <a:latin typeface="Calibri"/>
                <a:cs typeface="Calibri"/>
              </a:rPr>
              <a:t>choix</a:t>
            </a:r>
            <a:r>
              <a:rPr lang="en-GB" sz="1200" b="1" spc="5" dirty="0">
                <a:solidFill>
                  <a:srgbClr val="1C3B70"/>
                </a:solidFill>
                <a:latin typeface="Calibri"/>
                <a:cs typeface="Calibri"/>
              </a:rPr>
              <a:t> </a:t>
            </a:r>
            <a:r>
              <a:rPr lang="en-GB" sz="1200" b="1" spc="10" dirty="0">
                <a:solidFill>
                  <a:srgbClr val="1C3B70"/>
                </a:solidFill>
                <a:latin typeface="Calibri"/>
                <a:cs typeface="Calibri"/>
              </a:rPr>
              <a:t>plus </a:t>
            </a:r>
            <a:r>
              <a:rPr lang="en-GB" sz="1200" b="1" spc="-5" dirty="0" err="1">
                <a:solidFill>
                  <a:srgbClr val="1C3B70"/>
                </a:solidFill>
                <a:latin typeface="Calibri"/>
                <a:cs typeface="Calibri"/>
              </a:rPr>
              <a:t>intelligents</a:t>
            </a:r>
            <a:r>
              <a:rPr lang="en-GB" sz="1200" b="1" spc="-5" dirty="0">
                <a:solidFill>
                  <a:srgbClr val="1C3B70"/>
                </a:solidFill>
                <a:latin typeface="Calibri"/>
                <a:cs typeface="Calibri"/>
              </a:rPr>
              <a:t> </a:t>
            </a:r>
            <a:r>
              <a:rPr lang="en-GB" sz="1200" b="1" spc="5" dirty="0">
                <a:solidFill>
                  <a:srgbClr val="1C3B70"/>
                </a:solidFill>
                <a:latin typeface="Calibri"/>
                <a:cs typeface="Calibri"/>
              </a:rPr>
              <a:t>pour </a:t>
            </a:r>
            <a:r>
              <a:rPr lang="en-GB" sz="1200" b="1" spc="15" dirty="0">
                <a:solidFill>
                  <a:srgbClr val="1C3B70"/>
                </a:solidFill>
                <a:latin typeface="Calibri"/>
                <a:cs typeface="Calibri"/>
              </a:rPr>
              <a:t>le </a:t>
            </a:r>
            <a:r>
              <a:rPr lang="en-GB" sz="1200" b="1" spc="5" dirty="0">
                <a:solidFill>
                  <a:srgbClr val="1C3B70"/>
                </a:solidFill>
                <a:latin typeface="Calibri"/>
                <a:cs typeface="Calibri"/>
              </a:rPr>
              <a:t>prochain ensemble </a:t>
            </a:r>
            <a:r>
              <a:rPr lang="en-GB" sz="1200" b="1" dirty="0" err="1">
                <a:solidFill>
                  <a:srgbClr val="1C3B70"/>
                </a:solidFill>
                <a:latin typeface="Calibri"/>
                <a:cs typeface="Calibri"/>
              </a:rPr>
              <a:t>d'hyperparamètres</a:t>
            </a:r>
            <a:r>
              <a:rPr lang="en-GB" sz="1200" b="1" dirty="0">
                <a:solidFill>
                  <a:srgbClr val="1C3B70"/>
                </a:solidFill>
                <a:latin typeface="Calibri"/>
                <a:cs typeface="Calibri"/>
              </a:rPr>
              <a:t> </a:t>
            </a:r>
            <a:r>
              <a:rPr lang="en-GB" sz="1200" b="1" spc="15" dirty="0" err="1">
                <a:solidFill>
                  <a:srgbClr val="1C3B70"/>
                </a:solidFill>
                <a:latin typeface="Calibri"/>
                <a:cs typeface="Calibri"/>
              </a:rPr>
              <a:t>à</a:t>
            </a:r>
            <a:r>
              <a:rPr lang="en-GB" sz="1200" b="1" spc="15" dirty="0">
                <a:solidFill>
                  <a:srgbClr val="1C3B70"/>
                </a:solidFill>
                <a:latin typeface="Calibri"/>
                <a:cs typeface="Calibri"/>
              </a:rPr>
              <a:t>  </a:t>
            </a:r>
            <a:r>
              <a:rPr lang="en-GB" sz="1200" b="1" dirty="0" err="1">
                <a:solidFill>
                  <a:srgbClr val="1C3B70"/>
                </a:solidFill>
                <a:latin typeface="Calibri"/>
                <a:cs typeface="Calibri"/>
              </a:rPr>
              <a:t>évaluer</a:t>
            </a:r>
            <a:r>
              <a:rPr lang="en-GB" sz="1200" dirty="0">
                <a:solidFill>
                  <a:srgbClr val="1C3B70"/>
                </a:solidFill>
                <a:latin typeface="Calibri"/>
                <a:cs typeface="Calibri"/>
              </a:rPr>
              <a:t>. </a:t>
            </a:r>
            <a:r>
              <a:rPr lang="en-GB" sz="1200" spc="10" dirty="0">
                <a:solidFill>
                  <a:srgbClr val="1C3B70"/>
                </a:solidFill>
                <a:latin typeface="Calibri"/>
                <a:cs typeface="Calibri"/>
              </a:rPr>
              <a:t>Au fur et </a:t>
            </a:r>
            <a:r>
              <a:rPr lang="en-GB" sz="1200" spc="15" dirty="0" err="1">
                <a:solidFill>
                  <a:srgbClr val="1C3B70"/>
                </a:solidFill>
                <a:latin typeface="Calibri"/>
                <a:cs typeface="Calibri"/>
              </a:rPr>
              <a:t>à</a:t>
            </a:r>
            <a:r>
              <a:rPr lang="en-GB" sz="1200" spc="15" dirty="0">
                <a:solidFill>
                  <a:srgbClr val="1C3B70"/>
                </a:solidFill>
                <a:latin typeface="Calibri"/>
                <a:cs typeface="Calibri"/>
              </a:rPr>
              <a:t> </a:t>
            </a:r>
            <a:r>
              <a:rPr lang="en-GB" sz="1200" spc="10" dirty="0" err="1">
                <a:solidFill>
                  <a:srgbClr val="1C3B70"/>
                </a:solidFill>
                <a:latin typeface="Calibri"/>
                <a:cs typeface="Calibri"/>
              </a:rPr>
              <a:t>mesure</a:t>
            </a:r>
            <a:r>
              <a:rPr lang="en-GB" sz="1200" spc="10" dirty="0">
                <a:solidFill>
                  <a:srgbClr val="1C3B70"/>
                </a:solidFill>
                <a:latin typeface="Calibri"/>
                <a:cs typeface="Calibri"/>
              </a:rPr>
              <a:t> </a:t>
            </a:r>
            <a:r>
              <a:rPr lang="en-GB" sz="1200" spc="15" dirty="0">
                <a:solidFill>
                  <a:srgbClr val="1C3B70"/>
                </a:solidFill>
                <a:latin typeface="Calibri"/>
                <a:cs typeface="Calibri"/>
              </a:rPr>
              <a:t>que </a:t>
            </a:r>
            <a:r>
              <a:rPr lang="en-GB" sz="1200" spc="10" dirty="0">
                <a:solidFill>
                  <a:srgbClr val="1C3B70"/>
                </a:solidFill>
                <a:latin typeface="Calibri"/>
                <a:cs typeface="Calibri"/>
              </a:rPr>
              <a:t>le </a:t>
            </a:r>
            <a:r>
              <a:rPr lang="en-GB" sz="1200" spc="5" dirty="0" err="1">
                <a:solidFill>
                  <a:srgbClr val="1C3B70"/>
                </a:solidFill>
                <a:latin typeface="Calibri"/>
                <a:cs typeface="Calibri"/>
              </a:rPr>
              <a:t>nombre</a:t>
            </a:r>
            <a:r>
              <a:rPr lang="en-GB" sz="1200" spc="5" dirty="0">
                <a:solidFill>
                  <a:srgbClr val="1C3B70"/>
                </a:solidFill>
                <a:latin typeface="Calibri"/>
                <a:cs typeface="Calibri"/>
              </a:rPr>
              <a:t> </a:t>
            </a:r>
            <a:r>
              <a:rPr lang="en-GB" sz="1200" spc="5" dirty="0" err="1">
                <a:solidFill>
                  <a:srgbClr val="1C3B70"/>
                </a:solidFill>
                <a:latin typeface="Calibri"/>
                <a:cs typeface="Calibri"/>
              </a:rPr>
              <a:t>d'observations</a:t>
            </a:r>
            <a:r>
              <a:rPr lang="en-GB" sz="1200" spc="5" dirty="0">
                <a:solidFill>
                  <a:srgbClr val="1C3B70"/>
                </a:solidFill>
                <a:latin typeface="Calibri"/>
                <a:cs typeface="Calibri"/>
              </a:rPr>
              <a:t> </a:t>
            </a:r>
            <a:r>
              <a:rPr lang="en-GB" sz="1200" spc="10" dirty="0" err="1">
                <a:solidFill>
                  <a:srgbClr val="1C3B70"/>
                </a:solidFill>
                <a:latin typeface="Calibri"/>
                <a:cs typeface="Calibri"/>
              </a:rPr>
              <a:t>augmente</a:t>
            </a:r>
            <a:r>
              <a:rPr lang="en-GB" sz="1200" spc="10" dirty="0">
                <a:solidFill>
                  <a:srgbClr val="1C3B70"/>
                </a:solidFill>
                <a:latin typeface="Calibri"/>
                <a:cs typeface="Calibri"/>
              </a:rPr>
              <a:t>, la </a:t>
            </a:r>
            <a:r>
              <a:rPr lang="en-GB" sz="1200" spc="5" dirty="0">
                <a:solidFill>
                  <a:srgbClr val="1C3B70"/>
                </a:solidFill>
                <a:latin typeface="Calibri"/>
                <a:cs typeface="Calibri"/>
              </a:rPr>
              <a:t>distribution  </a:t>
            </a:r>
            <a:r>
              <a:rPr lang="en-GB" sz="1200" spc="5" dirty="0" err="1">
                <a:solidFill>
                  <a:srgbClr val="1C3B70"/>
                </a:solidFill>
                <a:latin typeface="Calibri"/>
                <a:cs typeface="Calibri"/>
              </a:rPr>
              <a:t>postérieure</a:t>
            </a:r>
            <a:r>
              <a:rPr lang="en-GB" sz="1200" spc="5" dirty="0">
                <a:solidFill>
                  <a:srgbClr val="1C3B70"/>
                </a:solidFill>
                <a:latin typeface="Calibri"/>
                <a:cs typeface="Calibri"/>
              </a:rPr>
              <a:t> </a:t>
            </a:r>
            <a:r>
              <a:rPr lang="en-GB" sz="1200" spc="5" dirty="0" err="1">
                <a:solidFill>
                  <a:srgbClr val="1C3B70"/>
                </a:solidFill>
                <a:latin typeface="Calibri"/>
                <a:cs typeface="Calibri"/>
              </a:rPr>
              <a:t>s'améliore</a:t>
            </a:r>
            <a:r>
              <a:rPr lang="en-GB" sz="1200" spc="5" dirty="0">
                <a:solidFill>
                  <a:srgbClr val="1C3B70"/>
                </a:solidFill>
                <a:latin typeface="Calibri"/>
                <a:cs typeface="Calibri"/>
              </a:rPr>
              <a:t> et </a:t>
            </a:r>
            <a:r>
              <a:rPr lang="en-GB" sz="1200" spc="5" dirty="0" err="1">
                <a:solidFill>
                  <a:srgbClr val="1C3B70"/>
                </a:solidFill>
                <a:latin typeface="Calibri"/>
                <a:cs typeface="Calibri"/>
              </a:rPr>
              <a:t>l'algorithme</a:t>
            </a:r>
            <a:r>
              <a:rPr lang="en-GB" sz="1200" spc="5" dirty="0">
                <a:solidFill>
                  <a:srgbClr val="1C3B70"/>
                </a:solidFill>
                <a:latin typeface="Calibri"/>
                <a:cs typeface="Calibri"/>
              </a:rPr>
              <a:t> </a:t>
            </a:r>
            <a:r>
              <a:rPr lang="en-GB" sz="1200" spc="5" dirty="0" err="1">
                <a:solidFill>
                  <a:srgbClr val="1C3B70"/>
                </a:solidFill>
                <a:latin typeface="Calibri"/>
                <a:cs typeface="Calibri"/>
              </a:rPr>
              <a:t>devient</a:t>
            </a:r>
            <a:r>
              <a:rPr lang="en-GB" sz="1200" spc="360" dirty="0">
                <a:solidFill>
                  <a:srgbClr val="1C3B70"/>
                </a:solidFill>
                <a:latin typeface="Calibri"/>
                <a:cs typeface="Calibri"/>
              </a:rPr>
              <a:t> </a:t>
            </a:r>
            <a:r>
              <a:rPr lang="en-GB" sz="1200" spc="5" dirty="0">
                <a:solidFill>
                  <a:srgbClr val="1C3B70"/>
                </a:solidFill>
                <a:latin typeface="Calibri"/>
                <a:cs typeface="Calibri"/>
              </a:rPr>
              <a:t>plus </a:t>
            </a:r>
            <a:r>
              <a:rPr lang="en-GB" sz="1200" spc="10" dirty="0" err="1">
                <a:solidFill>
                  <a:srgbClr val="1C3B70"/>
                </a:solidFill>
                <a:latin typeface="Calibri"/>
                <a:cs typeface="Calibri"/>
              </a:rPr>
              <a:t>sûr</a:t>
            </a:r>
            <a:r>
              <a:rPr lang="en-GB" sz="1200" spc="10" dirty="0">
                <a:solidFill>
                  <a:srgbClr val="1C3B70"/>
                </a:solidFill>
                <a:latin typeface="Calibri"/>
                <a:cs typeface="Calibri"/>
              </a:rPr>
              <a:t> </a:t>
            </a:r>
            <a:r>
              <a:rPr lang="en-GB" sz="1200" spc="5" dirty="0">
                <a:solidFill>
                  <a:srgbClr val="1C3B70"/>
                </a:solidFill>
                <a:latin typeface="Calibri"/>
                <a:cs typeface="Calibri"/>
              </a:rPr>
              <a:t>des </a:t>
            </a:r>
            <a:r>
              <a:rPr lang="en-GB" sz="1200" spc="5" dirty="0" err="1">
                <a:solidFill>
                  <a:srgbClr val="1C3B70"/>
                </a:solidFill>
                <a:latin typeface="Calibri"/>
                <a:cs typeface="Calibri"/>
              </a:rPr>
              <a:t>régions</a:t>
            </a:r>
            <a:r>
              <a:rPr lang="en-GB" sz="1200" spc="5" dirty="0">
                <a:solidFill>
                  <a:srgbClr val="1C3B70"/>
                </a:solidFill>
                <a:latin typeface="Calibri"/>
                <a:cs typeface="Calibri"/>
              </a:rPr>
              <a:t> </a:t>
            </a:r>
            <a:r>
              <a:rPr lang="en-GB" sz="1200" spc="15" dirty="0">
                <a:solidFill>
                  <a:srgbClr val="1C3B70"/>
                </a:solidFill>
                <a:latin typeface="Calibri"/>
                <a:cs typeface="Calibri"/>
              </a:rPr>
              <a:t>de </a:t>
            </a:r>
            <a:r>
              <a:rPr lang="en-GB" sz="1200" spc="10" dirty="0" err="1">
                <a:solidFill>
                  <a:srgbClr val="1C3B70"/>
                </a:solidFill>
                <a:latin typeface="Calibri"/>
                <a:cs typeface="Calibri"/>
              </a:rPr>
              <a:t>l'espace</a:t>
            </a:r>
            <a:r>
              <a:rPr lang="en-GB" sz="1200" spc="10" dirty="0">
                <a:solidFill>
                  <a:srgbClr val="1C3B70"/>
                </a:solidFill>
                <a:latin typeface="Calibri"/>
                <a:cs typeface="Calibri"/>
              </a:rPr>
              <a:t> </a:t>
            </a:r>
            <a:r>
              <a:rPr lang="en-GB" sz="1200" spc="5" dirty="0">
                <a:solidFill>
                  <a:srgbClr val="1C3B70"/>
                </a:solidFill>
                <a:latin typeface="Calibri"/>
                <a:cs typeface="Calibri"/>
              </a:rPr>
              <a:t>des  </a:t>
            </a:r>
            <a:r>
              <a:rPr lang="en-GB" sz="1200" spc="5" dirty="0" err="1">
                <a:solidFill>
                  <a:srgbClr val="1C3B70"/>
                </a:solidFill>
                <a:latin typeface="Calibri"/>
                <a:cs typeface="Calibri"/>
              </a:rPr>
              <a:t>paramètres</a:t>
            </a:r>
            <a:r>
              <a:rPr lang="en-GB" sz="1200" spc="5" dirty="0">
                <a:solidFill>
                  <a:srgbClr val="1C3B70"/>
                </a:solidFill>
                <a:latin typeface="Calibri"/>
                <a:cs typeface="Calibri"/>
              </a:rPr>
              <a:t> </a:t>
            </a:r>
            <a:r>
              <a:rPr lang="en-GB" sz="1200" spc="10" dirty="0">
                <a:solidFill>
                  <a:srgbClr val="1C3B70"/>
                </a:solidFill>
                <a:latin typeface="Calibri"/>
                <a:cs typeface="Calibri"/>
              </a:rPr>
              <a:t>qui </a:t>
            </a:r>
            <a:r>
              <a:rPr lang="en-GB" sz="1200" spc="5" dirty="0">
                <a:solidFill>
                  <a:srgbClr val="1C3B70"/>
                </a:solidFill>
                <a:latin typeface="Calibri"/>
                <a:cs typeface="Calibri"/>
              </a:rPr>
              <a:t>valent </a:t>
            </a:r>
            <a:r>
              <a:rPr lang="en-GB" sz="1200" spc="10" dirty="0">
                <a:solidFill>
                  <a:srgbClr val="1C3B70"/>
                </a:solidFill>
                <a:latin typeface="Calibri"/>
                <a:cs typeface="Calibri"/>
              </a:rPr>
              <a:t>la </a:t>
            </a:r>
            <a:r>
              <a:rPr lang="en-GB" sz="1200" spc="10" dirty="0" err="1">
                <a:solidFill>
                  <a:srgbClr val="1C3B70"/>
                </a:solidFill>
                <a:latin typeface="Calibri"/>
                <a:cs typeface="Calibri"/>
              </a:rPr>
              <a:t>peine</a:t>
            </a:r>
            <a:r>
              <a:rPr lang="en-GB" sz="1200" spc="10" dirty="0">
                <a:solidFill>
                  <a:srgbClr val="1C3B70"/>
                </a:solidFill>
                <a:latin typeface="Calibri"/>
                <a:cs typeface="Calibri"/>
              </a:rPr>
              <a:t> </a:t>
            </a:r>
            <a:r>
              <a:rPr lang="en-GB" sz="1200" dirty="0">
                <a:solidFill>
                  <a:srgbClr val="1C3B70"/>
                </a:solidFill>
                <a:latin typeface="Calibri"/>
                <a:cs typeface="Calibri"/>
              </a:rPr>
              <a:t>d'être </a:t>
            </a:r>
            <a:r>
              <a:rPr lang="en-GB" sz="1200" spc="5" dirty="0" err="1">
                <a:solidFill>
                  <a:srgbClr val="1C3B70"/>
                </a:solidFill>
                <a:latin typeface="Calibri"/>
                <a:cs typeface="Calibri"/>
              </a:rPr>
              <a:t>explorées</a:t>
            </a:r>
            <a:r>
              <a:rPr lang="en-GB" sz="1200" spc="5" dirty="0">
                <a:solidFill>
                  <a:srgbClr val="1C3B70"/>
                </a:solidFill>
                <a:latin typeface="Calibri"/>
                <a:cs typeface="Calibri"/>
              </a:rPr>
              <a:t> </a:t>
            </a:r>
            <a:r>
              <a:rPr lang="en-GB" sz="1200" spc="10" dirty="0">
                <a:solidFill>
                  <a:srgbClr val="1C3B70"/>
                </a:solidFill>
                <a:latin typeface="Calibri"/>
                <a:cs typeface="Calibri"/>
              </a:rPr>
              <a:t>et de </a:t>
            </a:r>
            <a:r>
              <a:rPr lang="en-GB" sz="1200" spc="5" dirty="0" err="1">
                <a:solidFill>
                  <a:srgbClr val="1C3B70"/>
                </a:solidFill>
                <a:latin typeface="Calibri"/>
                <a:cs typeface="Calibri"/>
              </a:rPr>
              <a:t>celles</a:t>
            </a:r>
            <a:r>
              <a:rPr lang="en-GB" sz="1200" spc="5" dirty="0">
                <a:solidFill>
                  <a:srgbClr val="1C3B70"/>
                </a:solidFill>
                <a:latin typeface="Calibri"/>
                <a:cs typeface="Calibri"/>
              </a:rPr>
              <a:t> qui </a:t>
            </a:r>
            <a:r>
              <a:rPr lang="en-GB" sz="1200" spc="10" dirty="0">
                <a:solidFill>
                  <a:srgbClr val="1C3B70"/>
                </a:solidFill>
                <a:latin typeface="Calibri"/>
                <a:cs typeface="Calibri"/>
              </a:rPr>
              <a:t>ne </a:t>
            </a:r>
            <a:r>
              <a:rPr lang="en-GB" sz="1200" dirty="0">
                <a:solidFill>
                  <a:srgbClr val="1C3B70"/>
                </a:solidFill>
                <a:latin typeface="Calibri"/>
                <a:cs typeface="Calibri"/>
              </a:rPr>
              <a:t>le </a:t>
            </a:r>
            <a:r>
              <a:rPr lang="en-GB" sz="1200" spc="10" dirty="0" err="1">
                <a:solidFill>
                  <a:srgbClr val="1C3B70"/>
                </a:solidFill>
                <a:latin typeface="Calibri"/>
                <a:cs typeface="Calibri"/>
              </a:rPr>
              <a:t>sont</a:t>
            </a:r>
            <a:r>
              <a:rPr lang="en-GB" sz="1200" spc="50" dirty="0">
                <a:solidFill>
                  <a:srgbClr val="1C3B70"/>
                </a:solidFill>
                <a:latin typeface="Calibri"/>
                <a:cs typeface="Calibri"/>
              </a:rPr>
              <a:t> </a:t>
            </a:r>
            <a:r>
              <a:rPr lang="en-GB" sz="1200" spc="10" dirty="0">
                <a:solidFill>
                  <a:srgbClr val="1C3B70"/>
                </a:solidFill>
                <a:latin typeface="Calibri"/>
                <a:cs typeface="Calibri"/>
              </a:rPr>
              <a:t>pas.</a:t>
            </a:r>
            <a:endParaRPr lang="en-GB" sz="1200" dirty="0">
              <a:latin typeface="Calibri"/>
              <a:cs typeface="Calibri"/>
            </a:endParaRPr>
          </a:p>
        </p:txBody>
      </p:sp>
      <p:sp>
        <p:nvSpPr>
          <p:cNvPr id="6" name="Google Shape;618;p46">
            <a:extLst>
              <a:ext uri="{FF2B5EF4-FFF2-40B4-BE49-F238E27FC236}">
                <a16:creationId xmlns:a16="http://schemas.microsoft.com/office/drawing/2014/main" id="{5FA8FC36-B86E-664E-8485-89C5BF889FF3}"/>
              </a:ext>
            </a:extLst>
          </p:cNvPr>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12700">
              <a:spcBef>
                <a:spcPts val="100"/>
              </a:spcBef>
            </a:pPr>
            <a:r>
              <a:rPr lang="en-GB" sz="2300" b="1" dirty="0">
                <a:solidFill>
                  <a:srgbClr val="0A26CA"/>
                </a:solidFill>
                <a:latin typeface="Roboto"/>
                <a:ea typeface="Roboto"/>
              </a:rPr>
              <a:t>Optimisation </a:t>
            </a:r>
            <a:r>
              <a:rPr lang="en-GB" sz="2300" b="1" dirty="0" err="1">
                <a:solidFill>
                  <a:srgbClr val="0A26CA"/>
                </a:solidFill>
                <a:latin typeface="Roboto"/>
                <a:ea typeface="Roboto"/>
              </a:rPr>
              <a:t>bayésienne</a:t>
            </a:r>
            <a:r>
              <a:rPr lang="en-GB" sz="2300" b="1" dirty="0">
                <a:solidFill>
                  <a:srgbClr val="0A26CA"/>
                </a:solidFill>
                <a:latin typeface="Roboto"/>
                <a:ea typeface="Roboto"/>
              </a:rPr>
              <a:t> du </a:t>
            </a:r>
            <a:r>
              <a:rPr lang="en-GB" sz="2300" b="1" dirty="0" err="1">
                <a:solidFill>
                  <a:srgbClr val="0A26CA"/>
                </a:solidFill>
                <a:latin typeface="Roboto"/>
                <a:ea typeface="Roboto"/>
              </a:rPr>
              <a:t>modèle</a:t>
            </a:r>
            <a:r>
              <a:rPr lang="en-GB" sz="2300" b="1" dirty="0">
                <a:solidFill>
                  <a:srgbClr val="0A26CA"/>
                </a:solidFill>
                <a:latin typeface="Roboto"/>
                <a:ea typeface="Roboto"/>
              </a:rPr>
              <a:t> </a:t>
            </a:r>
            <a:r>
              <a:rPr lang="en-GB" sz="2300" b="1" dirty="0" err="1">
                <a:solidFill>
                  <a:srgbClr val="0A26CA"/>
                </a:solidFill>
                <a:latin typeface="Roboto"/>
                <a:ea typeface="Roboto"/>
              </a:rPr>
              <a:t>LightGBM</a:t>
            </a:r>
            <a:endParaRPr lang="en-GB" sz="2300" b="1" dirty="0">
              <a:solidFill>
                <a:srgbClr val="0A26CA"/>
              </a:solidFill>
              <a:latin typeface="Roboto"/>
              <a:ea typeface="Roboto"/>
            </a:endParaRPr>
          </a:p>
        </p:txBody>
      </p:sp>
      <p:sp>
        <p:nvSpPr>
          <p:cNvPr id="7" name="Rectangle 6">
            <a:extLst>
              <a:ext uri="{FF2B5EF4-FFF2-40B4-BE49-F238E27FC236}">
                <a16:creationId xmlns:a16="http://schemas.microsoft.com/office/drawing/2014/main" id="{D0C5847E-ECE7-9540-AD4A-6C5CB3AC6D0C}"/>
              </a:ext>
            </a:extLst>
          </p:cNvPr>
          <p:cNvSpPr/>
          <p:nvPr/>
        </p:nvSpPr>
        <p:spPr>
          <a:xfrm>
            <a:off x="1734808" y="2908171"/>
            <a:ext cx="4572000" cy="430452"/>
          </a:xfrm>
          <a:prstGeom prst="rect">
            <a:avLst/>
          </a:prstGeom>
          <a:solidFill>
            <a:srgbClr val="A4C2F4"/>
          </a:solidFill>
          <a:ln>
            <a:solidFill>
              <a:schemeClr val="tx1"/>
            </a:solidFill>
          </a:ln>
        </p:spPr>
        <p:txBody>
          <a:bodyPr spcFirstLastPara="1" wrap="square" lIns="91425" tIns="90000" rIns="91425" bIns="90000" anchor="ctr" anchorCtr="0">
            <a:noAutofit/>
          </a:bodyPr>
          <a:lstStyle/>
          <a:p>
            <a:pPr algn="ctr"/>
            <a:r>
              <a:rPr lang="en-GB" sz="1200" spc="5" dirty="0">
                <a:solidFill>
                  <a:srgbClr val="1C3B70"/>
                </a:solidFill>
                <a:latin typeface="Calibri"/>
                <a:cs typeface="Calibri"/>
              </a:rPr>
              <a:t>+ Trace </a:t>
            </a:r>
            <a:r>
              <a:rPr lang="en-GB" sz="1200" spc="5" dirty="0" err="1">
                <a:solidFill>
                  <a:srgbClr val="1C3B70"/>
                </a:solidFill>
                <a:latin typeface="Calibri"/>
                <a:cs typeface="Calibri"/>
              </a:rPr>
              <a:t>gardée</a:t>
            </a:r>
            <a:r>
              <a:rPr lang="en-GB" sz="1200" spc="5" dirty="0">
                <a:solidFill>
                  <a:srgbClr val="1C3B70"/>
                </a:solidFill>
                <a:latin typeface="Calibri"/>
                <a:cs typeface="Calibri"/>
              </a:rPr>
              <a:t> des </a:t>
            </a:r>
            <a:r>
              <a:rPr lang="en-GB" sz="1200" spc="5" dirty="0" err="1">
                <a:solidFill>
                  <a:srgbClr val="1C3B70"/>
                </a:solidFill>
                <a:latin typeface="Calibri"/>
                <a:cs typeface="Calibri"/>
              </a:rPr>
              <a:t>résultats</a:t>
            </a:r>
            <a:r>
              <a:rPr lang="en-GB" sz="1200" spc="5" dirty="0">
                <a:solidFill>
                  <a:srgbClr val="1C3B70"/>
                </a:solidFill>
                <a:latin typeface="Calibri"/>
                <a:cs typeface="Calibri"/>
              </a:rPr>
              <a:t> </a:t>
            </a:r>
            <a:r>
              <a:rPr lang="en-GB" sz="1200" spc="5" dirty="0" err="1">
                <a:solidFill>
                  <a:srgbClr val="1C3B70"/>
                </a:solidFill>
                <a:latin typeface="Calibri"/>
                <a:cs typeface="Calibri"/>
              </a:rPr>
              <a:t>d'évaluation</a:t>
            </a:r>
            <a:r>
              <a:rPr lang="en-GB" sz="1200" spc="5" dirty="0">
                <a:solidFill>
                  <a:srgbClr val="1C3B70"/>
                </a:solidFill>
                <a:latin typeface="Calibri"/>
                <a:cs typeface="Calibri"/>
              </a:rPr>
              <a:t> </a:t>
            </a:r>
            <a:r>
              <a:rPr lang="en-GB" sz="1200" spc="5" dirty="0" err="1">
                <a:solidFill>
                  <a:srgbClr val="1C3B70"/>
                </a:solidFill>
                <a:latin typeface="Calibri"/>
                <a:cs typeface="Calibri"/>
              </a:rPr>
              <a:t>passés</a:t>
            </a:r>
            <a:endParaRPr lang="en-GB" sz="1200" spc="5" dirty="0">
              <a:solidFill>
                <a:srgbClr val="1C3B70"/>
              </a:solidFill>
              <a:latin typeface="Calibri"/>
              <a:cs typeface="Calibri"/>
            </a:endParaRPr>
          </a:p>
          <a:p>
            <a:pPr algn="ctr"/>
            <a:r>
              <a:rPr lang="en-GB" sz="1200" spc="5" dirty="0">
                <a:solidFill>
                  <a:srgbClr val="1C3B70"/>
                </a:solidFill>
                <a:latin typeface="Calibri"/>
                <a:cs typeface="Calibri"/>
              </a:rPr>
              <a:t>pour former un </a:t>
            </a:r>
            <a:r>
              <a:rPr lang="en-GB" sz="1200" spc="5" dirty="0" err="1">
                <a:solidFill>
                  <a:srgbClr val="1C3B70"/>
                </a:solidFill>
                <a:latin typeface="Calibri"/>
                <a:cs typeface="Calibri"/>
              </a:rPr>
              <a:t>modèle</a:t>
            </a:r>
            <a:r>
              <a:rPr lang="en-GB" sz="1200" spc="5" dirty="0">
                <a:solidFill>
                  <a:srgbClr val="1C3B70"/>
                </a:solidFill>
                <a:latin typeface="Calibri"/>
                <a:cs typeface="Calibri"/>
              </a:rPr>
              <a:t> </a:t>
            </a:r>
            <a:r>
              <a:rPr lang="en-GB" sz="1200" spc="5" dirty="0" err="1">
                <a:solidFill>
                  <a:srgbClr val="1C3B70"/>
                </a:solidFill>
                <a:latin typeface="Calibri"/>
                <a:cs typeface="Calibri"/>
              </a:rPr>
              <a:t>probabiliste</a:t>
            </a:r>
            <a:endParaRPr lang="en-GB" sz="1200" spc="5" dirty="0">
              <a:solidFill>
                <a:srgbClr val="1C3B70"/>
              </a:solidFill>
              <a:latin typeface="Calibri"/>
              <a:cs typeface="Calibri"/>
            </a:endParaRPr>
          </a:p>
        </p:txBody>
      </p:sp>
      <p:sp>
        <p:nvSpPr>
          <p:cNvPr id="9" name="Google Shape;619;p46">
            <a:extLst>
              <a:ext uri="{FF2B5EF4-FFF2-40B4-BE49-F238E27FC236}">
                <a16:creationId xmlns:a16="http://schemas.microsoft.com/office/drawing/2014/main" id="{231A1668-134E-3E45-B10A-438248DF9DAE}"/>
              </a:ext>
            </a:extLst>
          </p:cNvPr>
          <p:cNvSpPr txBox="1"/>
          <p:nvPr/>
        </p:nvSpPr>
        <p:spPr>
          <a:xfrm>
            <a:off x="3558600" y="4792071"/>
            <a:ext cx="5585400" cy="335959"/>
          </a:xfrm>
          <a:prstGeom prst="rect">
            <a:avLst/>
          </a:prstGeom>
          <a:noFill/>
          <a:ln>
            <a:noFill/>
          </a:ln>
        </p:spPr>
        <p:txBody>
          <a:bodyPr spcFirstLastPara="1" wrap="square" lIns="91425" tIns="91425" rIns="91425" bIns="91425" anchor="t" anchorCtr="0">
            <a:spAutoFit/>
          </a:bodyPr>
          <a:lstStyle/>
          <a:p>
            <a:pPr marL="12700" algn="r">
              <a:spcBef>
                <a:spcPts val="130"/>
              </a:spcBef>
            </a:pPr>
            <a:r>
              <a:rPr lang="en-GB" sz="900" i="1" spc="15" dirty="0">
                <a:solidFill>
                  <a:schemeClr val="tx1"/>
                </a:solidFill>
                <a:latin typeface="Roboto" panose="02000000000000000000" pitchFamily="2" charset="0"/>
                <a:ea typeface="Roboto" panose="02000000000000000000" pitchFamily="2" charset="0"/>
                <a:cs typeface="Tw Cen MT"/>
              </a:rPr>
              <a:t>images </a:t>
            </a:r>
            <a:r>
              <a:rPr lang="en-GB" sz="900" i="1" spc="5" dirty="0">
                <a:solidFill>
                  <a:schemeClr val="tx1"/>
                </a:solidFill>
                <a:latin typeface="Roboto" panose="02000000000000000000" pitchFamily="2" charset="0"/>
                <a:ea typeface="Roboto" panose="02000000000000000000" pitchFamily="2" charset="0"/>
                <a:cs typeface="Tw Cen MT"/>
              </a:rPr>
              <a:t>:</a:t>
            </a:r>
            <a:r>
              <a:rPr lang="en-GB" sz="900" i="1" spc="-30" dirty="0">
                <a:solidFill>
                  <a:schemeClr val="tx1"/>
                </a:solidFill>
                <a:latin typeface="Roboto" panose="02000000000000000000" pitchFamily="2" charset="0"/>
                <a:ea typeface="Roboto" panose="02000000000000000000" pitchFamily="2" charset="0"/>
                <a:cs typeface="Tw Cen MT"/>
              </a:rPr>
              <a:t> </a:t>
            </a:r>
            <a:r>
              <a:rPr lang="en-GB" sz="900" i="1" spc="10" dirty="0">
                <a:solidFill>
                  <a:schemeClr val="tx1"/>
                </a:solidFill>
                <a:latin typeface="Roboto" panose="02000000000000000000" pitchFamily="2" charset="0"/>
                <a:ea typeface="Roboto" panose="02000000000000000000" pitchFamily="2" charset="0"/>
                <a:cs typeface="Tw Cen MT"/>
              </a:rPr>
              <a:t>https://</a:t>
            </a:r>
            <a:r>
              <a:rPr lang="en-GB" sz="900" i="1" spc="10" dirty="0" err="1">
                <a:solidFill>
                  <a:schemeClr val="tx1"/>
                </a:solidFill>
                <a:latin typeface="Roboto" panose="02000000000000000000" pitchFamily="2" charset="0"/>
                <a:ea typeface="Roboto" panose="02000000000000000000" pitchFamily="2" charset="0"/>
                <a:cs typeface="Tw Cen MT"/>
              </a:rPr>
              <a:t>distill.pub</a:t>
            </a:r>
            <a:r>
              <a:rPr lang="en-GB" sz="900" i="1" spc="10" dirty="0">
                <a:solidFill>
                  <a:schemeClr val="tx1"/>
                </a:solidFill>
                <a:latin typeface="Roboto" panose="02000000000000000000" pitchFamily="2" charset="0"/>
                <a:ea typeface="Roboto" panose="02000000000000000000" pitchFamily="2" charset="0"/>
                <a:cs typeface="Tw Cen MT"/>
              </a:rPr>
              <a:t>/2020/</a:t>
            </a:r>
            <a:r>
              <a:rPr lang="en-GB" sz="900" i="1" spc="10" dirty="0" err="1">
                <a:solidFill>
                  <a:schemeClr val="tx1"/>
                </a:solidFill>
                <a:latin typeface="Roboto" panose="02000000000000000000" pitchFamily="2" charset="0"/>
                <a:ea typeface="Roboto" panose="02000000000000000000" pitchFamily="2" charset="0"/>
                <a:cs typeface="Tw Cen MT"/>
              </a:rPr>
              <a:t>bayesian</a:t>
            </a:r>
            <a:r>
              <a:rPr lang="en-GB" sz="900" i="1" spc="10" dirty="0">
                <a:solidFill>
                  <a:schemeClr val="tx1"/>
                </a:solidFill>
                <a:latin typeface="Roboto" panose="02000000000000000000" pitchFamily="2" charset="0"/>
                <a:ea typeface="Roboto" panose="02000000000000000000" pitchFamily="2" charset="0"/>
                <a:cs typeface="Tw Cen MT"/>
              </a:rPr>
              <a:t>-optimization/</a:t>
            </a:r>
            <a:endParaRPr lang="en-GB" sz="900" dirty="0">
              <a:solidFill>
                <a:schemeClr val="tx1"/>
              </a:solidFill>
              <a:latin typeface="Roboto" panose="02000000000000000000" pitchFamily="2" charset="0"/>
              <a:ea typeface="Roboto" panose="02000000000000000000" pitchFamily="2" charset="0"/>
              <a:cs typeface="Tw Cen MT"/>
            </a:endParaRPr>
          </a:p>
        </p:txBody>
      </p:sp>
    </p:spTree>
    <p:extLst>
      <p:ext uri="{BB962C8B-B14F-4D97-AF65-F5344CB8AC3E}">
        <p14:creationId xmlns:p14="http://schemas.microsoft.com/office/powerpoint/2010/main" val="7867663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618;p46">
            <a:extLst>
              <a:ext uri="{FF2B5EF4-FFF2-40B4-BE49-F238E27FC236}">
                <a16:creationId xmlns:a16="http://schemas.microsoft.com/office/drawing/2014/main" id="{DCF25A2C-106F-1A45-B680-9E5B61A62554}"/>
              </a:ext>
            </a:extLst>
          </p:cNvPr>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marL="12700">
              <a:spcBef>
                <a:spcPts val="100"/>
              </a:spcBef>
            </a:pPr>
            <a:r>
              <a:rPr lang="en-GB" sz="2300" b="1" dirty="0">
                <a:solidFill>
                  <a:srgbClr val="0A26CA"/>
                </a:solidFill>
                <a:latin typeface="Roboto"/>
                <a:ea typeface="Roboto"/>
              </a:rPr>
              <a:t>Optimisation des </a:t>
            </a:r>
            <a:r>
              <a:rPr lang="en-GB" sz="2300" b="1" dirty="0" err="1">
                <a:solidFill>
                  <a:srgbClr val="0A26CA"/>
                </a:solidFill>
                <a:latin typeface="Roboto"/>
                <a:ea typeface="Roboto"/>
              </a:rPr>
              <a:t>paramètres</a:t>
            </a:r>
            <a:r>
              <a:rPr lang="en-GB" sz="2300" b="1" dirty="0">
                <a:solidFill>
                  <a:srgbClr val="0A26CA"/>
                </a:solidFill>
                <a:latin typeface="Roboto"/>
                <a:ea typeface="Roboto"/>
              </a:rPr>
              <a:t> du </a:t>
            </a:r>
            <a:r>
              <a:rPr lang="en-GB" sz="2300" b="1" dirty="0" err="1">
                <a:solidFill>
                  <a:srgbClr val="0A26CA"/>
                </a:solidFill>
                <a:latin typeface="Roboto"/>
                <a:ea typeface="Roboto"/>
              </a:rPr>
              <a:t>modèle</a:t>
            </a:r>
            <a:r>
              <a:rPr lang="en-GB" sz="2300" b="1" dirty="0">
                <a:solidFill>
                  <a:srgbClr val="0A26CA"/>
                </a:solidFill>
                <a:latin typeface="Roboto"/>
                <a:ea typeface="Roboto"/>
              </a:rPr>
              <a:t> </a:t>
            </a:r>
            <a:r>
              <a:rPr lang="en-GB" sz="2300" b="1" dirty="0" err="1">
                <a:solidFill>
                  <a:srgbClr val="0A26CA"/>
                </a:solidFill>
                <a:latin typeface="Roboto"/>
                <a:ea typeface="Roboto"/>
              </a:rPr>
              <a:t>LightGBM</a:t>
            </a:r>
            <a:endParaRPr lang="en-GB" sz="2300" b="1" dirty="0">
              <a:solidFill>
                <a:srgbClr val="0A26CA"/>
              </a:solidFill>
              <a:latin typeface="Roboto"/>
              <a:ea typeface="Roboto"/>
            </a:endParaRPr>
          </a:p>
        </p:txBody>
      </p:sp>
      <p:graphicFrame>
        <p:nvGraphicFramePr>
          <p:cNvPr id="5" name="Table 5">
            <a:extLst>
              <a:ext uri="{FF2B5EF4-FFF2-40B4-BE49-F238E27FC236}">
                <a16:creationId xmlns:a16="http://schemas.microsoft.com/office/drawing/2014/main" id="{1E353576-4F73-F64C-B72D-DFA094FF5E9E}"/>
              </a:ext>
            </a:extLst>
          </p:cNvPr>
          <p:cNvGraphicFramePr>
            <a:graphicFrameLocks noGrp="1"/>
          </p:cNvGraphicFramePr>
          <p:nvPr>
            <p:extLst>
              <p:ext uri="{D42A27DB-BD31-4B8C-83A1-F6EECF244321}">
                <p14:modId xmlns:p14="http://schemas.microsoft.com/office/powerpoint/2010/main" val="2322624874"/>
              </p:ext>
            </p:extLst>
          </p:nvPr>
        </p:nvGraphicFramePr>
        <p:xfrm>
          <a:off x="202758" y="819460"/>
          <a:ext cx="8535725" cy="3561918"/>
        </p:xfrm>
        <a:graphic>
          <a:graphicData uri="http://schemas.openxmlformats.org/drawingml/2006/table">
            <a:tbl>
              <a:tblPr firstRow="1" bandRow="1">
                <a:tableStyleId>{D5312E88-327D-467A-A1B3-24D3012EF590}</a:tableStyleId>
              </a:tblPr>
              <a:tblGrid>
                <a:gridCol w="1353442">
                  <a:extLst>
                    <a:ext uri="{9D8B030D-6E8A-4147-A177-3AD203B41FA5}">
                      <a16:colId xmlns:a16="http://schemas.microsoft.com/office/drawing/2014/main" val="4037867639"/>
                    </a:ext>
                  </a:extLst>
                </a:gridCol>
                <a:gridCol w="3089442">
                  <a:extLst>
                    <a:ext uri="{9D8B030D-6E8A-4147-A177-3AD203B41FA5}">
                      <a16:colId xmlns:a16="http://schemas.microsoft.com/office/drawing/2014/main" val="2701920986"/>
                    </a:ext>
                  </a:extLst>
                </a:gridCol>
                <a:gridCol w="2576823">
                  <a:extLst>
                    <a:ext uri="{9D8B030D-6E8A-4147-A177-3AD203B41FA5}">
                      <a16:colId xmlns:a16="http://schemas.microsoft.com/office/drawing/2014/main" val="1026717199"/>
                    </a:ext>
                  </a:extLst>
                </a:gridCol>
                <a:gridCol w="1516018">
                  <a:extLst>
                    <a:ext uri="{9D8B030D-6E8A-4147-A177-3AD203B41FA5}">
                      <a16:colId xmlns:a16="http://schemas.microsoft.com/office/drawing/2014/main" val="420329849"/>
                    </a:ext>
                  </a:extLst>
                </a:gridCol>
              </a:tblGrid>
              <a:tr h="366157">
                <a:tc>
                  <a:txBody>
                    <a:bodyPr/>
                    <a:lstStyle/>
                    <a:p>
                      <a:pPr algn="l"/>
                      <a:r>
                        <a:rPr lang="en-GB" sz="1050" b="1" spc="5" dirty="0" err="1">
                          <a:solidFill>
                            <a:schemeClr val="bg1"/>
                          </a:solidFill>
                          <a:latin typeface="Roboto" panose="02000000000000000000" pitchFamily="2" charset="0"/>
                          <a:ea typeface="Roboto" panose="02000000000000000000" pitchFamily="2" charset="0"/>
                          <a:cs typeface="Calibri"/>
                        </a:rPr>
                        <a:t>Hyperparamètres</a:t>
                      </a:r>
                      <a:endParaRPr lang="fr-FR" sz="1050" dirty="0">
                        <a:solidFill>
                          <a:schemeClr val="bg1"/>
                        </a:solidFill>
                        <a:latin typeface="Roboto" panose="02000000000000000000" pitchFamily="2" charset="0"/>
                        <a:ea typeface="Roboto" panose="02000000000000000000" pitchFamily="2" charset="0"/>
                      </a:endParaRPr>
                    </a:p>
                  </a:txBody>
                  <a:tcPr anchor="ctr">
                    <a:solidFill>
                      <a:srgbClr val="00206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050" b="1" spc="5" dirty="0">
                          <a:solidFill>
                            <a:schemeClr val="bg1"/>
                          </a:solidFill>
                          <a:latin typeface="Roboto" panose="02000000000000000000" pitchFamily="2" charset="0"/>
                          <a:ea typeface="Roboto" panose="02000000000000000000" pitchFamily="2" charset="0"/>
                          <a:cs typeface="Calibri"/>
                        </a:rPr>
                        <a:t>Descriptions</a:t>
                      </a:r>
                      <a:endParaRPr lang="en-GB" sz="1050" dirty="0">
                        <a:solidFill>
                          <a:schemeClr val="bg1"/>
                        </a:solidFill>
                        <a:latin typeface="Roboto" panose="02000000000000000000" pitchFamily="2" charset="0"/>
                        <a:ea typeface="Roboto" panose="02000000000000000000" pitchFamily="2" charset="0"/>
                        <a:cs typeface="Calibri"/>
                      </a:endParaRPr>
                    </a:p>
                  </a:txBody>
                  <a:tcPr anchor="ctr">
                    <a:solidFill>
                      <a:srgbClr val="00206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050" b="1" spc="5" dirty="0">
                          <a:solidFill>
                            <a:schemeClr val="bg1"/>
                          </a:solidFill>
                          <a:latin typeface="Roboto" panose="02000000000000000000" pitchFamily="2" charset="0"/>
                          <a:ea typeface="Roboto" panose="02000000000000000000" pitchFamily="2" charset="0"/>
                          <a:cs typeface="Calibri"/>
                        </a:rPr>
                        <a:t>Notes</a:t>
                      </a:r>
                      <a:endParaRPr lang="en-GB" sz="1050" dirty="0">
                        <a:solidFill>
                          <a:schemeClr val="bg1"/>
                        </a:solidFill>
                        <a:latin typeface="Roboto" panose="02000000000000000000" pitchFamily="2" charset="0"/>
                        <a:ea typeface="Roboto" panose="02000000000000000000" pitchFamily="2" charset="0"/>
                        <a:cs typeface="Calibri"/>
                      </a:endParaRPr>
                    </a:p>
                  </a:txBody>
                  <a:tcPr anchor="ctr">
                    <a:solidFill>
                      <a:srgbClr val="002060"/>
                    </a:solidFill>
                  </a:tcPr>
                </a:tc>
                <a:tc>
                  <a:txBody>
                    <a:bodyPr/>
                    <a:lstStyle/>
                    <a:p>
                      <a:pPr algn="l"/>
                      <a:r>
                        <a:rPr lang="en-GB" sz="1050" b="1" spc="5" dirty="0">
                          <a:solidFill>
                            <a:schemeClr val="bg1"/>
                          </a:solidFill>
                          <a:latin typeface="Roboto" panose="02000000000000000000" pitchFamily="2" charset="0"/>
                          <a:ea typeface="Roboto" panose="02000000000000000000" pitchFamily="2" charset="0"/>
                          <a:cs typeface="Calibri"/>
                        </a:rPr>
                        <a:t>Nos </a:t>
                      </a:r>
                      <a:r>
                        <a:rPr lang="en-GB" sz="1050" b="1" spc="5" dirty="0" err="1">
                          <a:solidFill>
                            <a:schemeClr val="bg1"/>
                          </a:solidFill>
                          <a:latin typeface="Roboto" panose="02000000000000000000" pitchFamily="2" charset="0"/>
                          <a:ea typeface="Roboto" panose="02000000000000000000" pitchFamily="2" charset="0"/>
                          <a:cs typeface="Calibri"/>
                        </a:rPr>
                        <a:t>hyperparamètres</a:t>
                      </a:r>
                      <a:endParaRPr lang="fr-FR" sz="1050" dirty="0">
                        <a:solidFill>
                          <a:schemeClr val="bg1"/>
                        </a:solidFill>
                        <a:latin typeface="Roboto" panose="02000000000000000000" pitchFamily="2" charset="0"/>
                        <a:ea typeface="Roboto" panose="02000000000000000000" pitchFamily="2" charset="0"/>
                      </a:endParaRPr>
                    </a:p>
                  </a:txBody>
                  <a:tcPr anchor="ctr">
                    <a:solidFill>
                      <a:srgbClr val="002060"/>
                    </a:solidFill>
                  </a:tcPr>
                </a:tc>
                <a:extLst>
                  <a:ext uri="{0D108BD9-81ED-4DB2-BD59-A6C34878D82A}">
                    <a16:rowId xmlns:a16="http://schemas.microsoft.com/office/drawing/2014/main" val="1912500554"/>
                  </a:ext>
                </a:extLst>
              </a:tr>
              <a:tr h="244105">
                <a:tc>
                  <a:txBody>
                    <a:bodyPr/>
                    <a:lstStyle/>
                    <a:p>
                      <a:pPr marL="0" algn="l">
                        <a:lnSpc>
                          <a:spcPct val="100000"/>
                        </a:lnSpc>
                        <a:spcBef>
                          <a:spcPts val="0"/>
                        </a:spcBef>
                      </a:pPr>
                      <a:r>
                        <a:rPr sz="900" spc="-10" dirty="0">
                          <a:solidFill>
                            <a:srgbClr val="1C3B70"/>
                          </a:solidFill>
                          <a:latin typeface="Roboto" panose="02000000000000000000" pitchFamily="2" charset="0"/>
                          <a:ea typeface="Roboto" panose="02000000000000000000" pitchFamily="2" charset="0"/>
                          <a:cs typeface="Calibri"/>
                        </a:rPr>
                        <a:t>num_estimators</a:t>
                      </a:r>
                      <a:endParaRPr sz="900" dirty="0">
                        <a:latin typeface="Roboto" panose="02000000000000000000" pitchFamily="2" charset="0"/>
                        <a:ea typeface="Roboto" panose="02000000000000000000" pitchFamily="2" charset="0"/>
                        <a:cs typeface="Calibri"/>
                      </a:endParaRPr>
                    </a:p>
                  </a:txBody>
                  <a:tcPr marL="0" marR="0" marT="69215"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Le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nombre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maximum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d'arbres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qui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peuvent</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être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construits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lors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la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résolution</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problèmes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d'apprentissage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automatique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Utiliser un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très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grand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nombre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d'itérations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si</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utilisation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l'arrêt</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précoce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err="1">
                          <a:solidFill>
                            <a:srgbClr val="C00000"/>
                          </a:solidFill>
                          <a:latin typeface="Roboto" panose="02000000000000000000" pitchFamily="2" charset="0"/>
                          <a:ea typeface="Roboto" panose="02000000000000000000" pitchFamily="2" charset="0"/>
                          <a:cs typeface="Calibri"/>
                          <a:sym typeface="Arial"/>
                        </a:rPr>
                        <a:t>num_estimators</a:t>
                      </a: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 </a:t>
                      </a:r>
                      <a:r>
                        <a:rPr lang="en-GB" sz="900" b="0" i="0" u="none" strike="noStrike" cap="none" dirty="0">
                          <a:solidFill>
                            <a:srgbClr val="1C3B70"/>
                          </a:solidFill>
                          <a:latin typeface="Roboto" panose="02000000000000000000" pitchFamily="2" charset="0"/>
                          <a:ea typeface="Roboto" panose="02000000000000000000" pitchFamily="2" charset="0"/>
                          <a:cs typeface="Calibri"/>
                          <a:sym typeface="Arial"/>
                        </a:rPr>
                        <a:t>10 000</a:t>
                      </a:r>
                    </a:p>
                  </a:txBody>
                  <a:tcPr/>
                </a:tc>
                <a:extLst>
                  <a:ext uri="{0D108BD9-81ED-4DB2-BD59-A6C34878D82A}">
                    <a16:rowId xmlns:a16="http://schemas.microsoft.com/office/drawing/2014/main" val="2952165933"/>
                  </a:ext>
                </a:extLst>
              </a:tr>
              <a:tr h="325473">
                <a:tc>
                  <a:txBody>
                    <a:bodyPr/>
                    <a:lstStyle/>
                    <a:p>
                      <a:pPr marL="0" algn="l">
                        <a:lnSpc>
                          <a:spcPct val="100000"/>
                        </a:lnSpc>
                        <a:spcBef>
                          <a:spcPts val="0"/>
                        </a:spcBef>
                      </a:pPr>
                      <a:r>
                        <a:rPr sz="900" b="0" i="0" u="none" strike="noStrike" cap="none" spc="-10" dirty="0" err="1">
                          <a:solidFill>
                            <a:srgbClr val="132D6E"/>
                          </a:solidFill>
                          <a:latin typeface="Roboto" panose="02000000000000000000" pitchFamily="2" charset="0"/>
                          <a:ea typeface="Roboto" panose="02000000000000000000" pitchFamily="2" charset="0"/>
                          <a:cs typeface="Calibri"/>
                          <a:sym typeface="Arial"/>
                        </a:rPr>
                        <a:t>learning_rate</a:t>
                      </a:r>
                      <a:endParaRPr sz="900" b="0" i="0" u="none" strike="noStrike" cap="none" spc="-10" dirty="0">
                        <a:solidFill>
                          <a:srgbClr val="132D6E"/>
                        </a:solidFill>
                        <a:latin typeface="Roboto" panose="02000000000000000000" pitchFamily="2" charset="0"/>
                        <a:ea typeface="Roboto" panose="02000000000000000000" pitchFamily="2" charset="0"/>
                        <a:cs typeface="Calibri"/>
                        <a:sym typeface="Arial"/>
                      </a:endParaRPr>
                    </a:p>
                  </a:txBody>
                  <a:tcPr marL="0" marR="0" marT="635"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Le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taux</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d'apprentissage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En</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général</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nous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utilisons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un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taux</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d'apprentissage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0,05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ou</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moins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pour la formation,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tandis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qu'un</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taux</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d'apprentissage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0,10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ou</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plus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est</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utilisé</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pour modifier les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hyperparamètres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err="1">
                          <a:solidFill>
                            <a:srgbClr val="C00000"/>
                          </a:solidFill>
                          <a:latin typeface="Roboto" panose="02000000000000000000" pitchFamily="2" charset="0"/>
                          <a:ea typeface="Roboto" panose="02000000000000000000" pitchFamily="2" charset="0"/>
                          <a:cs typeface="Calibri"/>
                          <a:sym typeface="Arial"/>
                        </a:rPr>
                        <a:t>learning_rate</a:t>
                      </a: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 </a:t>
                      </a:r>
                      <a:r>
                        <a:rPr lang="en-GB" sz="900" b="0" i="0" u="none" strike="noStrike" cap="none" dirty="0">
                          <a:solidFill>
                            <a:srgbClr val="1C3B70"/>
                          </a:solidFill>
                          <a:latin typeface="Roboto" panose="02000000000000000000" pitchFamily="2" charset="0"/>
                          <a:ea typeface="Roboto" panose="02000000000000000000" pitchFamily="2" charset="0"/>
                          <a:cs typeface="Calibri"/>
                          <a:sym typeface="Arial"/>
                        </a:rPr>
                        <a:t>0.05</a:t>
                      </a:r>
                    </a:p>
                  </a:txBody>
                  <a:tcPr/>
                </a:tc>
                <a:extLst>
                  <a:ext uri="{0D108BD9-81ED-4DB2-BD59-A6C34878D82A}">
                    <a16:rowId xmlns:a16="http://schemas.microsoft.com/office/drawing/2014/main" val="2368842221"/>
                  </a:ext>
                </a:extLst>
              </a:tr>
              <a:tr h="244105">
                <a:tc>
                  <a:txBody>
                    <a:bodyPr/>
                    <a:lstStyle/>
                    <a:p>
                      <a:pPr marL="0" algn="l">
                        <a:lnSpc>
                          <a:spcPct val="100000"/>
                        </a:lnSpc>
                        <a:spcBef>
                          <a:spcPts val="0"/>
                        </a:spcBef>
                      </a:pPr>
                      <a:r>
                        <a:rPr sz="900" b="0" i="0" u="none" strike="noStrike" cap="none" spc="-10" dirty="0" err="1">
                          <a:solidFill>
                            <a:srgbClr val="132D6E"/>
                          </a:solidFill>
                          <a:latin typeface="Roboto" panose="02000000000000000000" pitchFamily="2" charset="0"/>
                          <a:ea typeface="Roboto" panose="02000000000000000000" pitchFamily="2" charset="0"/>
                          <a:cs typeface="Calibri"/>
                          <a:sym typeface="Arial"/>
                        </a:rPr>
                        <a:t>max_depth</a:t>
                      </a:r>
                      <a:endParaRPr sz="900" b="0" i="0" u="none" strike="noStrike" cap="none" spc="-10" dirty="0">
                        <a:solidFill>
                          <a:srgbClr val="132D6E"/>
                        </a:solidFill>
                        <a:latin typeface="Roboto" panose="02000000000000000000" pitchFamily="2" charset="0"/>
                        <a:ea typeface="Roboto" panose="02000000000000000000" pitchFamily="2" charset="0"/>
                        <a:cs typeface="Calibri"/>
                        <a:sym typeface="Arial"/>
                      </a:endParaRPr>
                    </a:p>
                  </a:txBody>
                  <a:tcPr marL="0" marR="0" marT="4445"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Profondeur</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l'arbre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Une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valeur</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plus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grande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est</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généralement</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meilleure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mais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la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vitesse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d'overfitting</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augmente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Typique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 6,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généralement</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[3, 12].</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err="1">
                          <a:solidFill>
                            <a:srgbClr val="C00000"/>
                          </a:solidFill>
                          <a:latin typeface="Roboto" panose="02000000000000000000" pitchFamily="2" charset="0"/>
                          <a:ea typeface="Roboto" panose="02000000000000000000" pitchFamily="2" charset="0"/>
                          <a:cs typeface="Calibri"/>
                          <a:sym typeface="Arial"/>
                        </a:rPr>
                        <a:t>max_deph</a:t>
                      </a: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 </a:t>
                      </a:r>
                      <a:r>
                        <a:rPr lang="en-GB" sz="900" b="0" i="0" u="none" strike="noStrike" cap="none" dirty="0">
                          <a:solidFill>
                            <a:srgbClr val="1C3B70"/>
                          </a:solidFill>
                          <a:latin typeface="Roboto" panose="02000000000000000000" pitchFamily="2" charset="0"/>
                          <a:ea typeface="Roboto" panose="02000000000000000000" pitchFamily="2" charset="0"/>
                          <a:cs typeface="Calibri"/>
                          <a:sym typeface="Arial"/>
                        </a:rPr>
                        <a:t>11</a:t>
                      </a:r>
                    </a:p>
                  </a:txBody>
                  <a:tcPr/>
                </a:tc>
                <a:extLst>
                  <a:ext uri="{0D108BD9-81ED-4DB2-BD59-A6C34878D82A}">
                    <a16:rowId xmlns:a16="http://schemas.microsoft.com/office/drawing/2014/main" val="3685047706"/>
                  </a:ext>
                </a:extLst>
              </a:tr>
              <a:tr h="298350">
                <a:tc>
                  <a:txBody>
                    <a:bodyPr/>
                    <a:lstStyle/>
                    <a:p>
                      <a:pPr marL="0" marR="427990" algn="l">
                        <a:lnSpc>
                          <a:spcPct val="100699"/>
                        </a:lnSpc>
                        <a:spcBef>
                          <a:spcPts val="0"/>
                        </a:spcBef>
                      </a:pPr>
                      <a:r>
                        <a:rPr lang="en-US" sz="900" b="0" i="0" u="none" strike="noStrike" cap="none" spc="-10" dirty="0">
                          <a:solidFill>
                            <a:srgbClr val="132D6E"/>
                          </a:solidFill>
                          <a:latin typeface="Roboto" panose="02000000000000000000" pitchFamily="2" charset="0"/>
                          <a:ea typeface="Roboto" panose="02000000000000000000" pitchFamily="2" charset="0"/>
                          <a:cs typeface="Calibri"/>
                          <a:sym typeface="Arial"/>
                        </a:rPr>
                        <a:t>lamda_l1 lambda_l2</a:t>
                      </a:r>
                      <a:endParaRPr sz="900" b="0" i="0" u="none" strike="noStrike" cap="none" spc="-10" dirty="0">
                        <a:solidFill>
                          <a:srgbClr val="132D6E"/>
                        </a:solidFill>
                        <a:latin typeface="Roboto" panose="02000000000000000000" pitchFamily="2" charset="0"/>
                        <a:ea typeface="Roboto" panose="02000000000000000000" pitchFamily="2" charset="0"/>
                        <a:cs typeface="Calibri"/>
                        <a:sym typeface="Arial"/>
                      </a:endParaRPr>
                    </a:p>
                  </a:txBody>
                  <a:tcPr marL="0" marR="0" marT="27940"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Régularisation</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L1 pour le boosting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Régularisation</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L2 pour le boosting</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fr-FR" sz="600" b="0" i="0" u="none" strike="noStrike" cap="none" dirty="0">
                        <a:solidFill>
                          <a:srgbClr val="1C3B70"/>
                        </a:solidFill>
                        <a:latin typeface="Roboto" panose="02000000000000000000" pitchFamily="2" charset="0"/>
                        <a:ea typeface="Roboto" panose="02000000000000000000" pitchFamily="2" charset="0"/>
                        <a:cs typeface="Calibri"/>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err="1">
                          <a:solidFill>
                            <a:srgbClr val="C00000"/>
                          </a:solidFill>
                          <a:latin typeface="Roboto" panose="02000000000000000000" pitchFamily="2" charset="0"/>
                          <a:ea typeface="Roboto" panose="02000000000000000000" pitchFamily="2" charset="0"/>
                          <a:cs typeface="Calibri"/>
                          <a:sym typeface="Arial"/>
                        </a:rPr>
                        <a:t>reg_alpha</a:t>
                      </a: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 </a:t>
                      </a:r>
                      <a:r>
                        <a:rPr lang="en-GB" sz="900" b="0" i="0" u="none" strike="noStrike" cap="none" dirty="0">
                          <a:solidFill>
                            <a:srgbClr val="1C3B70"/>
                          </a:solidFill>
                          <a:latin typeface="Roboto" panose="02000000000000000000" pitchFamily="2" charset="0"/>
                          <a:ea typeface="Roboto" panose="02000000000000000000" pitchFamily="2" charset="0"/>
                          <a:cs typeface="Calibri"/>
                          <a:sym typeface="Arial"/>
                        </a:rPr>
                        <a:t>0,3</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err="1">
                          <a:solidFill>
                            <a:srgbClr val="C00000"/>
                          </a:solidFill>
                          <a:latin typeface="Roboto" panose="02000000000000000000" pitchFamily="2" charset="0"/>
                          <a:ea typeface="Roboto" panose="02000000000000000000" pitchFamily="2" charset="0"/>
                          <a:cs typeface="Calibri"/>
                          <a:sym typeface="Arial"/>
                        </a:rPr>
                        <a:t>reg_lambda</a:t>
                      </a: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 </a:t>
                      </a:r>
                      <a:r>
                        <a:rPr lang="en-GB" sz="900" b="0" i="0" u="none" strike="noStrike" cap="none" dirty="0">
                          <a:solidFill>
                            <a:srgbClr val="1C3B70"/>
                          </a:solidFill>
                          <a:latin typeface="Roboto" panose="02000000000000000000" pitchFamily="2" charset="0"/>
                          <a:ea typeface="Roboto" panose="02000000000000000000" pitchFamily="2" charset="0"/>
                          <a:cs typeface="Calibri"/>
                          <a:sym typeface="Arial"/>
                        </a:rPr>
                        <a:t>0,15</a:t>
                      </a:r>
                    </a:p>
                  </a:txBody>
                  <a:tcPr/>
                </a:tc>
                <a:extLst>
                  <a:ext uri="{0D108BD9-81ED-4DB2-BD59-A6C34878D82A}">
                    <a16:rowId xmlns:a16="http://schemas.microsoft.com/office/drawing/2014/main" val="918609708"/>
                  </a:ext>
                </a:extLst>
              </a:tr>
              <a:tr h="244105">
                <a:tc>
                  <a:txBody>
                    <a:bodyPr/>
                    <a:lstStyle/>
                    <a:p>
                      <a:pPr marL="0" algn="l">
                        <a:lnSpc>
                          <a:spcPct val="100000"/>
                        </a:lnSpc>
                        <a:spcBef>
                          <a:spcPts val="0"/>
                        </a:spcBef>
                      </a:pPr>
                      <a:r>
                        <a:rPr sz="900" b="0" i="0" u="none" strike="noStrike" cap="none" spc="-10" dirty="0">
                          <a:solidFill>
                            <a:srgbClr val="132D6E"/>
                          </a:solidFill>
                          <a:latin typeface="Roboto" panose="02000000000000000000" pitchFamily="2" charset="0"/>
                          <a:ea typeface="Roboto" panose="02000000000000000000" pitchFamily="2" charset="0"/>
                          <a:cs typeface="Calibri"/>
                          <a:sym typeface="Arial"/>
                        </a:rPr>
                        <a:t>colsample_bytree</a:t>
                      </a:r>
                    </a:p>
                  </a:txBody>
                  <a:tcPr marL="0" marR="0" marT="69215"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Rapport de sous-</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échantillonnage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des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colonnes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lors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la  construction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chaque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arbre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fr-FR" sz="600" b="0" i="0" u="none" strike="noStrike" cap="none" dirty="0">
                        <a:solidFill>
                          <a:srgbClr val="1C3B70"/>
                        </a:solidFill>
                        <a:latin typeface="Roboto" panose="02000000000000000000" pitchFamily="2" charset="0"/>
                        <a:ea typeface="Roboto" panose="02000000000000000000" pitchFamily="2" charset="0"/>
                        <a:cs typeface="Calibri"/>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err="1">
                          <a:solidFill>
                            <a:srgbClr val="C00000"/>
                          </a:solidFill>
                          <a:latin typeface="Roboto" panose="02000000000000000000" pitchFamily="2" charset="0"/>
                          <a:ea typeface="Roboto" panose="02000000000000000000" pitchFamily="2" charset="0"/>
                          <a:cs typeface="Calibri"/>
                          <a:sym typeface="Arial"/>
                        </a:rPr>
                        <a:t>colsample_bytree</a:t>
                      </a: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 </a:t>
                      </a:r>
                      <a:r>
                        <a:rPr lang="en-GB" sz="900" b="0" i="0" u="none" strike="noStrike" cap="none" dirty="0">
                          <a:solidFill>
                            <a:srgbClr val="1C3B70"/>
                          </a:solidFill>
                          <a:latin typeface="Roboto" panose="02000000000000000000" pitchFamily="2" charset="0"/>
                          <a:ea typeface="Roboto" panose="02000000000000000000" pitchFamily="2" charset="0"/>
                          <a:cs typeface="Calibri"/>
                          <a:sym typeface="Arial"/>
                        </a:rPr>
                        <a:t>0,67</a:t>
                      </a:r>
                    </a:p>
                  </a:txBody>
                  <a:tcPr/>
                </a:tc>
                <a:extLst>
                  <a:ext uri="{0D108BD9-81ED-4DB2-BD59-A6C34878D82A}">
                    <a16:rowId xmlns:a16="http://schemas.microsoft.com/office/drawing/2014/main" val="3792273098"/>
                  </a:ext>
                </a:extLst>
              </a:tr>
              <a:tr h="189859">
                <a:tc>
                  <a:txBody>
                    <a:bodyPr/>
                    <a:lstStyle/>
                    <a:p>
                      <a:pPr marL="0" algn="l">
                        <a:lnSpc>
                          <a:spcPct val="100000"/>
                        </a:lnSpc>
                        <a:spcBef>
                          <a:spcPts val="0"/>
                        </a:spcBef>
                      </a:pPr>
                      <a:r>
                        <a:rPr sz="900" spc="-5" dirty="0">
                          <a:solidFill>
                            <a:srgbClr val="1C3B70"/>
                          </a:solidFill>
                          <a:latin typeface="Roboto" panose="02000000000000000000" pitchFamily="2" charset="0"/>
                          <a:ea typeface="Roboto" panose="02000000000000000000" pitchFamily="2" charset="0"/>
                          <a:cs typeface="Calibri"/>
                        </a:rPr>
                        <a:t>subsample</a:t>
                      </a:r>
                      <a:endParaRPr sz="900" dirty="0">
                        <a:latin typeface="Roboto" panose="02000000000000000000" pitchFamily="2" charset="0"/>
                        <a:ea typeface="Roboto" panose="02000000000000000000" pitchFamily="2" charset="0"/>
                        <a:cs typeface="Calibri"/>
                      </a:endParaRPr>
                    </a:p>
                  </a:txBody>
                  <a:tcPr marL="0" marR="0" marT="27939"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Rapport de sous-</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échantillon</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l'instance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d'apprentissage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fr-FR" sz="600" b="0" i="0" u="none" strike="noStrike" cap="none" dirty="0">
                        <a:solidFill>
                          <a:srgbClr val="1C3B70"/>
                        </a:solidFill>
                        <a:latin typeface="Roboto" panose="02000000000000000000" pitchFamily="2" charset="0"/>
                        <a:ea typeface="Roboto" panose="02000000000000000000" pitchFamily="2" charset="0"/>
                        <a:cs typeface="Calibri"/>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subsample: </a:t>
                      </a:r>
                      <a:r>
                        <a:rPr lang="en-GB" sz="900" b="0" i="0" u="none" strike="noStrike" cap="none" dirty="0">
                          <a:solidFill>
                            <a:srgbClr val="1C3B70"/>
                          </a:solidFill>
                          <a:latin typeface="Roboto" panose="02000000000000000000" pitchFamily="2" charset="0"/>
                          <a:ea typeface="Roboto" panose="02000000000000000000" pitchFamily="2" charset="0"/>
                          <a:cs typeface="Calibri"/>
                          <a:sym typeface="Arial"/>
                        </a:rPr>
                        <a:t>0,73</a:t>
                      </a:r>
                    </a:p>
                  </a:txBody>
                  <a:tcPr/>
                </a:tc>
                <a:extLst>
                  <a:ext uri="{0D108BD9-81ED-4DB2-BD59-A6C34878D82A}">
                    <a16:rowId xmlns:a16="http://schemas.microsoft.com/office/drawing/2014/main" val="120145693"/>
                  </a:ext>
                </a:extLst>
              </a:tr>
              <a:tr h="216982">
                <a:tc>
                  <a:txBody>
                    <a:bodyPr/>
                    <a:lstStyle/>
                    <a:p>
                      <a:pPr marL="0" algn="l">
                        <a:lnSpc>
                          <a:spcPct val="100000"/>
                        </a:lnSpc>
                        <a:spcBef>
                          <a:spcPts val="0"/>
                        </a:spcBef>
                      </a:pPr>
                      <a:r>
                        <a:rPr lang="en-GB" sz="900" i="1" spc="-5" dirty="0">
                          <a:solidFill>
                            <a:srgbClr val="1C3B70"/>
                          </a:solidFill>
                          <a:latin typeface="Roboto" panose="02000000000000000000" pitchFamily="2" charset="0"/>
                          <a:ea typeface="Roboto" panose="02000000000000000000" pitchFamily="2" charset="0"/>
                          <a:cs typeface="Calibri"/>
                        </a:rPr>
                        <a:t>num_leaves </a:t>
                      </a:r>
                      <a:endParaRPr sz="900" dirty="0">
                        <a:latin typeface="Roboto" panose="02000000000000000000" pitchFamily="2" charset="0"/>
                        <a:ea typeface="Roboto" panose="02000000000000000000" pitchFamily="2" charset="0"/>
                        <a:cs typeface="Calibri"/>
                      </a:endParaRPr>
                    </a:p>
                  </a:txBody>
                  <a:tcPr marL="0" marR="0" marT="27939"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Le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nombre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maximum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feuilles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dans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l'arbre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résultant</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fr-FR" sz="600" b="0" i="0" u="none" strike="noStrike" cap="none" dirty="0">
                        <a:solidFill>
                          <a:srgbClr val="1C3B70"/>
                        </a:solidFill>
                        <a:latin typeface="Roboto" panose="02000000000000000000" pitchFamily="2" charset="0"/>
                        <a:ea typeface="Roboto" panose="02000000000000000000" pitchFamily="2" charset="0"/>
                        <a:cs typeface="Calibri"/>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num_leaves: </a:t>
                      </a:r>
                      <a:r>
                        <a:rPr lang="en-GB" sz="900" b="0" i="0" u="none" strike="noStrike" cap="none" dirty="0">
                          <a:solidFill>
                            <a:srgbClr val="1C3B70"/>
                          </a:solidFill>
                          <a:latin typeface="Roboto" panose="02000000000000000000" pitchFamily="2" charset="0"/>
                          <a:ea typeface="Roboto" panose="02000000000000000000" pitchFamily="2" charset="0"/>
                          <a:cs typeface="Calibri"/>
                          <a:sym typeface="Arial"/>
                        </a:rPr>
                        <a:t>48</a:t>
                      </a:r>
                    </a:p>
                  </a:txBody>
                  <a:tcPr/>
                </a:tc>
                <a:extLst>
                  <a:ext uri="{0D108BD9-81ED-4DB2-BD59-A6C34878D82A}">
                    <a16:rowId xmlns:a16="http://schemas.microsoft.com/office/drawing/2014/main" val="735055590"/>
                  </a:ext>
                </a:extLst>
              </a:tr>
              <a:tr h="406841">
                <a:tc>
                  <a:txBody>
                    <a:bodyPr/>
                    <a:lstStyle/>
                    <a:p>
                      <a:pPr marL="0" algn="l">
                        <a:lnSpc>
                          <a:spcPct val="100000"/>
                        </a:lnSpc>
                        <a:spcBef>
                          <a:spcPts val="0"/>
                        </a:spcBef>
                      </a:pPr>
                      <a:r>
                        <a:rPr lang="en-GB" sz="900" spc="-5" dirty="0">
                          <a:solidFill>
                            <a:srgbClr val="1C3B70"/>
                          </a:solidFill>
                          <a:latin typeface="Roboto" panose="02000000000000000000" pitchFamily="2" charset="0"/>
                          <a:ea typeface="Roboto" panose="02000000000000000000" pitchFamily="2" charset="0"/>
                          <a:cs typeface="Calibri"/>
                        </a:rPr>
                        <a:t>min_split_gain </a:t>
                      </a:r>
                      <a:endParaRPr sz="900" dirty="0">
                        <a:latin typeface="Roboto" panose="02000000000000000000" pitchFamily="2" charset="0"/>
                        <a:ea typeface="Roboto" panose="02000000000000000000" pitchFamily="2" charset="0"/>
                        <a:cs typeface="Calibri"/>
                      </a:endParaRPr>
                    </a:p>
                  </a:txBody>
                  <a:tcPr marL="0" marR="0" marT="27939"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Réduction</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la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perte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minimale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requise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pour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effectuer</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une</a:t>
                      </a:r>
                      <a:endPar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partition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supplémentaire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sur un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nœud</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feuille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l'arbre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Le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nombre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minimum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d'échantillons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d'entraînement</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dans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une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feuille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Cette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technique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est</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extrêmement</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utile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lorsque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vous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essayez</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construire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des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arbres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profonds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mais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que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vous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essayez</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également</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d'éviter</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construire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des branches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inutiles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ces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arbres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(overfitting).</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min_split_gain: </a:t>
                      </a:r>
                      <a:r>
                        <a:rPr lang="en-GB" sz="900" b="0" i="0" u="none" strike="noStrike" cap="none" dirty="0">
                          <a:solidFill>
                            <a:srgbClr val="1C3B70"/>
                          </a:solidFill>
                          <a:latin typeface="Roboto" panose="02000000000000000000" pitchFamily="2" charset="0"/>
                          <a:ea typeface="Roboto" panose="02000000000000000000" pitchFamily="2" charset="0"/>
                          <a:cs typeface="Calibri"/>
                          <a:sym typeface="Arial"/>
                        </a:rPr>
                        <a:t>0,1</a:t>
                      </a:r>
                    </a:p>
                  </a:txBody>
                  <a:tcPr/>
                </a:tc>
                <a:extLst>
                  <a:ext uri="{0D108BD9-81ED-4DB2-BD59-A6C34878D82A}">
                    <a16:rowId xmlns:a16="http://schemas.microsoft.com/office/drawing/2014/main" val="1905976175"/>
                  </a:ext>
                </a:extLst>
              </a:tr>
              <a:tr h="223763">
                <a:tc>
                  <a:txBody>
                    <a:bodyPr/>
                    <a:lstStyle/>
                    <a:p>
                      <a:pPr marL="0" algn="l">
                        <a:lnSpc>
                          <a:spcPct val="100000"/>
                        </a:lnSpc>
                        <a:spcBef>
                          <a:spcPts val="0"/>
                        </a:spcBef>
                      </a:pPr>
                      <a:r>
                        <a:rPr lang="en-GB" sz="900" i="1" spc="-5" dirty="0" err="1">
                          <a:solidFill>
                            <a:srgbClr val="1C3B70"/>
                          </a:solidFill>
                          <a:latin typeface="Roboto" panose="02000000000000000000" pitchFamily="2" charset="0"/>
                          <a:ea typeface="Roboto" panose="02000000000000000000" pitchFamily="2" charset="0"/>
                          <a:cs typeface="Calibri"/>
                        </a:rPr>
                        <a:t>min_child_weight</a:t>
                      </a:r>
                      <a:r>
                        <a:rPr lang="en-GB" sz="900" i="1" spc="-5" dirty="0">
                          <a:solidFill>
                            <a:srgbClr val="1C3B70"/>
                          </a:solidFill>
                          <a:latin typeface="Roboto" panose="02000000000000000000" pitchFamily="2" charset="0"/>
                          <a:ea typeface="Roboto" panose="02000000000000000000" pitchFamily="2" charset="0"/>
                          <a:cs typeface="Calibri"/>
                        </a:rPr>
                        <a:t> </a:t>
                      </a:r>
                      <a:endParaRPr sz="900" dirty="0">
                        <a:latin typeface="Roboto" panose="02000000000000000000" pitchFamily="2" charset="0"/>
                        <a:ea typeface="Roboto" panose="02000000000000000000" pitchFamily="2" charset="0"/>
                        <a:cs typeface="Calibri"/>
                      </a:endParaRPr>
                    </a:p>
                  </a:txBody>
                  <a:tcPr marL="0" marR="0" marT="27939"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Somme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minimale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poids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d'instance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(hessian)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nécessaire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dans un  enfant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feuille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nchor="ctr"/>
                </a:tc>
                <a:tc>
                  <a:txBody>
                    <a:bodyPr/>
                    <a:lstStyle/>
                    <a:p>
                      <a:pPr marL="0" algn="l">
                        <a:spcBef>
                          <a:spcPts val="0"/>
                        </a:spcBef>
                      </a:pPr>
                      <a:endParaRPr lang="fr-FR" sz="1050" dirty="0">
                        <a:solidFill>
                          <a:schemeClr val="tx1"/>
                        </a:solidFill>
                        <a:latin typeface="Roboto" panose="02000000000000000000" pitchFamily="2" charset="0"/>
                        <a:ea typeface="Roboto" panose="02000000000000000000" pitchFamily="2"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err="1">
                          <a:solidFill>
                            <a:srgbClr val="C00000"/>
                          </a:solidFill>
                          <a:latin typeface="Roboto" panose="02000000000000000000" pitchFamily="2" charset="0"/>
                          <a:ea typeface="Roboto" panose="02000000000000000000" pitchFamily="2" charset="0"/>
                          <a:cs typeface="Calibri"/>
                          <a:sym typeface="Arial"/>
                        </a:rPr>
                        <a:t>min_child_weight</a:t>
                      </a: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 </a:t>
                      </a:r>
                      <a:r>
                        <a:rPr lang="en-GB" sz="900" b="0" i="0" u="none" strike="noStrike" cap="none" dirty="0">
                          <a:solidFill>
                            <a:srgbClr val="1C3B70"/>
                          </a:solidFill>
                          <a:latin typeface="Roboto" panose="02000000000000000000" pitchFamily="2" charset="0"/>
                          <a:ea typeface="Roboto" panose="02000000000000000000" pitchFamily="2" charset="0"/>
                          <a:cs typeface="Calibri"/>
                          <a:sym typeface="Arial"/>
                        </a:rPr>
                        <a:t>80</a:t>
                      </a:r>
                    </a:p>
                  </a:txBody>
                  <a:tcPr/>
                </a:tc>
                <a:extLst>
                  <a:ext uri="{0D108BD9-81ED-4DB2-BD59-A6C34878D82A}">
                    <a16:rowId xmlns:a16="http://schemas.microsoft.com/office/drawing/2014/main" val="456798707"/>
                  </a:ext>
                </a:extLst>
              </a:tr>
              <a:tr h="223763">
                <a:tc>
                  <a:txBody>
                    <a:bodyPr/>
                    <a:lstStyle/>
                    <a:p>
                      <a:pPr marL="0" marR="113664" indent="-3175" algn="l">
                        <a:lnSpc>
                          <a:spcPct val="100200"/>
                        </a:lnSpc>
                        <a:spcBef>
                          <a:spcPts val="0"/>
                        </a:spcBef>
                      </a:pPr>
                      <a:r>
                        <a:rPr sz="900" spc="-15" dirty="0" err="1">
                          <a:solidFill>
                            <a:srgbClr val="1C3B70"/>
                          </a:solidFill>
                          <a:latin typeface="Roboto" panose="02000000000000000000" pitchFamily="2" charset="0"/>
                          <a:ea typeface="Roboto" panose="02000000000000000000" pitchFamily="2" charset="0"/>
                          <a:cs typeface="Calibri"/>
                        </a:rPr>
                        <a:t>m</a:t>
                      </a:r>
                      <a:r>
                        <a:rPr sz="900" spc="10" dirty="0" err="1">
                          <a:solidFill>
                            <a:srgbClr val="1C3B70"/>
                          </a:solidFill>
                          <a:latin typeface="Roboto" panose="02000000000000000000" pitchFamily="2" charset="0"/>
                          <a:ea typeface="Roboto" panose="02000000000000000000" pitchFamily="2" charset="0"/>
                          <a:cs typeface="Calibri"/>
                        </a:rPr>
                        <a:t>i</a:t>
                      </a:r>
                      <a:r>
                        <a:rPr sz="900" spc="-10" dirty="0" err="1">
                          <a:solidFill>
                            <a:srgbClr val="1C3B70"/>
                          </a:solidFill>
                          <a:latin typeface="Roboto" panose="02000000000000000000" pitchFamily="2" charset="0"/>
                          <a:ea typeface="Roboto" panose="02000000000000000000" pitchFamily="2" charset="0"/>
                          <a:cs typeface="Calibri"/>
                        </a:rPr>
                        <a:t>n</a:t>
                      </a:r>
                      <a:r>
                        <a:rPr sz="900" spc="-15" dirty="0" err="1">
                          <a:solidFill>
                            <a:srgbClr val="1C3B70"/>
                          </a:solidFill>
                          <a:latin typeface="Roboto" panose="02000000000000000000" pitchFamily="2" charset="0"/>
                          <a:ea typeface="Roboto" panose="02000000000000000000" pitchFamily="2" charset="0"/>
                          <a:cs typeface="Calibri"/>
                        </a:rPr>
                        <a:t>_</a:t>
                      </a:r>
                      <a:r>
                        <a:rPr sz="900" spc="-5" dirty="0" err="1">
                          <a:solidFill>
                            <a:srgbClr val="1C3B70"/>
                          </a:solidFill>
                          <a:latin typeface="Roboto" panose="02000000000000000000" pitchFamily="2" charset="0"/>
                          <a:ea typeface="Roboto" panose="02000000000000000000" pitchFamily="2" charset="0"/>
                          <a:cs typeface="Calibri"/>
                        </a:rPr>
                        <a:t>c</a:t>
                      </a:r>
                      <a:r>
                        <a:rPr sz="900" spc="-10" dirty="0" err="1">
                          <a:solidFill>
                            <a:srgbClr val="1C3B70"/>
                          </a:solidFill>
                          <a:latin typeface="Roboto" panose="02000000000000000000" pitchFamily="2" charset="0"/>
                          <a:ea typeface="Roboto" panose="02000000000000000000" pitchFamily="2" charset="0"/>
                          <a:cs typeface="Calibri"/>
                        </a:rPr>
                        <a:t>h</a:t>
                      </a:r>
                      <a:r>
                        <a:rPr sz="900" dirty="0" err="1">
                          <a:solidFill>
                            <a:srgbClr val="1C3B70"/>
                          </a:solidFill>
                          <a:latin typeface="Roboto" panose="02000000000000000000" pitchFamily="2" charset="0"/>
                          <a:ea typeface="Roboto" panose="02000000000000000000" pitchFamily="2" charset="0"/>
                          <a:cs typeface="Calibri"/>
                        </a:rPr>
                        <a:t>il</a:t>
                      </a:r>
                      <a:r>
                        <a:rPr sz="900" spc="5" dirty="0" err="1">
                          <a:solidFill>
                            <a:srgbClr val="1C3B70"/>
                          </a:solidFill>
                          <a:latin typeface="Roboto" panose="02000000000000000000" pitchFamily="2" charset="0"/>
                          <a:ea typeface="Roboto" panose="02000000000000000000" pitchFamily="2" charset="0"/>
                          <a:cs typeface="Calibri"/>
                        </a:rPr>
                        <a:t>d</a:t>
                      </a:r>
                      <a:r>
                        <a:rPr sz="900" spc="-15" dirty="0" err="1">
                          <a:solidFill>
                            <a:srgbClr val="1C3B70"/>
                          </a:solidFill>
                          <a:latin typeface="Roboto" panose="02000000000000000000" pitchFamily="2" charset="0"/>
                          <a:ea typeface="Roboto" panose="02000000000000000000" pitchFamily="2" charset="0"/>
                          <a:cs typeface="Calibri"/>
                        </a:rPr>
                        <a:t>_</a:t>
                      </a:r>
                      <a:r>
                        <a:rPr sz="900" spc="-5" dirty="0" err="1">
                          <a:solidFill>
                            <a:srgbClr val="1C3B70"/>
                          </a:solidFill>
                          <a:latin typeface="Roboto" panose="02000000000000000000" pitchFamily="2" charset="0"/>
                          <a:ea typeface="Roboto" panose="02000000000000000000" pitchFamily="2" charset="0"/>
                          <a:cs typeface="Calibri"/>
                        </a:rPr>
                        <a:t>s</a:t>
                      </a:r>
                      <a:r>
                        <a:rPr sz="900" dirty="0" err="1">
                          <a:solidFill>
                            <a:srgbClr val="1C3B70"/>
                          </a:solidFill>
                          <a:latin typeface="Roboto" panose="02000000000000000000" pitchFamily="2" charset="0"/>
                          <a:ea typeface="Roboto" panose="02000000000000000000" pitchFamily="2" charset="0"/>
                          <a:cs typeface="Calibri"/>
                        </a:rPr>
                        <a:t>am</a:t>
                      </a:r>
                      <a:r>
                        <a:rPr sz="900" spc="-10" dirty="0" err="1">
                          <a:solidFill>
                            <a:srgbClr val="1C3B70"/>
                          </a:solidFill>
                          <a:latin typeface="Roboto" panose="02000000000000000000" pitchFamily="2" charset="0"/>
                          <a:ea typeface="Roboto" panose="02000000000000000000" pitchFamily="2" charset="0"/>
                          <a:cs typeface="Calibri"/>
                        </a:rPr>
                        <a:t>p</a:t>
                      </a:r>
                      <a:r>
                        <a:rPr sz="900" dirty="0" err="1">
                          <a:solidFill>
                            <a:srgbClr val="1C3B70"/>
                          </a:solidFill>
                          <a:latin typeface="Roboto" panose="02000000000000000000" pitchFamily="2" charset="0"/>
                          <a:ea typeface="Roboto" panose="02000000000000000000" pitchFamily="2" charset="0"/>
                          <a:cs typeface="Calibri"/>
                        </a:rPr>
                        <a:t>les</a:t>
                      </a:r>
                      <a:endParaRPr sz="900" dirty="0">
                        <a:latin typeface="Roboto" panose="02000000000000000000" pitchFamily="2" charset="0"/>
                        <a:ea typeface="Roboto" panose="02000000000000000000" pitchFamily="2" charset="0"/>
                        <a:cs typeface="Calibri"/>
                      </a:endParaRPr>
                    </a:p>
                  </a:txBody>
                  <a:tcPr marL="0" marR="0" marT="65405"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Nombre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minimum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données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nécessaires</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dans un enfant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feuille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nchor="ctr"/>
                </a:tc>
                <a:tc>
                  <a:txBody>
                    <a:bodyPr/>
                    <a:lstStyle/>
                    <a:p>
                      <a:pPr marL="0" algn="l">
                        <a:spcBef>
                          <a:spcPts val="0"/>
                        </a:spcBef>
                      </a:pPr>
                      <a:endParaRPr lang="fr-FR" sz="1050" dirty="0">
                        <a:solidFill>
                          <a:schemeClr val="tx1"/>
                        </a:solidFill>
                        <a:latin typeface="Roboto" panose="02000000000000000000" pitchFamily="2" charset="0"/>
                        <a:ea typeface="Roboto" panose="02000000000000000000" pitchFamily="2"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err="1">
                          <a:solidFill>
                            <a:srgbClr val="C00000"/>
                          </a:solidFill>
                          <a:latin typeface="Roboto" panose="02000000000000000000" pitchFamily="2" charset="0"/>
                          <a:ea typeface="Roboto" panose="02000000000000000000" pitchFamily="2" charset="0"/>
                          <a:cs typeface="Calibri"/>
                          <a:sym typeface="Arial"/>
                        </a:rPr>
                        <a:t>min_child_samples</a:t>
                      </a: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 </a:t>
                      </a:r>
                      <a:r>
                        <a:rPr lang="en-GB" sz="900" b="0" i="0" u="none" strike="noStrike" cap="none" dirty="0">
                          <a:solidFill>
                            <a:srgbClr val="1C3B70"/>
                          </a:solidFill>
                          <a:latin typeface="Roboto" panose="02000000000000000000" pitchFamily="2" charset="0"/>
                          <a:ea typeface="Roboto" panose="02000000000000000000" pitchFamily="2" charset="0"/>
                          <a:cs typeface="Calibri"/>
                          <a:sym typeface="Arial"/>
                        </a:rPr>
                        <a:t>18</a:t>
                      </a:r>
                    </a:p>
                  </a:txBody>
                  <a:tcPr/>
                </a:tc>
                <a:extLst>
                  <a:ext uri="{0D108BD9-81ED-4DB2-BD59-A6C34878D82A}">
                    <a16:rowId xmlns:a16="http://schemas.microsoft.com/office/drawing/2014/main" val="4168328132"/>
                  </a:ext>
                </a:extLst>
              </a:tr>
              <a:tr h="244105">
                <a:tc>
                  <a:txBody>
                    <a:bodyPr/>
                    <a:lstStyle/>
                    <a:p>
                      <a:pPr marL="0" algn="l">
                        <a:lnSpc>
                          <a:spcPct val="100000"/>
                        </a:lnSpc>
                        <a:spcBef>
                          <a:spcPts val="0"/>
                        </a:spcBef>
                      </a:pPr>
                      <a:r>
                        <a:rPr sz="900" spc="-5" dirty="0">
                          <a:solidFill>
                            <a:srgbClr val="1C3B70"/>
                          </a:solidFill>
                          <a:latin typeface="Roboto" panose="02000000000000000000" pitchFamily="2" charset="0"/>
                          <a:ea typeface="Roboto" panose="02000000000000000000" pitchFamily="2" charset="0"/>
                          <a:cs typeface="Calibri"/>
                        </a:rPr>
                        <a:t>objective</a:t>
                      </a:r>
                      <a:endParaRPr sz="900" dirty="0">
                        <a:latin typeface="Roboto" panose="02000000000000000000" pitchFamily="2" charset="0"/>
                        <a:ea typeface="Roboto" panose="02000000000000000000" pitchFamily="2" charset="0"/>
                        <a:cs typeface="Calibri"/>
                      </a:endParaRPr>
                    </a:p>
                  </a:txBody>
                  <a:tcPr marL="0" marR="0" marT="88900"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Binary Description : Application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sigmoïde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comme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fonction</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d'activation</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Entropie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croisée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comme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fonction</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 de </a:t>
                      </a:r>
                      <a:r>
                        <a:rPr lang="en-GB" sz="600" b="0" i="0" u="none" strike="noStrike" cap="none" dirty="0" err="1">
                          <a:solidFill>
                            <a:srgbClr val="1C3B70"/>
                          </a:solidFill>
                          <a:latin typeface="Roboto" panose="02000000000000000000" pitchFamily="2" charset="0"/>
                          <a:ea typeface="Roboto" panose="02000000000000000000" pitchFamily="2" charset="0"/>
                          <a:cs typeface="Calibri"/>
                          <a:sym typeface="Arial"/>
                        </a:rPr>
                        <a:t>perte</a:t>
                      </a:r>
                      <a:r>
                        <a:rPr lang="en-GB" sz="600" b="0" i="0" u="none" strike="noStrike" cap="none" dirty="0">
                          <a:solidFill>
                            <a:srgbClr val="1C3B70"/>
                          </a:solidFill>
                          <a:latin typeface="Roboto" panose="02000000000000000000" pitchFamily="2" charset="0"/>
                          <a:ea typeface="Roboto" panose="02000000000000000000" pitchFamily="2" charset="0"/>
                          <a:cs typeface="Calibri"/>
                          <a:sym typeface="Arial"/>
                        </a:rPr>
                        <a:t>.</a:t>
                      </a:r>
                    </a:p>
                  </a:txBody>
                  <a:tcPr anchor="ctr"/>
                </a:tc>
                <a:tc>
                  <a:txBody>
                    <a:bodyPr/>
                    <a:lstStyle/>
                    <a:p>
                      <a:pPr marL="0" algn="l">
                        <a:spcBef>
                          <a:spcPts val="0"/>
                        </a:spcBef>
                      </a:pPr>
                      <a:endParaRPr lang="fr-FR" sz="1050" dirty="0">
                        <a:solidFill>
                          <a:schemeClr val="tx1"/>
                        </a:solidFill>
                        <a:latin typeface="Roboto" panose="02000000000000000000" pitchFamily="2" charset="0"/>
                        <a:ea typeface="Roboto" panose="02000000000000000000" pitchFamily="2"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b="0" i="0" u="none" strike="noStrike" cap="none" dirty="0">
                          <a:solidFill>
                            <a:srgbClr val="C00000"/>
                          </a:solidFill>
                          <a:latin typeface="Roboto" panose="02000000000000000000" pitchFamily="2" charset="0"/>
                          <a:ea typeface="Roboto" panose="02000000000000000000" pitchFamily="2" charset="0"/>
                          <a:cs typeface="Calibri"/>
                          <a:sym typeface="Arial"/>
                        </a:rPr>
                        <a:t>binary</a:t>
                      </a:r>
                    </a:p>
                  </a:txBody>
                  <a:tcPr/>
                </a:tc>
                <a:extLst>
                  <a:ext uri="{0D108BD9-81ED-4DB2-BD59-A6C34878D82A}">
                    <a16:rowId xmlns:a16="http://schemas.microsoft.com/office/drawing/2014/main" val="2433642259"/>
                  </a:ext>
                </a:extLst>
              </a:tr>
            </a:tbl>
          </a:graphicData>
        </a:graphic>
      </p:graphicFrame>
    </p:spTree>
    <p:extLst>
      <p:ext uri="{BB962C8B-B14F-4D97-AF65-F5344CB8AC3E}">
        <p14:creationId xmlns:p14="http://schemas.microsoft.com/office/powerpoint/2010/main" val="1087275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87" name="Google Shape;87;p16"/>
          <p:cNvPicPr preferRelativeResize="0"/>
          <p:nvPr/>
        </p:nvPicPr>
        <p:blipFill>
          <a:blip r:embed="rId3">
            <a:alphaModFix/>
          </a:blip>
          <a:stretch>
            <a:fillRect/>
          </a:stretch>
        </p:blipFill>
        <p:spPr>
          <a:xfrm>
            <a:off x="1511400" y="754725"/>
            <a:ext cx="5858425" cy="3945300"/>
          </a:xfrm>
          <a:prstGeom prst="rect">
            <a:avLst/>
          </a:prstGeom>
          <a:noFill/>
          <a:ln w="9525" cap="flat" cmpd="sng">
            <a:solidFill>
              <a:schemeClr val="accent5"/>
            </a:solidFill>
            <a:prstDash val="solid"/>
            <a:round/>
            <a:headEnd type="none" w="sm" len="sm"/>
            <a:tailEnd type="none" w="sm" len="sm"/>
          </a:ln>
        </p:spPr>
      </p:pic>
      <p:sp>
        <p:nvSpPr>
          <p:cNvPr id="88" name="Google Shape;88;p16"/>
          <p:cNvSpPr txBox="1"/>
          <p:nvPr/>
        </p:nvSpPr>
        <p:spPr>
          <a:xfrm>
            <a:off x="83100" y="64025"/>
            <a:ext cx="51477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20" b="1">
                <a:solidFill>
                  <a:srgbClr val="0A26CA"/>
                </a:solidFill>
                <a:latin typeface="Roboto"/>
                <a:ea typeface="Roboto"/>
                <a:cs typeface="Roboto"/>
                <a:sym typeface="Roboto"/>
              </a:rPr>
              <a:t>Introduction - Compétition Kaggle </a:t>
            </a:r>
            <a:endParaRPr sz="2320" b="1">
              <a:solidFill>
                <a:srgbClr val="0A26CA"/>
              </a:solidFill>
              <a:latin typeface="Roboto"/>
              <a:ea typeface="Roboto"/>
              <a:cs typeface="Roboto"/>
              <a:sym typeface="Roboto"/>
            </a:endParaRPr>
          </a:p>
        </p:txBody>
      </p:sp>
      <p:pic>
        <p:nvPicPr>
          <p:cNvPr id="89" name="Google Shape;89;p16"/>
          <p:cNvPicPr preferRelativeResize="0"/>
          <p:nvPr/>
        </p:nvPicPr>
        <p:blipFill>
          <a:blip r:embed="rId4">
            <a:alphaModFix/>
          </a:blip>
          <a:stretch>
            <a:fillRect/>
          </a:stretch>
        </p:blipFill>
        <p:spPr>
          <a:xfrm>
            <a:off x="5831250" y="114800"/>
            <a:ext cx="1482818" cy="572700"/>
          </a:xfrm>
          <a:prstGeom prst="rect">
            <a:avLst/>
          </a:prstGeom>
          <a:noFill/>
          <a:ln>
            <a:noFill/>
          </a:ln>
        </p:spPr>
      </p:pic>
      <p:sp>
        <p:nvSpPr>
          <p:cNvPr id="90" name="Google Shape;90;p16"/>
          <p:cNvSpPr/>
          <p:nvPr/>
        </p:nvSpPr>
        <p:spPr>
          <a:xfrm>
            <a:off x="6613075" y="1136625"/>
            <a:ext cx="624300" cy="5166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6"/>
          <p:cNvSpPr/>
          <p:nvPr/>
        </p:nvSpPr>
        <p:spPr>
          <a:xfrm>
            <a:off x="5892900" y="3791875"/>
            <a:ext cx="624300" cy="5166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6"/>
          <p:cNvSpPr txBox="1"/>
          <p:nvPr/>
        </p:nvSpPr>
        <p:spPr>
          <a:xfrm>
            <a:off x="4880076" y="4780353"/>
            <a:ext cx="42495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fr" sz="1000" dirty="0">
                <a:solidFill>
                  <a:schemeClr val="dk1"/>
                </a:solidFill>
                <a:latin typeface="Roboto"/>
                <a:ea typeface="Roboto"/>
                <a:cs typeface="Roboto"/>
                <a:sym typeface="Roboto"/>
              </a:rPr>
              <a:t>https://</a:t>
            </a:r>
            <a:r>
              <a:rPr lang="fr" sz="1000" dirty="0" err="1">
                <a:solidFill>
                  <a:schemeClr val="dk1"/>
                </a:solidFill>
                <a:latin typeface="Roboto"/>
                <a:ea typeface="Roboto"/>
                <a:cs typeface="Roboto"/>
                <a:sym typeface="Roboto"/>
              </a:rPr>
              <a:t>www.kaggle.com</a:t>
            </a:r>
            <a:r>
              <a:rPr lang="fr" sz="1000" dirty="0">
                <a:solidFill>
                  <a:schemeClr val="dk1"/>
                </a:solidFill>
                <a:latin typeface="Roboto"/>
                <a:ea typeface="Roboto"/>
                <a:cs typeface="Roboto"/>
                <a:sym typeface="Roboto"/>
              </a:rPr>
              <a:t>/c/home-</a:t>
            </a:r>
            <a:r>
              <a:rPr lang="fr" sz="1000" dirty="0" err="1">
                <a:solidFill>
                  <a:schemeClr val="dk1"/>
                </a:solidFill>
                <a:latin typeface="Roboto"/>
                <a:ea typeface="Roboto"/>
                <a:cs typeface="Roboto"/>
                <a:sym typeface="Roboto"/>
              </a:rPr>
              <a:t>credit</a:t>
            </a:r>
            <a:r>
              <a:rPr lang="fr" sz="1000" dirty="0">
                <a:solidFill>
                  <a:schemeClr val="dk1"/>
                </a:solidFill>
                <a:latin typeface="Roboto"/>
                <a:ea typeface="Roboto"/>
                <a:cs typeface="Roboto"/>
                <a:sym typeface="Roboto"/>
              </a:rPr>
              <a:t>-default-</a:t>
            </a:r>
            <a:r>
              <a:rPr lang="fr" sz="1000" dirty="0" err="1">
                <a:solidFill>
                  <a:schemeClr val="dk1"/>
                </a:solidFill>
                <a:latin typeface="Roboto"/>
                <a:ea typeface="Roboto"/>
                <a:cs typeface="Roboto"/>
                <a:sym typeface="Roboto"/>
              </a:rPr>
              <a:t>risk</a:t>
            </a:r>
            <a:r>
              <a:rPr lang="fr" sz="1000" dirty="0">
                <a:solidFill>
                  <a:schemeClr val="dk1"/>
                </a:solidFill>
                <a:latin typeface="Roboto"/>
                <a:ea typeface="Roboto"/>
                <a:cs typeface="Roboto"/>
                <a:sym typeface="Roboto"/>
              </a:rPr>
              <a:t>/</a:t>
            </a:r>
            <a:r>
              <a:rPr lang="fr" sz="1000" dirty="0" err="1">
                <a:solidFill>
                  <a:schemeClr val="dk1"/>
                </a:solidFill>
                <a:latin typeface="Roboto"/>
                <a:ea typeface="Roboto"/>
                <a:cs typeface="Roboto"/>
                <a:sym typeface="Roboto"/>
              </a:rPr>
              <a:t>leaderboard</a:t>
            </a:r>
            <a:r>
              <a:rPr lang="fr" sz="1000" dirty="0">
                <a:solidFill>
                  <a:schemeClr val="dk1"/>
                </a:solidFill>
                <a:latin typeface="Roboto"/>
                <a:ea typeface="Roboto"/>
                <a:cs typeface="Roboto"/>
                <a:sym typeface="Roboto"/>
              </a:rPr>
              <a:t>?</a:t>
            </a:r>
            <a:endParaRPr sz="1000" dirty="0">
              <a:latin typeface="Roboto"/>
              <a:ea typeface="Roboto"/>
              <a:cs typeface="Roboto"/>
              <a:sym typeface="Roboto"/>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8" name="Table 138">
            <a:extLst>
              <a:ext uri="{FF2B5EF4-FFF2-40B4-BE49-F238E27FC236}">
                <a16:creationId xmlns:a16="http://schemas.microsoft.com/office/drawing/2014/main" id="{132D1C10-0C00-4A4B-B193-92216C3CA5C2}"/>
              </a:ext>
            </a:extLst>
          </p:cNvPr>
          <p:cNvGraphicFramePr>
            <a:graphicFrameLocks noGrp="1"/>
          </p:cNvGraphicFramePr>
          <p:nvPr>
            <p:extLst>
              <p:ext uri="{D42A27DB-BD31-4B8C-83A1-F6EECF244321}">
                <p14:modId xmlns:p14="http://schemas.microsoft.com/office/powerpoint/2010/main" val="647028909"/>
              </p:ext>
            </p:extLst>
          </p:nvPr>
        </p:nvGraphicFramePr>
        <p:xfrm>
          <a:off x="83099" y="620823"/>
          <a:ext cx="7130152" cy="4175760"/>
        </p:xfrm>
        <a:graphic>
          <a:graphicData uri="http://schemas.openxmlformats.org/drawingml/2006/table">
            <a:tbl>
              <a:tblPr firstRow="1" bandRow="1">
                <a:tableStyleId>{D5312E88-327D-467A-A1B3-24D3012EF590}</a:tableStyleId>
              </a:tblPr>
              <a:tblGrid>
                <a:gridCol w="1864533">
                  <a:extLst>
                    <a:ext uri="{9D8B030D-6E8A-4147-A177-3AD203B41FA5}">
                      <a16:colId xmlns:a16="http://schemas.microsoft.com/office/drawing/2014/main" val="2297379815"/>
                    </a:ext>
                  </a:extLst>
                </a:gridCol>
                <a:gridCol w="291403">
                  <a:extLst>
                    <a:ext uri="{9D8B030D-6E8A-4147-A177-3AD203B41FA5}">
                      <a16:colId xmlns:a16="http://schemas.microsoft.com/office/drawing/2014/main" val="1155717454"/>
                    </a:ext>
                  </a:extLst>
                </a:gridCol>
                <a:gridCol w="294216">
                  <a:extLst>
                    <a:ext uri="{9D8B030D-6E8A-4147-A177-3AD203B41FA5}">
                      <a16:colId xmlns:a16="http://schemas.microsoft.com/office/drawing/2014/main" val="2279016279"/>
                    </a:ext>
                  </a:extLst>
                </a:gridCol>
                <a:gridCol w="4680000">
                  <a:extLst>
                    <a:ext uri="{9D8B030D-6E8A-4147-A177-3AD203B41FA5}">
                      <a16:colId xmlns:a16="http://schemas.microsoft.com/office/drawing/2014/main" val="3969633623"/>
                    </a:ext>
                  </a:extLst>
                </a:gridCol>
              </a:tblGrid>
              <a:tr h="482568">
                <a:tc>
                  <a:txBody>
                    <a:bodyPr/>
                    <a:lstStyle/>
                    <a:p>
                      <a:pPr algn="ctr"/>
                      <a:r>
                        <a:rPr lang="fr-FR" sz="1000" b="1" noProof="0">
                          <a:solidFill>
                            <a:srgbClr val="C00000"/>
                          </a:solidFill>
                          <a:latin typeface="Roboto" panose="02000000000000000000" pitchFamily="2" charset="0"/>
                          <a:ea typeface="Roboto" panose="02000000000000000000" pitchFamily="2" charset="0"/>
                        </a:rPr>
                        <a:t>TARGET_NEIGHBOORS_500</a:t>
                      </a:r>
                    </a:p>
                  </a:txBody>
                  <a:tcPr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spc="-5" noProof="0" dirty="0">
                          <a:solidFill>
                            <a:srgbClr val="002060"/>
                          </a:solidFill>
                          <a:latin typeface="Roboto" panose="02000000000000000000" pitchFamily="2" charset="0"/>
                          <a:ea typeface="Roboto" panose="02000000000000000000" pitchFamily="2" charset="0"/>
                          <a:cs typeface="Calibri"/>
                        </a:rPr>
                        <a:t>Valeur </a:t>
                      </a:r>
                      <a:r>
                        <a:rPr lang="fr-FR" sz="1000" b="1" spc="-10" noProof="0" dirty="0">
                          <a:solidFill>
                            <a:srgbClr val="002060"/>
                          </a:solidFill>
                          <a:latin typeface="Roboto" panose="02000000000000000000" pitchFamily="2" charset="0"/>
                          <a:ea typeface="Roboto" panose="02000000000000000000" pitchFamily="2" charset="0"/>
                          <a:cs typeface="Calibri"/>
                        </a:rPr>
                        <a:t>TARGET</a:t>
                      </a:r>
                      <a:r>
                        <a:rPr lang="fr-FR" sz="1000" b="0" spc="-10" noProof="0" dirty="0">
                          <a:solidFill>
                            <a:srgbClr val="002060"/>
                          </a:solidFill>
                          <a:latin typeface="Roboto" panose="02000000000000000000" pitchFamily="2" charset="0"/>
                          <a:ea typeface="Roboto" panose="02000000000000000000" pitchFamily="2" charset="0"/>
                          <a:cs typeface="Calibri"/>
                        </a:rPr>
                        <a:t> </a:t>
                      </a:r>
                      <a:r>
                        <a:rPr lang="fr-FR" sz="1000" b="1" spc="5" noProof="0" dirty="0">
                          <a:solidFill>
                            <a:srgbClr val="002060"/>
                          </a:solidFill>
                          <a:latin typeface="Roboto" panose="02000000000000000000" pitchFamily="2" charset="0"/>
                          <a:ea typeface="Roboto" panose="02000000000000000000" pitchFamily="2" charset="0"/>
                          <a:cs typeface="Calibri"/>
                        </a:rPr>
                        <a:t>moyenne</a:t>
                      </a:r>
                      <a:r>
                        <a:rPr lang="fr-FR" sz="1000" b="0" spc="5" noProof="0" dirty="0">
                          <a:solidFill>
                            <a:srgbClr val="002060"/>
                          </a:solidFill>
                          <a:latin typeface="Roboto" panose="02000000000000000000" pitchFamily="2" charset="0"/>
                          <a:ea typeface="Roboto" panose="02000000000000000000" pitchFamily="2" charset="0"/>
                          <a:cs typeface="Calibri"/>
                        </a:rPr>
                        <a:t> </a:t>
                      </a:r>
                      <a:r>
                        <a:rPr lang="fr-FR" sz="1000" b="0" spc="10" noProof="0" dirty="0">
                          <a:solidFill>
                            <a:srgbClr val="002060"/>
                          </a:solidFill>
                          <a:latin typeface="Roboto" panose="02000000000000000000" pitchFamily="2" charset="0"/>
                          <a:ea typeface="Roboto" panose="02000000000000000000" pitchFamily="2" charset="0"/>
                          <a:cs typeface="Calibri"/>
                        </a:rPr>
                        <a:t>des 500 </a:t>
                      </a:r>
                      <a:r>
                        <a:rPr lang="fr-FR" sz="1000" b="0" spc="5" noProof="0" dirty="0">
                          <a:solidFill>
                            <a:srgbClr val="002060"/>
                          </a:solidFill>
                          <a:latin typeface="Roboto" panose="02000000000000000000" pitchFamily="2" charset="0"/>
                          <a:ea typeface="Roboto" panose="02000000000000000000" pitchFamily="2" charset="0"/>
                          <a:cs typeface="Calibri"/>
                        </a:rPr>
                        <a:t>voisins </a:t>
                      </a:r>
                      <a:r>
                        <a:rPr lang="fr-FR" sz="1000" b="0" noProof="0" dirty="0">
                          <a:solidFill>
                            <a:srgbClr val="002060"/>
                          </a:solidFill>
                          <a:latin typeface="Roboto" panose="02000000000000000000" pitchFamily="2" charset="0"/>
                          <a:ea typeface="Roboto" panose="02000000000000000000" pitchFamily="2" charset="0"/>
                          <a:cs typeface="Calibri"/>
                        </a:rPr>
                        <a:t>les </a:t>
                      </a:r>
                      <a:r>
                        <a:rPr lang="fr-FR" sz="1000" b="0" spc="5" noProof="0" dirty="0">
                          <a:solidFill>
                            <a:srgbClr val="002060"/>
                          </a:solidFill>
                          <a:latin typeface="Roboto" panose="02000000000000000000" pitchFamily="2" charset="0"/>
                          <a:ea typeface="Roboto" panose="02000000000000000000" pitchFamily="2" charset="0"/>
                          <a:cs typeface="Calibri"/>
                        </a:rPr>
                        <a:t>plus proches </a:t>
                      </a:r>
                      <a:r>
                        <a:rPr lang="fr-FR" sz="1000" b="0" spc="10" noProof="0" dirty="0">
                          <a:solidFill>
                            <a:srgbClr val="002060"/>
                          </a:solidFill>
                          <a:latin typeface="Roboto" panose="02000000000000000000" pitchFamily="2" charset="0"/>
                          <a:ea typeface="Roboto" panose="02000000000000000000" pitchFamily="2" charset="0"/>
                          <a:cs typeface="Calibri"/>
                        </a:rPr>
                        <a:t>de chaque </a:t>
                      </a:r>
                      <a:r>
                        <a:rPr lang="fr-FR" sz="1000" b="0" spc="5" noProof="0" dirty="0">
                          <a:solidFill>
                            <a:srgbClr val="002060"/>
                          </a:solidFill>
                          <a:latin typeface="Roboto" panose="02000000000000000000" pitchFamily="2" charset="0"/>
                          <a:ea typeface="Roboto" panose="02000000000000000000" pitchFamily="2" charset="0"/>
                          <a:cs typeface="Calibri"/>
                        </a:rPr>
                        <a:t>ligne, </a:t>
                      </a:r>
                      <a:r>
                        <a:rPr lang="fr-FR" sz="1000" b="0" spc="10" noProof="0" dirty="0">
                          <a:solidFill>
                            <a:srgbClr val="002060"/>
                          </a:solidFill>
                          <a:latin typeface="Roboto" panose="02000000000000000000" pitchFamily="2" charset="0"/>
                          <a:ea typeface="Roboto" panose="02000000000000000000" pitchFamily="2" charset="0"/>
                          <a:cs typeface="Calibri"/>
                        </a:rPr>
                        <a:t>où chaque </a:t>
                      </a:r>
                      <a:r>
                        <a:rPr lang="fr-FR" sz="1000" b="0" spc="5" noProof="0" dirty="0">
                          <a:solidFill>
                            <a:srgbClr val="002060"/>
                          </a:solidFill>
                          <a:latin typeface="Roboto" panose="02000000000000000000" pitchFamily="2" charset="0"/>
                          <a:ea typeface="Roboto" panose="02000000000000000000" pitchFamily="2" charset="0"/>
                          <a:cs typeface="Calibri"/>
                        </a:rPr>
                        <a:t>voisinage </a:t>
                      </a:r>
                      <a:r>
                        <a:rPr lang="fr-FR" sz="1000" b="0" noProof="0" dirty="0">
                          <a:solidFill>
                            <a:srgbClr val="002060"/>
                          </a:solidFill>
                          <a:latin typeface="Roboto" panose="02000000000000000000" pitchFamily="2" charset="0"/>
                          <a:ea typeface="Roboto" panose="02000000000000000000" pitchFamily="2" charset="0"/>
                          <a:cs typeface="Calibri"/>
                        </a:rPr>
                        <a:t>est </a:t>
                      </a:r>
                      <a:r>
                        <a:rPr lang="fr-FR" sz="1000" b="0" spc="5" noProof="0" dirty="0">
                          <a:solidFill>
                            <a:srgbClr val="002060"/>
                          </a:solidFill>
                          <a:latin typeface="Roboto" panose="02000000000000000000" pitchFamily="2" charset="0"/>
                          <a:ea typeface="Roboto" panose="02000000000000000000" pitchFamily="2" charset="0"/>
                          <a:cs typeface="Calibri"/>
                        </a:rPr>
                        <a:t>défini </a:t>
                      </a:r>
                      <a:r>
                        <a:rPr lang="fr-FR" sz="1000" b="0" spc="10" noProof="0" dirty="0">
                          <a:solidFill>
                            <a:srgbClr val="002060"/>
                          </a:solidFill>
                          <a:latin typeface="Roboto" panose="02000000000000000000" pitchFamily="2" charset="0"/>
                          <a:ea typeface="Roboto" panose="02000000000000000000" pitchFamily="2" charset="0"/>
                          <a:cs typeface="Calibri"/>
                        </a:rPr>
                        <a:t>par </a:t>
                      </a:r>
                      <a:r>
                        <a:rPr lang="fr-FR" sz="1000" b="0" noProof="0" dirty="0">
                          <a:solidFill>
                            <a:srgbClr val="002060"/>
                          </a:solidFill>
                          <a:latin typeface="Roboto" panose="02000000000000000000" pitchFamily="2" charset="0"/>
                          <a:ea typeface="Roboto" panose="02000000000000000000" pitchFamily="2" charset="0"/>
                          <a:cs typeface="Calibri"/>
                        </a:rPr>
                        <a:t>les </a:t>
                      </a:r>
                      <a:r>
                        <a:rPr lang="fr-FR" sz="1000" b="1" noProof="0" dirty="0">
                          <a:solidFill>
                            <a:srgbClr val="002060"/>
                          </a:solidFill>
                          <a:latin typeface="Roboto" panose="02000000000000000000" pitchFamily="2" charset="0"/>
                          <a:ea typeface="Roboto" panose="02000000000000000000" pitchFamily="2" charset="0"/>
                          <a:cs typeface="Calibri"/>
                        </a:rPr>
                        <a:t>trois </a:t>
                      </a:r>
                      <a:r>
                        <a:rPr lang="fr-FR" sz="1000" b="1" spc="5" noProof="0" dirty="0">
                          <a:solidFill>
                            <a:srgbClr val="002060"/>
                          </a:solidFill>
                          <a:latin typeface="Roboto" panose="02000000000000000000" pitchFamily="2" charset="0"/>
                          <a:ea typeface="Roboto" panose="02000000000000000000" pitchFamily="2" charset="0"/>
                          <a:cs typeface="Calibri"/>
                        </a:rPr>
                        <a:t>sources externes </a:t>
                      </a:r>
                      <a:r>
                        <a:rPr lang="fr-FR" sz="1000" b="0" spc="5" noProof="0" dirty="0">
                          <a:solidFill>
                            <a:srgbClr val="002060"/>
                          </a:solidFill>
                          <a:latin typeface="Roboto" panose="02000000000000000000" pitchFamily="2" charset="0"/>
                          <a:ea typeface="Roboto" panose="02000000000000000000" pitchFamily="2" charset="0"/>
                          <a:cs typeface="Calibri"/>
                        </a:rPr>
                        <a:t>(1,2,3) et le </a:t>
                      </a:r>
                      <a:r>
                        <a:rPr lang="fr-FR" sz="1000" b="1" spc="-5" noProof="0" dirty="0">
                          <a:solidFill>
                            <a:srgbClr val="002060"/>
                          </a:solidFill>
                          <a:latin typeface="Roboto" panose="02000000000000000000" pitchFamily="2" charset="0"/>
                          <a:ea typeface="Roboto" panose="02000000000000000000" pitchFamily="2" charset="0"/>
                          <a:cs typeface="Calibri"/>
                        </a:rPr>
                        <a:t>ratio</a:t>
                      </a:r>
                      <a:r>
                        <a:rPr lang="fr-FR" sz="1000" b="1" spc="195" noProof="0" dirty="0">
                          <a:solidFill>
                            <a:srgbClr val="002060"/>
                          </a:solidFill>
                          <a:latin typeface="Roboto" panose="02000000000000000000" pitchFamily="2" charset="0"/>
                          <a:ea typeface="Roboto" panose="02000000000000000000" pitchFamily="2" charset="0"/>
                          <a:cs typeface="Calibri"/>
                        </a:rPr>
                        <a:t> </a:t>
                      </a:r>
                      <a:r>
                        <a:rPr lang="fr-FR" sz="1000" b="1" noProof="0" dirty="0">
                          <a:solidFill>
                            <a:srgbClr val="002060"/>
                          </a:solidFill>
                          <a:latin typeface="Roboto" panose="02000000000000000000" pitchFamily="2" charset="0"/>
                          <a:ea typeface="Roboto" panose="02000000000000000000" pitchFamily="2" charset="0"/>
                          <a:cs typeface="Calibri"/>
                        </a:rPr>
                        <a:t>crédit/intérêts</a:t>
                      </a:r>
                      <a:endParaRPr lang="fr-FR" sz="1000" b="0" noProof="0" dirty="0">
                        <a:solidFill>
                          <a:srgbClr val="002060"/>
                        </a:solidFill>
                        <a:latin typeface="Roboto" panose="02000000000000000000" pitchFamily="2" charset="0"/>
                        <a:ea typeface="Roboto" panose="02000000000000000000" pitchFamily="2" charset="0"/>
                        <a:cs typeface="Calibri"/>
                      </a:endParaRPr>
                    </a:p>
                  </a:txBody>
                  <a:tcPr>
                    <a:solidFill>
                      <a:schemeClr val="accent2">
                        <a:lumMod val="20000"/>
                        <a:lumOff val="80000"/>
                      </a:schemeClr>
                    </a:solidFill>
                  </a:tcPr>
                </a:tc>
                <a:extLst>
                  <a:ext uri="{0D108BD9-81ED-4DB2-BD59-A6C34878D82A}">
                    <a16:rowId xmlns:a16="http://schemas.microsoft.com/office/drawing/2014/main" val="2260267447"/>
                  </a:ext>
                </a:extLst>
              </a:tr>
              <a:tr h="214475">
                <a:tc>
                  <a:txBody>
                    <a:bodyPr/>
                    <a:lstStyle/>
                    <a:p>
                      <a:pPr algn="ctr"/>
                      <a:r>
                        <a:rPr lang="fr-FR" sz="1000" b="1" noProof="0">
                          <a:solidFill>
                            <a:srgbClr val="FFC000"/>
                          </a:solidFill>
                          <a:latin typeface="Roboto" panose="02000000000000000000" pitchFamily="2" charset="0"/>
                          <a:ea typeface="Roboto" panose="02000000000000000000" pitchFamily="2" charset="0"/>
                        </a:rPr>
                        <a:t>DAYS_BIRTH</a:t>
                      </a:r>
                    </a:p>
                  </a:txBody>
                  <a:tcPr anchor="ctr">
                    <a:solidFill>
                      <a:schemeClr val="accent3">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1" spc="5" noProof="0" dirty="0">
                          <a:solidFill>
                            <a:srgbClr val="002060"/>
                          </a:solidFill>
                          <a:latin typeface="Roboto" panose="02000000000000000000" pitchFamily="2" charset="0"/>
                          <a:ea typeface="Roboto" panose="02000000000000000000" pitchFamily="2" charset="0"/>
                          <a:cs typeface="Calibri"/>
                        </a:rPr>
                        <a:t>Âge </a:t>
                      </a:r>
                      <a:r>
                        <a:rPr lang="fr-FR" sz="1000" b="1" spc="15" noProof="0" dirty="0">
                          <a:solidFill>
                            <a:srgbClr val="002060"/>
                          </a:solidFill>
                          <a:latin typeface="Roboto" panose="02000000000000000000" pitchFamily="2" charset="0"/>
                          <a:ea typeface="Roboto" panose="02000000000000000000" pitchFamily="2" charset="0"/>
                          <a:cs typeface="Calibri"/>
                        </a:rPr>
                        <a:t>du </a:t>
                      </a:r>
                      <a:r>
                        <a:rPr lang="fr-FR" sz="1000" b="1" spc="5" noProof="0" dirty="0">
                          <a:solidFill>
                            <a:srgbClr val="002060"/>
                          </a:solidFill>
                          <a:latin typeface="Roboto" panose="02000000000000000000" pitchFamily="2" charset="0"/>
                          <a:ea typeface="Roboto" panose="02000000000000000000" pitchFamily="2" charset="0"/>
                          <a:cs typeface="Calibri"/>
                        </a:rPr>
                        <a:t>client </a:t>
                      </a:r>
                      <a:r>
                        <a:rPr lang="fr-FR" sz="1000" b="0" spc="10" noProof="0" dirty="0">
                          <a:solidFill>
                            <a:srgbClr val="002060"/>
                          </a:solidFill>
                          <a:latin typeface="Roboto" panose="02000000000000000000" pitchFamily="2" charset="0"/>
                          <a:ea typeface="Roboto" panose="02000000000000000000" pitchFamily="2" charset="0"/>
                          <a:cs typeface="Calibri"/>
                        </a:rPr>
                        <a:t>en </a:t>
                      </a:r>
                      <a:r>
                        <a:rPr lang="fr-FR" sz="1000" b="0" spc="5" noProof="0" dirty="0">
                          <a:solidFill>
                            <a:srgbClr val="002060"/>
                          </a:solidFill>
                          <a:latin typeface="Roboto" panose="02000000000000000000" pitchFamily="2" charset="0"/>
                          <a:ea typeface="Roboto" panose="02000000000000000000" pitchFamily="2" charset="0"/>
                          <a:cs typeface="Calibri"/>
                        </a:rPr>
                        <a:t>jours </a:t>
                      </a:r>
                      <a:r>
                        <a:rPr lang="fr-FR" sz="1000" b="0" spc="15" noProof="0" dirty="0">
                          <a:solidFill>
                            <a:srgbClr val="002060"/>
                          </a:solidFill>
                          <a:latin typeface="Roboto" panose="02000000000000000000" pitchFamily="2" charset="0"/>
                          <a:ea typeface="Roboto" panose="02000000000000000000" pitchFamily="2" charset="0"/>
                          <a:cs typeface="Calibri"/>
                        </a:rPr>
                        <a:t>au </a:t>
                      </a:r>
                      <a:r>
                        <a:rPr lang="fr-FR" sz="1000" b="0" spc="5" noProof="0" dirty="0">
                          <a:solidFill>
                            <a:srgbClr val="002060"/>
                          </a:solidFill>
                          <a:latin typeface="Roboto" panose="02000000000000000000" pitchFamily="2" charset="0"/>
                          <a:ea typeface="Roboto" panose="02000000000000000000" pitchFamily="2" charset="0"/>
                          <a:cs typeface="Calibri"/>
                        </a:rPr>
                        <a:t>moment </a:t>
                      </a:r>
                      <a:r>
                        <a:rPr lang="fr-FR" sz="1000" b="0" spc="10" noProof="0" dirty="0">
                          <a:solidFill>
                            <a:srgbClr val="002060"/>
                          </a:solidFill>
                          <a:latin typeface="Roboto" panose="02000000000000000000" pitchFamily="2" charset="0"/>
                          <a:ea typeface="Roboto" panose="02000000000000000000" pitchFamily="2" charset="0"/>
                          <a:cs typeface="Calibri"/>
                        </a:rPr>
                        <a:t>de </a:t>
                      </a:r>
                      <a:r>
                        <a:rPr lang="fr-FR" sz="1000" b="0" spc="5" noProof="0" dirty="0">
                          <a:solidFill>
                            <a:srgbClr val="002060"/>
                          </a:solidFill>
                          <a:latin typeface="Roboto" panose="02000000000000000000" pitchFamily="2" charset="0"/>
                          <a:ea typeface="Roboto" panose="02000000000000000000" pitchFamily="2" charset="0"/>
                          <a:cs typeface="Calibri"/>
                        </a:rPr>
                        <a:t>la</a:t>
                      </a:r>
                      <a:r>
                        <a:rPr lang="fr-FR" sz="1000" b="0" spc="-30" noProof="0" dirty="0">
                          <a:solidFill>
                            <a:srgbClr val="002060"/>
                          </a:solidFill>
                          <a:latin typeface="Roboto" panose="02000000000000000000" pitchFamily="2" charset="0"/>
                          <a:ea typeface="Roboto" panose="02000000000000000000" pitchFamily="2" charset="0"/>
                          <a:cs typeface="Calibri"/>
                        </a:rPr>
                        <a:t> </a:t>
                      </a:r>
                      <a:r>
                        <a:rPr lang="fr-FR" sz="1000" b="0" spc="10" noProof="0" dirty="0">
                          <a:solidFill>
                            <a:srgbClr val="002060"/>
                          </a:solidFill>
                          <a:latin typeface="Roboto" panose="02000000000000000000" pitchFamily="2" charset="0"/>
                          <a:ea typeface="Roboto" panose="02000000000000000000" pitchFamily="2" charset="0"/>
                          <a:cs typeface="Calibri"/>
                        </a:rPr>
                        <a:t>demande</a:t>
                      </a:r>
                      <a:endParaRPr lang="fr-FR" sz="1000" b="0" noProof="0" dirty="0">
                        <a:solidFill>
                          <a:srgbClr val="002060"/>
                        </a:solidFill>
                        <a:latin typeface="Roboto" panose="02000000000000000000" pitchFamily="2" charset="0"/>
                        <a:ea typeface="Roboto" panose="02000000000000000000" pitchFamily="2" charset="0"/>
                        <a:cs typeface="Calibri"/>
                      </a:endParaRPr>
                    </a:p>
                  </a:txBody>
                  <a:tcPr>
                    <a:solidFill>
                      <a:schemeClr val="accent2">
                        <a:lumMod val="20000"/>
                        <a:lumOff val="80000"/>
                      </a:schemeClr>
                    </a:solidFill>
                  </a:tcPr>
                </a:tc>
                <a:extLst>
                  <a:ext uri="{0D108BD9-81ED-4DB2-BD59-A6C34878D82A}">
                    <a16:rowId xmlns:a16="http://schemas.microsoft.com/office/drawing/2014/main" val="531386660"/>
                  </a:ext>
                </a:extLst>
              </a:tr>
              <a:tr h="214475">
                <a:tc>
                  <a:txBody>
                    <a:bodyPr/>
                    <a:lstStyle/>
                    <a:p>
                      <a:pPr algn="ctr"/>
                      <a:r>
                        <a:rPr lang="fr-FR" sz="1000" b="1" i="0" u="none" strike="noStrike" cap="none" noProof="0">
                          <a:solidFill>
                            <a:srgbClr val="FFC000"/>
                          </a:solidFill>
                          <a:latin typeface="Roboto" panose="02000000000000000000" pitchFamily="2" charset="0"/>
                          <a:ea typeface="Roboto" panose="02000000000000000000" pitchFamily="2" charset="0"/>
                          <a:cs typeface="Arial"/>
                          <a:sym typeface="Arial"/>
                        </a:rPr>
                        <a:t>DAYS_REGISTRATION</a:t>
                      </a:r>
                    </a:p>
                  </a:txBody>
                  <a:tcPr anchor="ctr">
                    <a:solidFill>
                      <a:schemeClr val="accent3">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spc="10" noProof="0" dirty="0">
                          <a:solidFill>
                            <a:srgbClr val="002060"/>
                          </a:solidFill>
                          <a:latin typeface="Roboto" panose="02000000000000000000" pitchFamily="2" charset="0"/>
                          <a:ea typeface="Roboto" panose="02000000000000000000" pitchFamily="2" charset="0"/>
                          <a:cs typeface="Calibri"/>
                        </a:rPr>
                        <a:t>Combien de </a:t>
                      </a:r>
                      <a:r>
                        <a:rPr lang="fr-FR" sz="1000" b="0" noProof="0" dirty="0">
                          <a:solidFill>
                            <a:srgbClr val="002060"/>
                          </a:solidFill>
                          <a:latin typeface="Roboto" panose="02000000000000000000" pitchFamily="2" charset="0"/>
                          <a:ea typeface="Roboto" panose="02000000000000000000" pitchFamily="2" charset="0"/>
                          <a:cs typeface="Calibri"/>
                        </a:rPr>
                        <a:t>jours avant </a:t>
                      </a:r>
                      <a:r>
                        <a:rPr lang="fr-FR" sz="1000" b="0" spc="5" noProof="0" dirty="0">
                          <a:solidFill>
                            <a:srgbClr val="002060"/>
                          </a:solidFill>
                          <a:latin typeface="Roboto" panose="02000000000000000000" pitchFamily="2" charset="0"/>
                          <a:ea typeface="Roboto" panose="02000000000000000000" pitchFamily="2" charset="0"/>
                          <a:cs typeface="Calibri"/>
                        </a:rPr>
                        <a:t>la </a:t>
                      </a:r>
                      <a:r>
                        <a:rPr lang="fr-FR" sz="1000" b="0" spc="15" noProof="0" dirty="0">
                          <a:solidFill>
                            <a:srgbClr val="002060"/>
                          </a:solidFill>
                          <a:latin typeface="Roboto" panose="02000000000000000000" pitchFamily="2" charset="0"/>
                          <a:ea typeface="Roboto" panose="02000000000000000000" pitchFamily="2" charset="0"/>
                          <a:cs typeface="Calibri"/>
                        </a:rPr>
                        <a:t>demande </a:t>
                      </a:r>
                      <a:r>
                        <a:rPr lang="fr-FR" sz="1000" b="0" spc="5" noProof="0" dirty="0">
                          <a:solidFill>
                            <a:srgbClr val="002060"/>
                          </a:solidFill>
                          <a:latin typeface="Roboto" panose="02000000000000000000" pitchFamily="2" charset="0"/>
                          <a:ea typeface="Roboto" panose="02000000000000000000" pitchFamily="2" charset="0"/>
                          <a:cs typeface="Calibri"/>
                        </a:rPr>
                        <a:t>le client </a:t>
                      </a:r>
                      <a:r>
                        <a:rPr lang="fr-FR" sz="1000" b="0" noProof="0" dirty="0" err="1">
                          <a:solidFill>
                            <a:srgbClr val="002060"/>
                          </a:solidFill>
                          <a:latin typeface="Roboto" panose="02000000000000000000" pitchFamily="2" charset="0"/>
                          <a:ea typeface="Roboto" panose="02000000000000000000" pitchFamily="2" charset="0"/>
                          <a:cs typeface="Calibri"/>
                        </a:rPr>
                        <a:t>a-t-il</a:t>
                      </a:r>
                      <a:r>
                        <a:rPr lang="fr-FR" sz="1000" b="0" noProof="0" dirty="0">
                          <a:solidFill>
                            <a:srgbClr val="002060"/>
                          </a:solidFill>
                          <a:latin typeface="Roboto" panose="02000000000000000000" pitchFamily="2" charset="0"/>
                          <a:ea typeface="Roboto" panose="02000000000000000000" pitchFamily="2" charset="0"/>
                          <a:cs typeface="Calibri"/>
                        </a:rPr>
                        <a:t> </a:t>
                      </a:r>
                      <a:r>
                        <a:rPr lang="fr-FR" sz="1000" b="1" spc="5" noProof="0" dirty="0">
                          <a:solidFill>
                            <a:srgbClr val="002060"/>
                          </a:solidFill>
                          <a:latin typeface="Roboto" panose="02000000000000000000" pitchFamily="2" charset="0"/>
                          <a:ea typeface="Roboto" panose="02000000000000000000" pitchFamily="2" charset="0"/>
                          <a:cs typeface="Calibri"/>
                        </a:rPr>
                        <a:t>modifié </a:t>
                      </a:r>
                      <a:r>
                        <a:rPr lang="fr-FR" sz="1000" b="1" spc="10" noProof="0" dirty="0">
                          <a:solidFill>
                            <a:srgbClr val="002060"/>
                          </a:solidFill>
                          <a:latin typeface="Roboto" panose="02000000000000000000" pitchFamily="2" charset="0"/>
                          <a:ea typeface="Roboto" panose="02000000000000000000" pitchFamily="2" charset="0"/>
                          <a:cs typeface="Calibri"/>
                        </a:rPr>
                        <a:t>son</a:t>
                      </a:r>
                      <a:r>
                        <a:rPr lang="fr-FR" sz="1000" b="1" spc="105" noProof="0" dirty="0">
                          <a:solidFill>
                            <a:srgbClr val="002060"/>
                          </a:solidFill>
                          <a:latin typeface="Roboto" panose="02000000000000000000" pitchFamily="2" charset="0"/>
                          <a:ea typeface="Roboto" panose="02000000000000000000" pitchFamily="2" charset="0"/>
                          <a:cs typeface="Calibri"/>
                        </a:rPr>
                        <a:t> </a:t>
                      </a:r>
                      <a:r>
                        <a:rPr lang="fr-FR" sz="1000" b="1" spc="5" noProof="0" dirty="0">
                          <a:solidFill>
                            <a:srgbClr val="002060"/>
                          </a:solidFill>
                          <a:latin typeface="Roboto" panose="02000000000000000000" pitchFamily="2" charset="0"/>
                          <a:ea typeface="Roboto" panose="02000000000000000000" pitchFamily="2" charset="0"/>
                          <a:cs typeface="Calibri"/>
                        </a:rPr>
                        <a:t>inscription</a:t>
                      </a:r>
                      <a:r>
                        <a:rPr lang="fr-FR" sz="1000" b="0" spc="5" noProof="0" dirty="0">
                          <a:solidFill>
                            <a:srgbClr val="002060"/>
                          </a:solidFill>
                          <a:latin typeface="Roboto" panose="02000000000000000000" pitchFamily="2" charset="0"/>
                          <a:ea typeface="Roboto" panose="02000000000000000000" pitchFamily="2" charset="0"/>
                          <a:cs typeface="Calibri"/>
                        </a:rPr>
                        <a:t>?</a:t>
                      </a:r>
                      <a:endParaRPr lang="fr-FR" sz="1000" b="0" noProof="0" dirty="0">
                        <a:solidFill>
                          <a:srgbClr val="002060"/>
                        </a:solidFill>
                        <a:latin typeface="Roboto" panose="02000000000000000000" pitchFamily="2" charset="0"/>
                        <a:ea typeface="Roboto" panose="02000000000000000000" pitchFamily="2" charset="0"/>
                        <a:cs typeface="Calibri"/>
                      </a:endParaRPr>
                    </a:p>
                  </a:txBody>
                  <a:tcPr>
                    <a:solidFill>
                      <a:schemeClr val="accent2">
                        <a:lumMod val="20000"/>
                        <a:lumOff val="80000"/>
                      </a:schemeClr>
                    </a:solidFill>
                  </a:tcPr>
                </a:tc>
                <a:extLst>
                  <a:ext uri="{0D108BD9-81ED-4DB2-BD59-A6C34878D82A}">
                    <a16:rowId xmlns:a16="http://schemas.microsoft.com/office/drawing/2014/main" val="1250820892"/>
                  </a:ext>
                </a:extLst>
              </a:tr>
              <a:tr h="348522">
                <a:tc>
                  <a:txBody>
                    <a:bodyPr/>
                    <a:lstStyle/>
                    <a:p>
                      <a:pPr algn="ctr"/>
                      <a:r>
                        <a:rPr lang="fr-FR" sz="1000" b="1" i="0" u="none" strike="noStrike" cap="none" noProof="0">
                          <a:solidFill>
                            <a:srgbClr val="FFC000"/>
                          </a:solidFill>
                          <a:latin typeface="Roboto" panose="02000000000000000000" pitchFamily="2" charset="0"/>
                          <a:ea typeface="Roboto" panose="02000000000000000000" pitchFamily="2" charset="0"/>
                          <a:cs typeface="Arial"/>
                          <a:sym typeface="Arial"/>
                        </a:rPr>
                        <a:t>DAYS_ID_PUBLISH</a:t>
                      </a:r>
                    </a:p>
                  </a:txBody>
                  <a:tcPr anchor="ctr">
                    <a:solidFill>
                      <a:schemeClr val="accent3">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spc="10" noProof="0" dirty="0">
                          <a:solidFill>
                            <a:srgbClr val="002060"/>
                          </a:solidFill>
                          <a:latin typeface="Roboto" panose="02000000000000000000" pitchFamily="2" charset="0"/>
                          <a:ea typeface="Roboto" panose="02000000000000000000" pitchFamily="2" charset="0"/>
                          <a:cs typeface="Calibri"/>
                        </a:rPr>
                        <a:t>Combien de </a:t>
                      </a:r>
                      <a:r>
                        <a:rPr lang="fr-FR" sz="1000" b="0" noProof="0" dirty="0">
                          <a:solidFill>
                            <a:srgbClr val="002060"/>
                          </a:solidFill>
                          <a:latin typeface="Roboto" panose="02000000000000000000" pitchFamily="2" charset="0"/>
                          <a:ea typeface="Roboto" panose="02000000000000000000" pitchFamily="2" charset="0"/>
                          <a:cs typeface="Calibri"/>
                        </a:rPr>
                        <a:t>jours avant </a:t>
                      </a:r>
                      <a:r>
                        <a:rPr lang="fr-FR" sz="1000" b="0" spc="5" noProof="0" dirty="0">
                          <a:solidFill>
                            <a:srgbClr val="002060"/>
                          </a:solidFill>
                          <a:latin typeface="Roboto" panose="02000000000000000000" pitchFamily="2" charset="0"/>
                          <a:ea typeface="Roboto" panose="02000000000000000000" pitchFamily="2" charset="0"/>
                          <a:cs typeface="Calibri"/>
                        </a:rPr>
                        <a:t>la </a:t>
                      </a:r>
                      <a:r>
                        <a:rPr lang="fr-FR" sz="1000" b="0" spc="10" noProof="0" dirty="0">
                          <a:solidFill>
                            <a:srgbClr val="002060"/>
                          </a:solidFill>
                          <a:latin typeface="Roboto" panose="02000000000000000000" pitchFamily="2" charset="0"/>
                          <a:ea typeface="Roboto" panose="02000000000000000000" pitchFamily="2" charset="0"/>
                          <a:cs typeface="Calibri"/>
                        </a:rPr>
                        <a:t>demande </a:t>
                      </a:r>
                      <a:r>
                        <a:rPr lang="fr-FR" sz="1000" b="0" spc="5" noProof="0" dirty="0">
                          <a:solidFill>
                            <a:srgbClr val="002060"/>
                          </a:solidFill>
                          <a:latin typeface="Roboto" panose="02000000000000000000" pitchFamily="2" charset="0"/>
                          <a:ea typeface="Roboto" panose="02000000000000000000" pitchFamily="2" charset="0"/>
                          <a:cs typeface="Calibri"/>
                        </a:rPr>
                        <a:t>le </a:t>
                      </a:r>
                      <a:r>
                        <a:rPr lang="fr-FR" sz="1000" b="0" noProof="0" dirty="0">
                          <a:solidFill>
                            <a:srgbClr val="002060"/>
                          </a:solidFill>
                          <a:latin typeface="Roboto" panose="02000000000000000000" pitchFamily="2" charset="0"/>
                          <a:ea typeface="Roboto" panose="02000000000000000000" pitchFamily="2" charset="0"/>
                          <a:cs typeface="Calibri"/>
                        </a:rPr>
                        <a:t>client </a:t>
                      </a:r>
                      <a:r>
                        <a:rPr lang="fr-FR" sz="1000" b="0" noProof="0" dirty="0" err="1">
                          <a:solidFill>
                            <a:srgbClr val="002060"/>
                          </a:solidFill>
                          <a:latin typeface="Roboto" panose="02000000000000000000" pitchFamily="2" charset="0"/>
                          <a:ea typeface="Roboto" panose="02000000000000000000" pitchFamily="2" charset="0"/>
                          <a:cs typeface="Calibri"/>
                        </a:rPr>
                        <a:t>a-t-il</a:t>
                      </a:r>
                      <a:r>
                        <a:rPr lang="fr-FR" sz="1000" b="0" noProof="0" dirty="0">
                          <a:solidFill>
                            <a:srgbClr val="002060"/>
                          </a:solidFill>
                          <a:latin typeface="Roboto" panose="02000000000000000000" pitchFamily="2" charset="0"/>
                          <a:ea typeface="Roboto" panose="02000000000000000000" pitchFamily="2" charset="0"/>
                          <a:cs typeface="Calibri"/>
                        </a:rPr>
                        <a:t> </a:t>
                      </a:r>
                      <a:r>
                        <a:rPr lang="fr-FR" sz="1000" b="1" spc="5" noProof="0" dirty="0">
                          <a:solidFill>
                            <a:srgbClr val="002060"/>
                          </a:solidFill>
                          <a:latin typeface="Roboto" panose="02000000000000000000" pitchFamily="2" charset="0"/>
                          <a:ea typeface="Roboto" panose="02000000000000000000" pitchFamily="2" charset="0"/>
                          <a:cs typeface="Calibri"/>
                        </a:rPr>
                        <a:t>modifié le </a:t>
                      </a:r>
                      <a:r>
                        <a:rPr lang="fr-FR" sz="1000" b="1" spc="10" noProof="0" dirty="0">
                          <a:solidFill>
                            <a:srgbClr val="002060"/>
                          </a:solidFill>
                          <a:latin typeface="Roboto" panose="02000000000000000000" pitchFamily="2" charset="0"/>
                          <a:ea typeface="Roboto" panose="02000000000000000000" pitchFamily="2" charset="0"/>
                          <a:cs typeface="Calibri"/>
                        </a:rPr>
                        <a:t>document </a:t>
                      </a:r>
                      <a:r>
                        <a:rPr lang="fr-FR" sz="1000" b="1" spc="5" noProof="0" dirty="0">
                          <a:solidFill>
                            <a:srgbClr val="002060"/>
                          </a:solidFill>
                          <a:latin typeface="Roboto" panose="02000000000000000000" pitchFamily="2" charset="0"/>
                          <a:ea typeface="Roboto" panose="02000000000000000000" pitchFamily="2" charset="0"/>
                          <a:cs typeface="Calibri"/>
                        </a:rPr>
                        <a:t>d'identité </a:t>
                      </a:r>
                      <a:r>
                        <a:rPr lang="fr-FR" sz="1000" b="0" noProof="0" dirty="0">
                          <a:solidFill>
                            <a:srgbClr val="002060"/>
                          </a:solidFill>
                          <a:latin typeface="Roboto" panose="02000000000000000000" pitchFamily="2" charset="0"/>
                          <a:ea typeface="Roboto" panose="02000000000000000000" pitchFamily="2" charset="0"/>
                          <a:cs typeface="Calibri"/>
                        </a:rPr>
                        <a:t>avec </a:t>
                      </a:r>
                      <a:r>
                        <a:rPr lang="fr-FR" sz="1000" b="0" spc="5" noProof="0" dirty="0">
                          <a:solidFill>
                            <a:srgbClr val="002060"/>
                          </a:solidFill>
                          <a:latin typeface="Roboto" panose="02000000000000000000" pitchFamily="2" charset="0"/>
                          <a:ea typeface="Roboto" panose="02000000000000000000" pitchFamily="2" charset="0"/>
                          <a:cs typeface="Calibri"/>
                        </a:rPr>
                        <a:t>lequel il </a:t>
                      </a:r>
                      <a:r>
                        <a:rPr lang="fr-FR" sz="1000" b="0" noProof="0" dirty="0">
                          <a:solidFill>
                            <a:srgbClr val="002060"/>
                          </a:solidFill>
                          <a:latin typeface="Roboto" panose="02000000000000000000" pitchFamily="2" charset="0"/>
                          <a:ea typeface="Roboto" panose="02000000000000000000" pitchFamily="2" charset="0"/>
                          <a:cs typeface="Calibri"/>
                        </a:rPr>
                        <a:t>avait </a:t>
                      </a:r>
                      <a:r>
                        <a:rPr lang="fr-FR" sz="1000" b="0" spc="10" noProof="0" dirty="0">
                          <a:solidFill>
                            <a:srgbClr val="002060"/>
                          </a:solidFill>
                          <a:latin typeface="Roboto" panose="02000000000000000000" pitchFamily="2" charset="0"/>
                          <a:ea typeface="Roboto" panose="02000000000000000000" pitchFamily="2" charset="0"/>
                          <a:cs typeface="Calibri"/>
                        </a:rPr>
                        <a:t>demandé </a:t>
                      </a:r>
                      <a:r>
                        <a:rPr lang="fr-FR" sz="1000" b="0" spc="5" noProof="0" dirty="0">
                          <a:solidFill>
                            <a:srgbClr val="002060"/>
                          </a:solidFill>
                          <a:latin typeface="Roboto" panose="02000000000000000000" pitchFamily="2" charset="0"/>
                          <a:ea typeface="Roboto" panose="02000000000000000000" pitchFamily="2" charset="0"/>
                          <a:cs typeface="Calibri"/>
                        </a:rPr>
                        <a:t>le</a:t>
                      </a:r>
                      <a:r>
                        <a:rPr lang="fr-FR" sz="1000" b="0" spc="70" noProof="0" dirty="0">
                          <a:solidFill>
                            <a:srgbClr val="002060"/>
                          </a:solidFill>
                          <a:latin typeface="Roboto" panose="02000000000000000000" pitchFamily="2" charset="0"/>
                          <a:ea typeface="Roboto" panose="02000000000000000000" pitchFamily="2" charset="0"/>
                          <a:cs typeface="Calibri"/>
                        </a:rPr>
                        <a:t> </a:t>
                      </a:r>
                      <a:r>
                        <a:rPr lang="fr-FR" sz="1000" b="0" noProof="0" dirty="0">
                          <a:solidFill>
                            <a:srgbClr val="002060"/>
                          </a:solidFill>
                          <a:latin typeface="Roboto" panose="02000000000000000000" pitchFamily="2" charset="0"/>
                          <a:ea typeface="Roboto" panose="02000000000000000000" pitchFamily="2" charset="0"/>
                          <a:cs typeface="Calibri"/>
                        </a:rPr>
                        <a:t>prêt?</a:t>
                      </a:r>
                    </a:p>
                  </a:txBody>
                  <a:tcPr>
                    <a:solidFill>
                      <a:schemeClr val="accent2">
                        <a:lumMod val="20000"/>
                        <a:lumOff val="80000"/>
                      </a:schemeClr>
                    </a:solidFill>
                  </a:tcPr>
                </a:tc>
                <a:extLst>
                  <a:ext uri="{0D108BD9-81ED-4DB2-BD59-A6C34878D82A}">
                    <a16:rowId xmlns:a16="http://schemas.microsoft.com/office/drawing/2014/main" val="3204936759"/>
                  </a:ext>
                </a:extLst>
              </a:tr>
              <a:tr h="214475">
                <a:tc>
                  <a:txBody>
                    <a:bodyPr/>
                    <a:lstStyle/>
                    <a:p>
                      <a:pPr algn="ctr"/>
                      <a:r>
                        <a:rPr lang="fr-FR" sz="1000" b="1" noProof="0">
                          <a:solidFill>
                            <a:srgbClr val="C00000"/>
                          </a:solidFill>
                          <a:latin typeface="Roboto" panose="02000000000000000000" pitchFamily="2" charset="0"/>
                          <a:ea typeface="Roboto" panose="02000000000000000000" pitchFamily="2" charset="0"/>
                        </a:rPr>
                        <a:t>CREDIT_</a:t>
                      </a:r>
                      <a:r>
                        <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rPr>
                        <a:t>ANNUITY</a:t>
                      </a:r>
                      <a:r>
                        <a:rPr lang="fr-FR" sz="1000" b="1" noProof="0">
                          <a:solidFill>
                            <a:srgbClr val="C00000"/>
                          </a:solidFill>
                          <a:latin typeface="Roboto" panose="02000000000000000000" pitchFamily="2" charset="0"/>
                          <a:ea typeface="Roboto" panose="02000000000000000000" pitchFamily="2" charset="0"/>
                        </a:rPr>
                        <a:t>_RATIO</a:t>
                      </a:r>
                    </a:p>
                  </a:txBody>
                  <a:tcPr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noProof="0" dirty="0">
                          <a:solidFill>
                            <a:srgbClr val="002060"/>
                          </a:solidFill>
                          <a:latin typeface="Roboto" panose="02000000000000000000" pitchFamily="2" charset="0"/>
                          <a:ea typeface="Roboto" panose="02000000000000000000" pitchFamily="2" charset="0"/>
                          <a:cs typeface="Calibri"/>
                        </a:rPr>
                        <a:t>Ratio </a:t>
                      </a:r>
                      <a:r>
                        <a:rPr lang="fr-FR" sz="1000" b="0" spc="5" noProof="0" dirty="0">
                          <a:solidFill>
                            <a:srgbClr val="002060"/>
                          </a:solidFill>
                          <a:latin typeface="Roboto" panose="02000000000000000000" pitchFamily="2" charset="0"/>
                          <a:ea typeface="Roboto" panose="02000000000000000000" pitchFamily="2" charset="0"/>
                          <a:cs typeface="Calibri"/>
                        </a:rPr>
                        <a:t>montant </a:t>
                      </a:r>
                      <a:r>
                        <a:rPr lang="fr-FR" sz="1000" b="0" spc="15" noProof="0" dirty="0">
                          <a:solidFill>
                            <a:srgbClr val="002060"/>
                          </a:solidFill>
                          <a:latin typeface="Roboto" panose="02000000000000000000" pitchFamily="2" charset="0"/>
                          <a:ea typeface="Roboto" panose="02000000000000000000" pitchFamily="2" charset="0"/>
                          <a:cs typeface="Calibri"/>
                        </a:rPr>
                        <a:t>du</a:t>
                      </a:r>
                      <a:r>
                        <a:rPr lang="fr-FR" sz="1000" b="0" spc="30" noProof="0" dirty="0">
                          <a:solidFill>
                            <a:srgbClr val="002060"/>
                          </a:solidFill>
                          <a:latin typeface="Roboto" panose="02000000000000000000" pitchFamily="2" charset="0"/>
                          <a:ea typeface="Roboto" panose="02000000000000000000" pitchFamily="2" charset="0"/>
                          <a:cs typeface="Calibri"/>
                        </a:rPr>
                        <a:t> </a:t>
                      </a:r>
                      <a:r>
                        <a:rPr lang="fr-FR" sz="1000" b="1" spc="5" noProof="0" dirty="0">
                          <a:solidFill>
                            <a:srgbClr val="002060"/>
                          </a:solidFill>
                          <a:latin typeface="Roboto" panose="02000000000000000000" pitchFamily="2" charset="0"/>
                          <a:ea typeface="Roboto" panose="02000000000000000000" pitchFamily="2" charset="0"/>
                          <a:cs typeface="Calibri"/>
                        </a:rPr>
                        <a:t>crédit/annuité</a:t>
                      </a:r>
                      <a:endParaRPr lang="fr-FR" sz="1000" b="1" noProof="0" dirty="0">
                        <a:solidFill>
                          <a:srgbClr val="002060"/>
                        </a:solidFill>
                        <a:latin typeface="Roboto" panose="02000000000000000000" pitchFamily="2" charset="0"/>
                        <a:ea typeface="Roboto" panose="02000000000000000000" pitchFamily="2" charset="0"/>
                        <a:cs typeface="Calibri"/>
                      </a:endParaRPr>
                    </a:p>
                  </a:txBody>
                  <a:tcPr>
                    <a:solidFill>
                      <a:schemeClr val="accent2">
                        <a:lumMod val="20000"/>
                        <a:lumOff val="80000"/>
                      </a:schemeClr>
                    </a:solidFill>
                  </a:tcPr>
                </a:tc>
                <a:extLst>
                  <a:ext uri="{0D108BD9-81ED-4DB2-BD59-A6C34878D82A}">
                    <a16:rowId xmlns:a16="http://schemas.microsoft.com/office/drawing/2014/main" val="1413135283"/>
                  </a:ext>
                </a:extLst>
              </a:tr>
              <a:tr h="214475">
                <a:tc>
                  <a:txBody>
                    <a:bodyPr/>
                    <a:lstStyle/>
                    <a:p>
                      <a:pPr algn="ctr"/>
                      <a:r>
                        <a:rPr lang="fr-FR" sz="1000" b="1" noProof="0">
                          <a:solidFill>
                            <a:schemeClr val="tx1"/>
                          </a:solidFill>
                          <a:latin typeface="Roboto" panose="02000000000000000000" pitchFamily="2" charset="0"/>
                          <a:ea typeface="Roboto" panose="02000000000000000000" pitchFamily="2" charset="0"/>
                        </a:rPr>
                        <a:t>EXT_SOURCE_2</a:t>
                      </a:r>
                    </a:p>
                  </a:txBody>
                  <a:tcPr anchor="ct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spc="5" noProof="0" dirty="0">
                          <a:solidFill>
                            <a:srgbClr val="002060"/>
                          </a:solidFill>
                          <a:latin typeface="Roboto" panose="02000000000000000000" pitchFamily="2" charset="0"/>
                          <a:ea typeface="Roboto" panose="02000000000000000000" pitchFamily="2" charset="0"/>
                          <a:cs typeface="Calibri"/>
                        </a:rPr>
                        <a:t>Score normalisé provenant </a:t>
                      </a:r>
                      <a:r>
                        <a:rPr lang="fr-FR" sz="1000" b="0" spc="10" noProof="0" dirty="0">
                          <a:solidFill>
                            <a:srgbClr val="002060"/>
                          </a:solidFill>
                          <a:latin typeface="Roboto" panose="02000000000000000000" pitchFamily="2" charset="0"/>
                          <a:ea typeface="Roboto" panose="02000000000000000000" pitchFamily="2" charset="0"/>
                          <a:cs typeface="Calibri"/>
                        </a:rPr>
                        <a:t>d'une </a:t>
                      </a:r>
                      <a:r>
                        <a:rPr lang="fr-FR" sz="1000" b="1" spc="5" noProof="0" dirty="0">
                          <a:solidFill>
                            <a:srgbClr val="002060"/>
                          </a:solidFill>
                          <a:latin typeface="Roboto" panose="02000000000000000000" pitchFamily="2" charset="0"/>
                          <a:ea typeface="Roboto" panose="02000000000000000000" pitchFamily="2" charset="0"/>
                          <a:cs typeface="Calibri"/>
                        </a:rPr>
                        <a:t>source </a:t>
                      </a:r>
                      <a:r>
                        <a:rPr lang="fr-FR" sz="1000" b="1" spc="10" noProof="0" dirty="0">
                          <a:solidFill>
                            <a:srgbClr val="002060"/>
                          </a:solidFill>
                          <a:latin typeface="Roboto" panose="02000000000000000000" pitchFamily="2" charset="0"/>
                          <a:ea typeface="Roboto" panose="02000000000000000000" pitchFamily="2" charset="0"/>
                          <a:cs typeface="Calibri"/>
                        </a:rPr>
                        <a:t>de données</a:t>
                      </a:r>
                      <a:r>
                        <a:rPr lang="fr-FR" sz="1000" b="1" spc="15" noProof="0" dirty="0">
                          <a:solidFill>
                            <a:srgbClr val="002060"/>
                          </a:solidFill>
                          <a:latin typeface="Roboto" panose="02000000000000000000" pitchFamily="2" charset="0"/>
                          <a:ea typeface="Roboto" panose="02000000000000000000" pitchFamily="2" charset="0"/>
                          <a:cs typeface="Calibri"/>
                        </a:rPr>
                        <a:t> </a:t>
                      </a:r>
                      <a:r>
                        <a:rPr lang="fr-FR" sz="1000" b="1" spc="5" noProof="0" dirty="0">
                          <a:solidFill>
                            <a:srgbClr val="002060"/>
                          </a:solidFill>
                          <a:latin typeface="Roboto" panose="02000000000000000000" pitchFamily="2" charset="0"/>
                          <a:ea typeface="Roboto" panose="02000000000000000000" pitchFamily="2" charset="0"/>
                          <a:cs typeface="Calibri"/>
                        </a:rPr>
                        <a:t>externe</a:t>
                      </a:r>
                      <a:endParaRPr lang="fr-FR" sz="1000" b="1" noProof="0" dirty="0">
                        <a:solidFill>
                          <a:srgbClr val="002060"/>
                        </a:solidFill>
                        <a:latin typeface="Roboto" panose="02000000000000000000" pitchFamily="2" charset="0"/>
                        <a:ea typeface="Roboto" panose="02000000000000000000" pitchFamily="2" charset="0"/>
                        <a:cs typeface="Calibri"/>
                      </a:endParaRPr>
                    </a:p>
                  </a:txBody>
                  <a:tcPr>
                    <a:solidFill>
                      <a:schemeClr val="accent2">
                        <a:lumMod val="20000"/>
                        <a:lumOff val="80000"/>
                      </a:schemeClr>
                    </a:solidFill>
                  </a:tcPr>
                </a:tc>
                <a:extLst>
                  <a:ext uri="{0D108BD9-81ED-4DB2-BD59-A6C34878D82A}">
                    <a16:rowId xmlns:a16="http://schemas.microsoft.com/office/drawing/2014/main" val="3836332411"/>
                  </a:ext>
                </a:extLst>
              </a:tr>
              <a:tr h="214475">
                <a:tc>
                  <a:txBody>
                    <a:bodyPr/>
                    <a:lstStyle/>
                    <a:p>
                      <a:pPr algn="ctr"/>
                      <a:r>
                        <a:rPr lang="fr-FR" sz="1000" b="1" noProof="0">
                          <a:solidFill>
                            <a:schemeClr val="tx1"/>
                          </a:solidFill>
                          <a:latin typeface="Roboto" panose="02000000000000000000" pitchFamily="2" charset="0"/>
                          <a:ea typeface="Roboto" panose="02000000000000000000" pitchFamily="2" charset="0"/>
                          <a:cs typeface="Calibri"/>
                        </a:rPr>
                        <a:t>E</a:t>
                      </a:r>
                      <a:r>
                        <a:rPr lang="fr-FR" sz="1000" b="1" spc="-20" noProof="0">
                          <a:solidFill>
                            <a:schemeClr val="tx1"/>
                          </a:solidFill>
                          <a:latin typeface="Roboto" panose="02000000000000000000" pitchFamily="2" charset="0"/>
                          <a:ea typeface="Roboto" panose="02000000000000000000" pitchFamily="2" charset="0"/>
                          <a:cs typeface="Calibri"/>
                        </a:rPr>
                        <a:t>X</a:t>
                      </a:r>
                      <a:r>
                        <a:rPr lang="fr-FR" sz="1000" b="1" spc="5" noProof="0">
                          <a:solidFill>
                            <a:schemeClr val="tx1"/>
                          </a:solidFill>
                          <a:latin typeface="Roboto" panose="02000000000000000000" pitchFamily="2" charset="0"/>
                          <a:ea typeface="Roboto" panose="02000000000000000000" pitchFamily="2" charset="0"/>
                          <a:cs typeface="Calibri"/>
                        </a:rPr>
                        <a:t>T</a:t>
                      </a:r>
                      <a:r>
                        <a:rPr lang="fr-FR" sz="1000" b="1" noProof="0">
                          <a:solidFill>
                            <a:schemeClr val="tx1"/>
                          </a:solidFill>
                          <a:latin typeface="Roboto" panose="02000000000000000000" pitchFamily="2" charset="0"/>
                          <a:ea typeface="Roboto" panose="02000000000000000000" pitchFamily="2" charset="0"/>
                          <a:cs typeface="Calibri"/>
                        </a:rPr>
                        <a:t>_</a:t>
                      </a:r>
                      <a:r>
                        <a:rPr lang="fr-FR" sz="1000" b="1" spc="-5" noProof="0">
                          <a:solidFill>
                            <a:schemeClr val="tx1"/>
                          </a:solidFill>
                          <a:latin typeface="Roboto" panose="02000000000000000000" pitchFamily="2" charset="0"/>
                          <a:ea typeface="Roboto" panose="02000000000000000000" pitchFamily="2" charset="0"/>
                          <a:cs typeface="Calibri"/>
                        </a:rPr>
                        <a:t>S</a:t>
                      </a:r>
                      <a:r>
                        <a:rPr lang="fr-FR" sz="1000" b="1" spc="-10" noProof="0">
                          <a:solidFill>
                            <a:schemeClr val="tx1"/>
                          </a:solidFill>
                          <a:latin typeface="Roboto" panose="02000000000000000000" pitchFamily="2" charset="0"/>
                          <a:ea typeface="Roboto" panose="02000000000000000000" pitchFamily="2" charset="0"/>
                          <a:cs typeface="Calibri"/>
                        </a:rPr>
                        <a:t>O</a:t>
                      </a:r>
                      <a:r>
                        <a:rPr lang="fr-FR" sz="1000" b="1" spc="-5" noProof="0">
                          <a:solidFill>
                            <a:schemeClr val="tx1"/>
                          </a:solidFill>
                          <a:latin typeface="Roboto" panose="02000000000000000000" pitchFamily="2" charset="0"/>
                          <a:ea typeface="Roboto" panose="02000000000000000000" pitchFamily="2" charset="0"/>
                          <a:cs typeface="Calibri"/>
                        </a:rPr>
                        <a:t>UR</a:t>
                      </a:r>
                      <a:r>
                        <a:rPr lang="fr-FR" sz="1000" b="1" noProof="0">
                          <a:solidFill>
                            <a:schemeClr val="tx1"/>
                          </a:solidFill>
                          <a:latin typeface="Roboto" panose="02000000000000000000" pitchFamily="2" charset="0"/>
                          <a:ea typeface="Roboto" panose="02000000000000000000" pitchFamily="2" charset="0"/>
                          <a:cs typeface="Calibri"/>
                        </a:rPr>
                        <a:t>C</a:t>
                      </a:r>
                      <a:r>
                        <a:rPr lang="fr-FR" sz="1000" b="1" spc="-15" noProof="0">
                          <a:solidFill>
                            <a:schemeClr val="tx1"/>
                          </a:solidFill>
                          <a:latin typeface="Roboto" panose="02000000000000000000" pitchFamily="2" charset="0"/>
                          <a:ea typeface="Roboto" panose="02000000000000000000" pitchFamily="2" charset="0"/>
                          <a:cs typeface="Calibri"/>
                        </a:rPr>
                        <a:t>E</a:t>
                      </a:r>
                      <a:r>
                        <a:rPr lang="fr-FR" sz="1000" b="1" noProof="0">
                          <a:solidFill>
                            <a:schemeClr val="tx1"/>
                          </a:solidFill>
                          <a:latin typeface="Roboto" panose="02000000000000000000" pitchFamily="2" charset="0"/>
                          <a:ea typeface="Roboto" panose="02000000000000000000" pitchFamily="2" charset="0"/>
                          <a:cs typeface="Calibri"/>
                        </a:rPr>
                        <a:t>_</a:t>
                      </a:r>
                      <a:r>
                        <a:rPr lang="fr-FR" sz="1000" b="1" spc="-5" noProof="0">
                          <a:solidFill>
                            <a:schemeClr val="tx1"/>
                          </a:solidFill>
                          <a:latin typeface="Roboto" panose="02000000000000000000" pitchFamily="2" charset="0"/>
                          <a:ea typeface="Roboto" panose="02000000000000000000" pitchFamily="2" charset="0"/>
                          <a:cs typeface="Calibri"/>
                        </a:rPr>
                        <a:t>SU</a:t>
                      </a:r>
                      <a:r>
                        <a:rPr lang="fr-FR" sz="1000" b="1" noProof="0">
                          <a:solidFill>
                            <a:schemeClr val="tx1"/>
                          </a:solidFill>
                          <a:latin typeface="Roboto" panose="02000000000000000000" pitchFamily="2" charset="0"/>
                          <a:ea typeface="Roboto" panose="02000000000000000000" pitchFamily="2" charset="0"/>
                          <a:cs typeface="Calibri"/>
                        </a:rPr>
                        <a:t>M</a:t>
                      </a:r>
                      <a:endParaRPr lang="fr-FR" sz="1000" b="1" noProof="0">
                        <a:solidFill>
                          <a:schemeClr val="tx1"/>
                        </a:solidFill>
                        <a:latin typeface="Roboto" panose="02000000000000000000" pitchFamily="2" charset="0"/>
                        <a:ea typeface="Roboto" panose="02000000000000000000" pitchFamily="2" charset="0"/>
                      </a:endParaRPr>
                    </a:p>
                  </a:txBody>
                  <a:tcPr anchor="ct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spc="10" noProof="0" dirty="0">
                          <a:solidFill>
                            <a:srgbClr val="002060"/>
                          </a:solidFill>
                          <a:latin typeface="Roboto" panose="02000000000000000000" pitchFamily="2" charset="0"/>
                          <a:ea typeface="Roboto" panose="02000000000000000000" pitchFamily="2" charset="0"/>
                          <a:cs typeface="Calibri"/>
                        </a:rPr>
                        <a:t>Somme des 3 </a:t>
                      </a:r>
                      <a:r>
                        <a:rPr lang="fr-FR" sz="1000" b="0" spc="5" noProof="0" dirty="0">
                          <a:solidFill>
                            <a:srgbClr val="002060"/>
                          </a:solidFill>
                          <a:latin typeface="Roboto" panose="02000000000000000000" pitchFamily="2" charset="0"/>
                          <a:ea typeface="Roboto" panose="02000000000000000000" pitchFamily="2" charset="0"/>
                          <a:cs typeface="Calibri"/>
                        </a:rPr>
                        <a:t>variables</a:t>
                      </a:r>
                      <a:r>
                        <a:rPr lang="fr-FR" sz="1000" b="0" spc="-5" noProof="0" dirty="0">
                          <a:solidFill>
                            <a:srgbClr val="002060"/>
                          </a:solidFill>
                          <a:latin typeface="Roboto" panose="02000000000000000000" pitchFamily="2" charset="0"/>
                          <a:ea typeface="Roboto" panose="02000000000000000000" pitchFamily="2" charset="0"/>
                          <a:cs typeface="Calibri"/>
                        </a:rPr>
                        <a:t> </a:t>
                      </a:r>
                      <a:r>
                        <a:rPr lang="fr-FR" sz="1000" b="1" spc="5" noProof="0" dirty="0">
                          <a:solidFill>
                            <a:srgbClr val="002060"/>
                          </a:solidFill>
                          <a:latin typeface="Roboto" panose="02000000000000000000" pitchFamily="2" charset="0"/>
                          <a:ea typeface="Roboto" panose="02000000000000000000" pitchFamily="2" charset="0"/>
                          <a:cs typeface="Calibri"/>
                        </a:rPr>
                        <a:t>EXT_SOURCE</a:t>
                      </a:r>
                      <a:endParaRPr lang="fr-FR" sz="1000" b="1" noProof="0" dirty="0">
                        <a:solidFill>
                          <a:srgbClr val="002060"/>
                        </a:solidFill>
                        <a:latin typeface="Roboto" panose="02000000000000000000" pitchFamily="2" charset="0"/>
                        <a:ea typeface="Roboto" panose="02000000000000000000" pitchFamily="2" charset="0"/>
                        <a:cs typeface="Calibri"/>
                      </a:endParaRPr>
                    </a:p>
                  </a:txBody>
                  <a:tcPr>
                    <a:solidFill>
                      <a:schemeClr val="accent2">
                        <a:lumMod val="20000"/>
                        <a:lumOff val="80000"/>
                      </a:schemeClr>
                    </a:solidFill>
                  </a:tcPr>
                </a:tc>
                <a:extLst>
                  <a:ext uri="{0D108BD9-81ED-4DB2-BD59-A6C34878D82A}">
                    <a16:rowId xmlns:a16="http://schemas.microsoft.com/office/drawing/2014/main" val="2628152985"/>
                  </a:ext>
                </a:extLst>
              </a:tr>
              <a:tr h="348522">
                <a:tc>
                  <a:txBody>
                    <a:bodyPr/>
                    <a:lstStyle/>
                    <a:p>
                      <a:pPr algn="ctr"/>
                      <a:r>
                        <a:rPr lang="fr-FR" sz="1000" b="1" i="0" u="none" strike="noStrike" cap="none" noProof="0">
                          <a:solidFill>
                            <a:srgbClr val="FFC000"/>
                          </a:solidFill>
                          <a:latin typeface="Roboto" panose="02000000000000000000" pitchFamily="2" charset="0"/>
                          <a:ea typeface="Roboto" panose="02000000000000000000" pitchFamily="2" charset="0"/>
                          <a:cs typeface="Arial"/>
                          <a:sym typeface="Arial"/>
                        </a:rPr>
                        <a:t>DAYS_EMPLOYED </a:t>
                      </a:r>
                    </a:p>
                  </a:txBody>
                  <a:tcPr anchor="ctr">
                    <a:solidFill>
                      <a:schemeClr val="accent3">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spc="10" noProof="0" dirty="0">
                          <a:solidFill>
                            <a:srgbClr val="002060"/>
                          </a:solidFill>
                          <a:latin typeface="Roboto" panose="02000000000000000000" pitchFamily="2" charset="0"/>
                          <a:ea typeface="Roboto" panose="02000000000000000000" pitchFamily="2" charset="0"/>
                          <a:cs typeface="Calibri"/>
                        </a:rPr>
                        <a:t>Combien de </a:t>
                      </a:r>
                      <a:r>
                        <a:rPr lang="fr-FR" sz="1000" b="0" noProof="0" dirty="0">
                          <a:solidFill>
                            <a:srgbClr val="002060"/>
                          </a:solidFill>
                          <a:latin typeface="Roboto" panose="02000000000000000000" pitchFamily="2" charset="0"/>
                          <a:ea typeface="Roboto" panose="02000000000000000000" pitchFamily="2" charset="0"/>
                          <a:cs typeface="Calibri"/>
                        </a:rPr>
                        <a:t>jours avant </a:t>
                      </a:r>
                      <a:r>
                        <a:rPr lang="fr-FR" sz="1000" b="0" spc="5" noProof="0" dirty="0">
                          <a:solidFill>
                            <a:srgbClr val="002060"/>
                          </a:solidFill>
                          <a:latin typeface="Roboto" panose="02000000000000000000" pitchFamily="2" charset="0"/>
                          <a:ea typeface="Roboto" panose="02000000000000000000" pitchFamily="2" charset="0"/>
                          <a:cs typeface="Calibri"/>
                        </a:rPr>
                        <a:t>la </a:t>
                      </a:r>
                      <a:r>
                        <a:rPr lang="fr-FR" sz="1000" b="0" spc="10" noProof="0" dirty="0">
                          <a:solidFill>
                            <a:srgbClr val="002060"/>
                          </a:solidFill>
                          <a:latin typeface="Roboto" panose="02000000000000000000" pitchFamily="2" charset="0"/>
                          <a:ea typeface="Roboto" panose="02000000000000000000" pitchFamily="2" charset="0"/>
                          <a:cs typeface="Calibri"/>
                        </a:rPr>
                        <a:t>demande </a:t>
                      </a:r>
                      <a:r>
                        <a:rPr lang="fr-FR" sz="1000" b="0" spc="5" noProof="0" dirty="0">
                          <a:solidFill>
                            <a:srgbClr val="002060"/>
                          </a:solidFill>
                          <a:latin typeface="Roboto" panose="02000000000000000000" pitchFamily="2" charset="0"/>
                          <a:ea typeface="Roboto" panose="02000000000000000000" pitchFamily="2" charset="0"/>
                          <a:cs typeface="Calibri"/>
                        </a:rPr>
                        <a:t>la personne </a:t>
                      </a:r>
                      <a:r>
                        <a:rPr lang="fr-FR" sz="1000" b="0" noProof="0" dirty="0">
                          <a:solidFill>
                            <a:srgbClr val="002060"/>
                          </a:solidFill>
                          <a:latin typeface="Roboto" panose="02000000000000000000" pitchFamily="2" charset="0"/>
                          <a:ea typeface="Roboto" panose="02000000000000000000" pitchFamily="2" charset="0"/>
                          <a:cs typeface="Calibri"/>
                        </a:rPr>
                        <a:t>a-t-elle </a:t>
                      </a:r>
                      <a:r>
                        <a:rPr lang="fr-FR" sz="1000" b="0" spc="5" noProof="0" dirty="0">
                          <a:solidFill>
                            <a:srgbClr val="002060"/>
                          </a:solidFill>
                          <a:latin typeface="Roboto" panose="02000000000000000000" pitchFamily="2" charset="0"/>
                          <a:ea typeface="Roboto" panose="02000000000000000000" pitchFamily="2" charset="0"/>
                          <a:cs typeface="Calibri"/>
                        </a:rPr>
                        <a:t>commencé </a:t>
                      </a:r>
                      <a:r>
                        <a:rPr lang="fr-FR" sz="1000" b="1" spc="10" noProof="0" dirty="0">
                          <a:solidFill>
                            <a:srgbClr val="002060"/>
                          </a:solidFill>
                          <a:latin typeface="Roboto" panose="02000000000000000000" pitchFamily="2" charset="0"/>
                          <a:ea typeface="Roboto" panose="02000000000000000000" pitchFamily="2" charset="0"/>
                          <a:cs typeface="Calibri"/>
                        </a:rPr>
                        <a:t>son </a:t>
                      </a:r>
                      <a:r>
                        <a:rPr lang="fr-FR" sz="1000" b="1" spc="5" noProof="0" dirty="0">
                          <a:solidFill>
                            <a:srgbClr val="002060"/>
                          </a:solidFill>
                          <a:latin typeface="Roboto" panose="02000000000000000000" pitchFamily="2" charset="0"/>
                          <a:ea typeface="Roboto" panose="02000000000000000000" pitchFamily="2" charset="0"/>
                          <a:cs typeface="Calibri"/>
                        </a:rPr>
                        <a:t>emploi</a:t>
                      </a:r>
                      <a:r>
                        <a:rPr lang="fr-FR" sz="1000" b="1" spc="225" noProof="0" dirty="0">
                          <a:solidFill>
                            <a:srgbClr val="002060"/>
                          </a:solidFill>
                          <a:latin typeface="Roboto" panose="02000000000000000000" pitchFamily="2" charset="0"/>
                          <a:ea typeface="Roboto" panose="02000000000000000000" pitchFamily="2" charset="0"/>
                          <a:cs typeface="Calibri"/>
                        </a:rPr>
                        <a:t> </a:t>
                      </a:r>
                      <a:r>
                        <a:rPr lang="fr-FR" sz="1000" b="1" spc="5" noProof="0" dirty="0">
                          <a:solidFill>
                            <a:srgbClr val="002060"/>
                          </a:solidFill>
                          <a:latin typeface="Roboto" panose="02000000000000000000" pitchFamily="2" charset="0"/>
                          <a:ea typeface="Roboto" panose="02000000000000000000" pitchFamily="2" charset="0"/>
                          <a:cs typeface="Calibri"/>
                        </a:rPr>
                        <a:t>actuel</a:t>
                      </a:r>
                      <a:endParaRPr lang="fr-FR" sz="1000" b="1" noProof="0" dirty="0">
                        <a:solidFill>
                          <a:srgbClr val="002060"/>
                        </a:solidFill>
                        <a:latin typeface="Roboto" panose="02000000000000000000" pitchFamily="2" charset="0"/>
                        <a:ea typeface="Roboto" panose="02000000000000000000" pitchFamily="2" charset="0"/>
                        <a:cs typeface="Calibri"/>
                      </a:endParaRPr>
                    </a:p>
                  </a:txBody>
                  <a:tcPr>
                    <a:solidFill>
                      <a:schemeClr val="accent2">
                        <a:lumMod val="20000"/>
                        <a:lumOff val="80000"/>
                      </a:schemeClr>
                    </a:solidFill>
                  </a:tcPr>
                </a:tc>
                <a:extLst>
                  <a:ext uri="{0D108BD9-81ED-4DB2-BD59-A6C34878D82A}">
                    <a16:rowId xmlns:a16="http://schemas.microsoft.com/office/drawing/2014/main" val="469953298"/>
                  </a:ext>
                </a:extLst>
              </a:tr>
              <a:tr h="214475">
                <a:tc>
                  <a:txBody>
                    <a:bodyPr/>
                    <a:lstStyle/>
                    <a:p>
                      <a:pPr algn="ctr"/>
                      <a:r>
                        <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rPr>
                        <a:t>AMT_ANNUITY</a:t>
                      </a:r>
                    </a:p>
                  </a:txBody>
                  <a:tcPr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FF0000"/>
                    </a:solidFill>
                  </a:tcPr>
                </a:tc>
                <a:tc>
                  <a:txBody>
                    <a:bodyPr/>
                    <a:lstStyle/>
                    <a:p>
                      <a:pPr marL="12700">
                        <a:lnSpc>
                          <a:spcPct val="100000"/>
                        </a:lnSpc>
                        <a:spcBef>
                          <a:spcPts val="860"/>
                        </a:spcBef>
                      </a:pPr>
                      <a:r>
                        <a:rPr lang="fr-FR" sz="1000" b="1" noProof="0" dirty="0">
                          <a:solidFill>
                            <a:srgbClr val="1C3B70"/>
                          </a:solidFill>
                          <a:latin typeface="Roboto" panose="02000000000000000000" pitchFamily="2" charset="0"/>
                          <a:ea typeface="Roboto" panose="02000000000000000000" pitchFamily="2" charset="0"/>
                          <a:cs typeface="Calibri"/>
                        </a:rPr>
                        <a:t>Intérêts</a:t>
                      </a:r>
                      <a:r>
                        <a:rPr lang="fr-FR" sz="1000" b="0" noProof="0" dirty="0">
                          <a:solidFill>
                            <a:srgbClr val="1C3B70"/>
                          </a:solidFill>
                          <a:latin typeface="Roboto" panose="02000000000000000000" pitchFamily="2" charset="0"/>
                          <a:ea typeface="Roboto" panose="02000000000000000000" pitchFamily="2" charset="0"/>
                          <a:cs typeface="Calibri"/>
                        </a:rPr>
                        <a:t> </a:t>
                      </a:r>
                      <a:r>
                        <a:rPr lang="fr-FR" sz="1000" b="0" spc="15" noProof="0" dirty="0">
                          <a:solidFill>
                            <a:srgbClr val="1C3B70"/>
                          </a:solidFill>
                          <a:latin typeface="Roboto" panose="02000000000000000000" pitchFamily="2" charset="0"/>
                          <a:ea typeface="Roboto" panose="02000000000000000000" pitchFamily="2" charset="0"/>
                          <a:cs typeface="Calibri"/>
                        </a:rPr>
                        <a:t>du </a:t>
                      </a:r>
                      <a:r>
                        <a:rPr lang="fr-FR" sz="1000" b="0" spc="5" noProof="0" dirty="0">
                          <a:solidFill>
                            <a:srgbClr val="1C3B70"/>
                          </a:solidFill>
                          <a:latin typeface="Roboto" panose="02000000000000000000" pitchFamily="2" charset="0"/>
                          <a:ea typeface="Roboto" panose="02000000000000000000" pitchFamily="2" charset="0"/>
                          <a:cs typeface="Calibri"/>
                        </a:rPr>
                        <a:t>prêt</a:t>
                      </a:r>
                      <a:endParaRPr lang="fr-FR" sz="1000" b="0" noProof="0" dirty="0">
                        <a:latin typeface="Roboto" panose="02000000000000000000" pitchFamily="2" charset="0"/>
                        <a:ea typeface="Roboto" panose="02000000000000000000" pitchFamily="2" charset="0"/>
                        <a:cs typeface="Calibri"/>
                      </a:endParaRPr>
                    </a:p>
                  </a:txBody>
                  <a:tcPr>
                    <a:solidFill>
                      <a:srgbClr val="F1F1F1"/>
                    </a:solidFill>
                  </a:tcPr>
                </a:tc>
                <a:extLst>
                  <a:ext uri="{0D108BD9-81ED-4DB2-BD59-A6C34878D82A}">
                    <a16:rowId xmlns:a16="http://schemas.microsoft.com/office/drawing/2014/main" val="832243207"/>
                  </a:ext>
                </a:extLst>
              </a:tr>
              <a:tr h="348522">
                <a:tc>
                  <a:txBody>
                    <a:bodyPr/>
                    <a:lstStyle/>
                    <a:p>
                      <a:pPr algn="ctr"/>
                      <a:r>
                        <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rPr>
                        <a:t>DAYS_CREDIT_max</a:t>
                      </a:r>
                    </a:p>
                  </a:txBody>
                  <a:tcPr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80CBC5"/>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00206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spc="10" noProof="0" dirty="0">
                          <a:solidFill>
                            <a:srgbClr val="1C3B70"/>
                          </a:solidFill>
                          <a:latin typeface="Roboto" panose="02000000000000000000" pitchFamily="2" charset="0"/>
                          <a:ea typeface="Roboto" panose="02000000000000000000" pitchFamily="2" charset="0"/>
                          <a:cs typeface="Calibri"/>
                        </a:rPr>
                        <a:t>Combien de </a:t>
                      </a:r>
                      <a:r>
                        <a:rPr lang="fr-FR" sz="1000" b="0" noProof="0" dirty="0">
                          <a:solidFill>
                            <a:srgbClr val="1C3B70"/>
                          </a:solidFill>
                          <a:latin typeface="Roboto" panose="02000000000000000000" pitchFamily="2" charset="0"/>
                          <a:ea typeface="Roboto" panose="02000000000000000000" pitchFamily="2" charset="0"/>
                          <a:cs typeface="Calibri"/>
                        </a:rPr>
                        <a:t>jours avant </a:t>
                      </a:r>
                      <a:r>
                        <a:rPr lang="fr-FR" sz="1000" b="0" spc="5" noProof="0" dirty="0">
                          <a:solidFill>
                            <a:srgbClr val="1C3B70"/>
                          </a:solidFill>
                          <a:latin typeface="Roboto" panose="02000000000000000000" pitchFamily="2" charset="0"/>
                          <a:ea typeface="Roboto" panose="02000000000000000000" pitchFamily="2" charset="0"/>
                          <a:cs typeface="Calibri"/>
                        </a:rPr>
                        <a:t>la </a:t>
                      </a:r>
                      <a:r>
                        <a:rPr lang="fr-FR" sz="1000" b="0" spc="10" noProof="0" dirty="0">
                          <a:solidFill>
                            <a:srgbClr val="1C3B70"/>
                          </a:solidFill>
                          <a:latin typeface="Roboto" panose="02000000000000000000" pitchFamily="2" charset="0"/>
                          <a:ea typeface="Roboto" panose="02000000000000000000" pitchFamily="2" charset="0"/>
                          <a:cs typeface="Calibri"/>
                        </a:rPr>
                        <a:t>demande </a:t>
                      </a:r>
                      <a:r>
                        <a:rPr lang="fr-FR" sz="1000" b="0" spc="5" noProof="0" dirty="0">
                          <a:solidFill>
                            <a:srgbClr val="1C3B70"/>
                          </a:solidFill>
                          <a:latin typeface="Roboto" panose="02000000000000000000" pitchFamily="2" charset="0"/>
                          <a:ea typeface="Roboto" panose="02000000000000000000" pitchFamily="2" charset="0"/>
                          <a:cs typeface="Calibri"/>
                        </a:rPr>
                        <a:t>actuelle le </a:t>
                      </a:r>
                      <a:r>
                        <a:rPr lang="fr-FR" sz="1000" b="0" noProof="0" dirty="0">
                          <a:solidFill>
                            <a:srgbClr val="1C3B70"/>
                          </a:solidFill>
                          <a:latin typeface="Roboto" panose="02000000000000000000" pitchFamily="2" charset="0"/>
                          <a:ea typeface="Roboto" panose="02000000000000000000" pitchFamily="2" charset="0"/>
                          <a:cs typeface="Calibri"/>
                        </a:rPr>
                        <a:t>client </a:t>
                      </a:r>
                      <a:r>
                        <a:rPr lang="fr-FR" sz="1000" b="0" noProof="0" dirty="0" err="1">
                          <a:solidFill>
                            <a:srgbClr val="1C3B70"/>
                          </a:solidFill>
                          <a:latin typeface="Roboto" panose="02000000000000000000" pitchFamily="2" charset="0"/>
                          <a:ea typeface="Roboto" panose="02000000000000000000" pitchFamily="2" charset="0"/>
                          <a:cs typeface="Calibri"/>
                        </a:rPr>
                        <a:t>a-t-il</a:t>
                      </a:r>
                      <a:r>
                        <a:rPr lang="fr-FR" sz="1000" b="0" noProof="0" dirty="0">
                          <a:solidFill>
                            <a:srgbClr val="1C3B70"/>
                          </a:solidFill>
                          <a:latin typeface="Roboto" panose="02000000000000000000" pitchFamily="2" charset="0"/>
                          <a:ea typeface="Roboto" panose="02000000000000000000" pitchFamily="2" charset="0"/>
                          <a:cs typeface="Calibri"/>
                        </a:rPr>
                        <a:t> </a:t>
                      </a:r>
                      <a:r>
                        <a:rPr lang="fr-FR" sz="1000" b="1" spc="-5" noProof="0" dirty="0">
                          <a:solidFill>
                            <a:srgbClr val="1C3B70"/>
                          </a:solidFill>
                          <a:latin typeface="Roboto" panose="02000000000000000000" pitchFamily="2" charset="0"/>
                          <a:ea typeface="Roboto" panose="02000000000000000000" pitchFamily="2" charset="0"/>
                          <a:cs typeface="Calibri"/>
                        </a:rPr>
                        <a:t>fait </a:t>
                      </a:r>
                      <a:r>
                        <a:rPr lang="fr-FR" sz="1000" b="1" spc="15" noProof="0" dirty="0">
                          <a:solidFill>
                            <a:srgbClr val="1C3B70"/>
                          </a:solidFill>
                          <a:latin typeface="Roboto" panose="02000000000000000000" pitchFamily="2" charset="0"/>
                          <a:ea typeface="Roboto" panose="02000000000000000000" pitchFamily="2" charset="0"/>
                          <a:cs typeface="Calibri"/>
                        </a:rPr>
                        <a:t>une demande </a:t>
                      </a:r>
                      <a:r>
                        <a:rPr lang="fr-FR" sz="1000" b="1" spc="10" noProof="0" dirty="0">
                          <a:solidFill>
                            <a:srgbClr val="1C3B70"/>
                          </a:solidFill>
                          <a:latin typeface="Roboto" panose="02000000000000000000" pitchFamily="2" charset="0"/>
                          <a:ea typeface="Roboto" panose="02000000000000000000" pitchFamily="2" charset="0"/>
                          <a:cs typeface="Calibri"/>
                        </a:rPr>
                        <a:t>de </a:t>
                      </a:r>
                      <a:r>
                        <a:rPr lang="fr-FR" sz="1000" b="1" spc="5" noProof="0" dirty="0">
                          <a:solidFill>
                            <a:srgbClr val="1C3B70"/>
                          </a:solidFill>
                          <a:latin typeface="Roboto" panose="02000000000000000000" pitchFamily="2" charset="0"/>
                          <a:ea typeface="Roboto" panose="02000000000000000000" pitchFamily="2" charset="0"/>
                          <a:cs typeface="Calibri"/>
                        </a:rPr>
                        <a:t>crédit</a:t>
                      </a:r>
                      <a:r>
                        <a:rPr lang="fr-FR" sz="1000" b="0" spc="5" noProof="0" dirty="0">
                          <a:solidFill>
                            <a:srgbClr val="1C3B70"/>
                          </a:solidFill>
                          <a:latin typeface="Roboto" panose="02000000000000000000" pitchFamily="2" charset="0"/>
                          <a:ea typeface="Roboto" panose="02000000000000000000" pitchFamily="2" charset="0"/>
                          <a:cs typeface="Calibri"/>
                        </a:rPr>
                        <a:t> </a:t>
                      </a:r>
                      <a:r>
                        <a:rPr lang="fr-FR" sz="1000" b="0" spc="10" noProof="0" dirty="0">
                          <a:solidFill>
                            <a:srgbClr val="1C3B70"/>
                          </a:solidFill>
                          <a:latin typeface="Roboto" panose="02000000000000000000" pitchFamily="2" charset="0"/>
                          <a:ea typeface="Roboto" panose="02000000000000000000" pitchFamily="2" charset="0"/>
                          <a:cs typeface="Calibri"/>
                        </a:rPr>
                        <a:t>auprès de Home</a:t>
                      </a:r>
                      <a:r>
                        <a:rPr lang="fr-FR" sz="1000" b="0" spc="-20" noProof="0" dirty="0">
                          <a:solidFill>
                            <a:srgbClr val="1C3B70"/>
                          </a:solidFill>
                          <a:latin typeface="Roboto" panose="02000000000000000000" pitchFamily="2" charset="0"/>
                          <a:ea typeface="Roboto" panose="02000000000000000000" pitchFamily="2" charset="0"/>
                          <a:cs typeface="Calibri"/>
                        </a:rPr>
                        <a:t> </a:t>
                      </a:r>
                      <a:r>
                        <a:rPr lang="fr-FR" sz="1000" b="0" spc="5" noProof="0" dirty="0" err="1">
                          <a:solidFill>
                            <a:srgbClr val="1C3B70"/>
                          </a:solidFill>
                          <a:latin typeface="Roboto" panose="02000000000000000000" pitchFamily="2" charset="0"/>
                          <a:ea typeface="Roboto" panose="02000000000000000000" pitchFamily="2" charset="0"/>
                          <a:cs typeface="Calibri"/>
                        </a:rPr>
                        <a:t>Credit</a:t>
                      </a:r>
                      <a:endParaRPr lang="fr-FR" sz="1000" b="0" noProof="0" dirty="0">
                        <a:latin typeface="Roboto" panose="02000000000000000000" pitchFamily="2" charset="0"/>
                        <a:ea typeface="Roboto" panose="02000000000000000000" pitchFamily="2" charset="0"/>
                        <a:cs typeface="Calibri"/>
                      </a:endParaRPr>
                    </a:p>
                  </a:txBody>
                  <a:tcPr>
                    <a:solidFill>
                      <a:srgbClr val="F1F1F1"/>
                    </a:solidFill>
                  </a:tcPr>
                </a:tc>
                <a:extLst>
                  <a:ext uri="{0D108BD9-81ED-4DB2-BD59-A6C34878D82A}">
                    <a16:rowId xmlns:a16="http://schemas.microsoft.com/office/drawing/2014/main" val="830003608"/>
                  </a:ext>
                </a:extLst>
              </a:tr>
              <a:tr h="214475">
                <a:tc>
                  <a:txBody>
                    <a:bodyPr/>
                    <a:lstStyle/>
                    <a:p>
                      <a:pPr marR="0" algn="ctr" rtl="0">
                        <a:lnSpc>
                          <a:spcPct val="100000"/>
                        </a:lnSpc>
                        <a:spcBef>
                          <a:spcPts val="0"/>
                        </a:spcBef>
                        <a:spcAft>
                          <a:spcPts val="0"/>
                        </a:spcAft>
                        <a:buClr>
                          <a:srgbClr val="000000"/>
                        </a:buClr>
                        <a:buFont typeface="Arial"/>
                      </a:pPr>
                      <a:r>
                        <a:rPr lang="fr-FR" sz="1000" b="1" i="0" u="none" strike="noStrike" cap="none" noProof="0">
                          <a:solidFill>
                            <a:schemeClr val="tx1"/>
                          </a:solidFill>
                          <a:latin typeface="Roboto" panose="02000000000000000000" pitchFamily="2" charset="0"/>
                          <a:ea typeface="Roboto" panose="02000000000000000000" pitchFamily="2" charset="0"/>
                          <a:cs typeface="Arial"/>
                          <a:sym typeface="Arial"/>
                        </a:rPr>
                        <a:t>EXT_SOURCE_3</a:t>
                      </a:r>
                    </a:p>
                  </a:txBody>
                  <a:tcPr anchor="ct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spc="5" noProof="0" dirty="0">
                          <a:solidFill>
                            <a:srgbClr val="1C3B70"/>
                          </a:solidFill>
                          <a:latin typeface="Roboto" panose="02000000000000000000" pitchFamily="2" charset="0"/>
                          <a:ea typeface="Roboto" panose="02000000000000000000" pitchFamily="2" charset="0"/>
                          <a:cs typeface="Calibri"/>
                        </a:rPr>
                        <a:t>Score normalisé provenant </a:t>
                      </a:r>
                      <a:r>
                        <a:rPr lang="fr-FR" sz="1000" b="0" spc="10" noProof="0" dirty="0">
                          <a:solidFill>
                            <a:srgbClr val="1C3B70"/>
                          </a:solidFill>
                          <a:latin typeface="Roboto" panose="02000000000000000000" pitchFamily="2" charset="0"/>
                          <a:ea typeface="Roboto" panose="02000000000000000000" pitchFamily="2" charset="0"/>
                          <a:cs typeface="Calibri"/>
                        </a:rPr>
                        <a:t>d'une </a:t>
                      </a:r>
                      <a:r>
                        <a:rPr lang="fr-FR" sz="1000" b="1" spc="5" noProof="0" dirty="0">
                          <a:solidFill>
                            <a:srgbClr val="1C3B70"/>
                          </a:solidFill>
                          <a:latin typeface="Roboto" panose="02000000000000000000" pitchFamily="2" charset="0"/>
                          <a:ea typeface="Roboto" panose="02000000000000000000" pitchFamily="2" charset="0"/>
                          <a:cs typeface="Calibri"/>
                        </a:rPr>
                        <a:t>source </a:t>
                      </a:r>
                      <a:r>
                        <a:rPr lang="fr-FR" sz="1000" b="1" spc="10" noProof="0" dirty="0">
                          <a:solidFill>
                            <a:srgbClr val="1C3B70"/>
                          </a:solidFill>
                          <a:latin typeface="Roboto" panose="02000000000000000000" pitchFamily="2" charset="0"/>
                          <a:ea typeface="Roboto" panose="02000000000000000000" pitchFamily="2" charset="0"/>
                          <a:cs typeface="Calibri"/>
                        </a:rPr>
                        <a:t>de données</a:t>
                      </a:r>
                      <a:r>
                        <a:rPr lang="fr-FR" sz="1000" b="1" spc="-10" noProof="0" dirty="0">
                          <a:solidFill>
                            <a:srgbClr val="1C3B70"/>
                          </a:solidFill>
                          <a:latin typeface="Roboto" panose="02000000000000000000" pitchFamily="2" charset="0"/>
                          <a:ea typeface="Roboto" panose="02000000000000000000" pitchFamily="2" charset="0"/>
                          <a:cs typeface="Calibri"/>
                        </a:rPr>
                        <a:t> </a:t>
                      </a:r>
                      <a:r>
                        <a:rPr lang="fr-FR" sz="1000" b="1" spc="5" noProof="0" dirty="0">
                          <a:solidFill>
                            <a:srgbClr val="1C3B70"/>
                          </a:solidFill>
                          <a:latin typeface="Roboto" panose="02000000000000000000" pitchFamily="2" charset="0"/>
                          <a:ea typeface="Roboto" panose="02000000000000000000" pitchFamily="2" charset="0"/>
                          <a:cs typeface="Calibri"/>
                        </a:rPr>
                        <a:t>externe</a:t>
                      </a:r>
                      <a:endParaRPr lang="fr-FR" sz="1000" b="1" noProof="0" dirty="0">
                        <a:latin typeface="Roboto" panose="02000000000000000000" pitchFamily="2" charset="0"/>
                        <a:ea typeface="Roboto" panose="02000000000000000000" pitchFamily="2" charset="0"/>
                        <a:cs typeface="Calibri"/>
                      </a:endParaRPr>
                    </a:p>
                  </a:txBody>
                  <a:tcPr>
                    <a:solidFill>
                      <a:srgbClr val="F1F1F1"/>
                    </a:solidFill>
                  </a:tcPr>
                </a:tc>
                <a:extLst>
                  <a:ext uri="{0D108BD9-81ED-4DB2-BD59-A6C34878D82A}">
                    <a16:rowId xmlns:a16="http://schemas.microsoft.com/office/drawing/2014/main" val="3298395397"/>
                  </a:ext>
                </a:extLst>
              </a:tr>
              <a:tr h="214475">
                <a:tc>
                  <a:txBody>
                    <a:bodyPr/>
                    <a:lstStyle/>
                    <a:p>
                      <a:pPr algn="ctr"/>
                      <a:r>
                        <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rPr>
                        <a:t>SELLERPLACE_AREA_sum</a:t>
                      </a:r>
                    </a:p>
                  </a:txBody>
                  <a:tcPr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80CBC5"/>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00B05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spc="5" noProof="0" dirty="0">
                          <a:solidFill>
                            <a:srgbClr val="132D6E"/>
                          </a:solidFill>
                          <a:latin typeface="Roboto" panose="02000000000000000000" pitchFamily="2" charset="0"/>
                          <a:ea typeface="Roboto" panose="02000000000000000000" pitchFamily="2" charset="0"/>
                          <a:cs typeface="Calibri"/>
                        </a:rPr>
                        <a:t>Zone de </a:t>
                      </a:r>
                      <a:r>
                        <a:rPr lang="fr-FR" sz="1000" b="0" noProof="0" dirty="0">
                          <a:solidFill>
                            <a:srgbClr val="132D6E"/>
                          </a:solidFill>
                          <a:latin typeface="Roboto" panose="02000000000000000000" pitchFamily="2" charset="0"/>
                          <a:ea typeface="Roboto" panose="02000000000000000000" pitchFamily="2" charset="0"/>
                          <a:cs typeface="Calibri"/>
                        </a:rPr>
                        <a:t>vente </a:t>
                      </a:r>
                      <a:r>
                        <a:rPr lang="fr-FR" sz="1000" b="0" spc="15" noProof="0" dirty="0">
                          <a:solidFill>
                            <a:srgbClr val="132D6E"/>
                          </a:solidFill>
                          <a:latin typeface="Roboto" panose="02000000000000000000" pitchFamily="2" charset="0"/>
                          <a:ea typeface="Roboto" panose="02000000000000000000" pitchFamily="2" charset="0"/>
                          <a:cs typeface="Calibri"/>
                        </a:rPr>
                        <a:t>du </a:t>
                      </a:r>
                      <a:r>
                        <a:rPr lang="fr-FR" sz="1000" b="1" spc="5" noProof="0" dirty="0">
                          <a:solidFill>
                            <a:srgbClr val="132D6E"/>
                          </a:solidFill>
                          <a:latin typeface="Roboto" panose="02000000000000000000" pitchFamily="2" charset="0"/>
                          <a:ea typeface="Roboto" panose="02000000000000000000" pitchFamily="2" charset="0"/>
                          <a:cs typeface="Calibri"/>
                        </a:rPr>
                        <a:t>lieu </a:t>
                      </a:r>
                      <a:r>
                        <a:rPr lang="fr-FR" sz="1000" b="1" spc="10" noProof="0" dirty="0">
                          <a:solidFill>
                            <a:srgbClr val="132D6E"/>
                          </a:solidFill>
                          <a:latin typeface="Roboto" panose="02000000000000000000" pitchFamily="2" charset="0"/>
                          <a:ea typeface="Roboto" panose="02000000000000000000" pitchFamily="2" charset="0"/>
                          <a:cs typeface="Calibri"/>
                        </a:rPr>
                        <a:t>de </a:t>
                      </a:r>
                      <a:r>
                        <a:rPr lang="fr-FR" sz="1000" b="1" spc="-5" noProof="0" dirty="0">
                          <a:solidFill>
                            <a:srgbClr val="132D6E"/>
                          </a:solidFill>
                          <a:latin typeface="Roboto" panose="02000000000000000000" pitchFamily="2" charset="0"/>
                          <a:ea typeface="Roboto" panose="02000000000000000000" pitchFamily="2" charset="0"/>
                          <a:cs typeface="Calibri"/>
                        </a:rPr>
                        <a:t>vente </a:t>
                      </a:r>
                      <a:r>
                        <a:rPr lang="fr-FR" sz="1000" b="0" spc="10" noProof="0" dirty="0">
                          <a:solidFill>
                            <a:srgbClr val="132D6E"/>
                          </a:solidFill>
                          <a:latin typeface="Roboto" panose="02000000000000000000" pitchFamily="2" charset="0"/>
                          <a:ea typeface="Roboto" panose="02000000000000000000" pitchFamily="2" charset="0"/>
                          <a:cs typeface="Calibri"/>
                        </a:rPr>
                        <a:t>de </a:t>
                      </a:r>
                      <a:r>
                        <a:rPr lang="fr-FR" sz="1000" b="0" spc="5" noProof="0" dirty="0">
                          <a:solidFill>
                            <a:srgbClr val="132D6E"/>
                          </a:solidFill>
                          <a:latin typeface="Roboto" panose="02000000000000000000" pitchFamily="2" charset="0"/>
                          <a:ea typeface="Roboto" panose="02000000000000000000" pitchFamily="2" charset="0"/>
                          <a:cs typeface="Calibri"/>
                        </a:rPr>
                        <a:t>la </a:t>
                      </a:r>
                      <a:r>
                        <a:rPr lang="fr-FR" sz="1000" b="0" spc="10" noProof="0" dirty="0">
                          <a:solidFill>
                            <a:srgbClr val="132D6E"/>
                          </a:solidFill>
                          <a:latin typeface="Roboto" panose="02000000000000000000" pitchFamily="2" charset="0"/>
                          <a:ea typeface="Roboto" panose="02000000000000000000" pitchFamily="2" charset="0"/>
                          <a:cs typeface="Calibri"/>
                        </a:rPr>
                        <a:t>demande</a:t>
                      </a:r>
                      <a:r>
                        <a:rPr lang="fr-FR" sz="1000" b="0" spc="70" noProof="0" dirty="0">
                          <a:solidFill>
                            <a:srgbClr val="132D6E"/>
                          </a:solidFill>
                          <a:latin typeface="Roboto" panose="02000000000000000000" pitchFamily="2" charset="0"/>
                          <a:ea typeface="Roboto" panose="02000000000000000000" pitchFamily="2" charset="0"/>
                          <a:cs typeface="Calibri"/>
                        </a:rPr>
                        <a:t> </a:t>
                      </a:r>
                      <a:r>
                        <a:rPr lang="fr-FR" sz="1000" b="0" spc="5" noProof="0" dirty="0">
                          <a:solidFill>
                            <a:srgbClr val="132D6E"/>
                          </a:solidFill>
                          <a:latin typeface="Roboto" panose="02000000000000000000" pitchFamily="2" charset="0"/>
                          <a:ea typeface="Roboto" panose="02000000000000000000" pitchFamily="2" charset="0"/>
                          <a:cs typeface="Calibri"/>
                        </a:rPr>
                        <a:t>précédente</a:t>
                      </a:r>
                      <a:endParaRPr lang="fr-FR" sz="1000" b="0" noProof="0" dirty="0">
                        <a:latin typeface="Roboto" panose="02000000000000000000" pitchFamily="2" charset="0"/>
                        <a:ea typeface="Roboto" panose="02000000000000000000" pitchFamily="2" charset="0"/>
                        <a:cs typeface="Calibri"/>
                      </a:endParaRPr>
                    </a:p>
                  </a:txBody>
                  <a:tcPr>
                    <a:solidFill>
                      <a:srgbClr val="F1F1F1"/>
                    </a:solidFill>
                  </a:tcPr>
                </a:tc>
                <a:extLst>
                  <a:ext uri="{0D108BD9-81ED-4DB2-BD59-A6C34878D82A}">
                    <a16:rowId xmlns:a16="http://schemas.microsoft.com/office/drawing/2014/main" val="2971500934"/>
                  </a:ext>
                </a:extLst>
              </a:tr>
              <a:tr h="214475">
                <a:tc>
                  <a:txBody>
                    <a:bodyPr/>
                    <a:lstStyle/>
                    <a:p>
                      <a:pPr algn="ctr"/>
                      <a:r>
                        <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rPr>
                        <a:t>ANNUITY_INCOME</a:t>
                      </a:r>
                    </a:p>
                  </a:txBody>
                  <a:tcPr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i="0" u="none" strike="noStrike" cap="none" noProof="0" dirty="0">
                          <a:solidFill>
                            <a:srgbClr val="1C3B70"/>
                          </a:solidFill>
                          <a:latin typeface="Roboto" panose="02000000000000000000" pitchFamily="2" charset="0"/>
                          <a:ea typeface="Roboto" panose="02000000000000000000" pitchFamily="2" charset="0"/>
                          <a:cs typeface="Calibri"/>
                          <a:sym typeface="Arial"/>
                        </a:rPr>
                        <a:t>Ratio </a:t>
                      </a:r>
                      <a:r>
                        <a:rPr lang="fr-FR" sz="1000" b="1" i="0" u="none" strike="noStrike" cap="none" noProof="0" dirty="0">
                          <a:solidFill>
                            <a:srgbClr val="1C3B70"/>
                          </a:solidFill>
                          <a:latin typeface="Roboto" panose="02000000000000000000" pitchFamily="2" charset="0"/>
                          <a:ea typeface="Roboto" panose="02000000000000000000" pitchFamily="2" charset="0"/>
                          <a:cs typeface="Calibri"/>
                          <a:sym typeface="Arial"/>
                        </a:rPr>
                        <a:t>intérêt/revenu </a:t>
                      </a:r>
                      <a:r>
                        <a:rPr lang="fr-FR" sz="1000" b="0" i="0" u="none" strike="noStrike" cap="none" noProof="0" dirty="0">
                          <a:solidFill>
                            <a:srgbClr val="1C3B70"/>
                          </a:solidFill>
                          <a:latin typeface="Roboto" panose="02000000000000000000" pitchFamily="2" charset="0"/>
                          <a:ea typeface="Roboto" panose="02000000000000000000" pitchFamily="2" charset="0"/>
                          <a:cs typeface="Calibri"/>
                          <a:sym typeface="Arial"/>
                        </a:rPr>
                        <a:t>du client</a:t>
                      </a:r>
                    </a:p>
                  </a:txBody>
                  <a:tcPr>
                    <a:solidFill>
                      <a:srgbClr val="F1F1F1"/>
                    </a:solidFill>
                  </a:tcPr>
                </a:tc>
                <a:extLst>
                  <a:ext uri="{0D108BD9-81ED-4DB2-BD59-A6C34878D82A}">
                    <a16:rowId xmlns:a16="http://schemas.microsoft.com/office/drawing/2014/main" val="1333816095"/>
                  </a:ext>
                </a:extLst>
              </a:tr>
              <a:tr h="214475">
                <a:tc>
                  <a:txBody>
                    <a:bodyPr/>
                    <a:lstStyle/>
                    <a:p>
                      <a:pPr algn="ctr"/>
                      <a:r>
                        <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rPr>
                        <a:t>AMT_CREDIT_SUM_mean </a:t>
                      </a:r>
                    </a:p>
                  </a:txBody>
                  <a:tcPr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fr-FR" sz="1000" b="1" i="0" u="none" strike="noStrike" cap="none" noProof="0">
                        <a:solidFill>
                          <a:srgbClr val="C00000"/>
                        </a:solidFill>
                        <a:latin typeface="Roboto" panose="02000000000000000000" pitchFamily="2" charset="0"/>
                        <a:ea typeface="Roboto" panose="02000000000000000000" pitchFamily="2" charset="0"/>
                        <a:cs typeface="Arial"/>
                        <a:sym typeface="Arial"/>
                      </a:endParaRPr>
                    </a:p>
                  </a:txBody>
                  <a:tcPr>
                    <a:solidFill>
                      <a:srgbClr val="00206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000" b="0" i="0" u="none" strike="noStrike" cap="none" noProof="0" dirty="0">
                          <a:solidFill>
                            <a:srgbClr val="1C3B70"/>
                          </a:solidFill>
                          <a:latin typeface="Roboto" panose="02000000000000000000" pitchFamily="2" charset="0"/>
                          <a:ea typeface="Roboto" panose="02000000000000000000" pitchFamily="2" charset="0"/>
                          <a:cs typeface="Calibri"/>
                          <a:sym typeface="Arial"/>
                        </a:rPr>
                        <a:t>Score normalisé provenant d'une </a:t>
                      </a:r>
                      <a:r>
                        <a:rPr lang="fr-FR" sz="1000" b="1" i="0" u="none" strike="noStrike" cap="none" noProof="0" dirty="0">
                          <a:solidFill>
                            <a:srgbClr val="1C3B70"/>
                          </a:solidFill>
                          <a:latin typeface="Roboto" panose="02000000000000000000" pitchFamily="2" charset="0"/>
                          <a:ea typeface="Roboto" panose="02000000000000000000" pitchFamily="2" charset="0"/>
                          <a:cs typeface="Calibri"/>
                          <a:sym typeface="Arial"/>
                        </a:rPr>
                        <a:t>source de données externe</a:t>
                      </a:r>
                    </a:p>
                  </a:txBody>
                  <a:tcPr>
                    <a:solidFill>
                      <a:srgbClr val="F1F1F1"/>
                    </a:solidFill>
                  </a:tcPr>
                </a:tc>
                <a:extLst>
                  <a:ext uri="{0D108BD9-81ED-4DB2-BD59-A6C34878D82A}">
                    <a16:rowId xmlns:a16="http://schemas.microsoft.com/office/drawing/2014/main" val="2813263453"/>
                  </a:ext>
                </a:extLst>
              </a:tr>
            </a:tbl>
          </a:graphicData>
        </a:graphic>
      </p:graphicFrame>
      <p:grpSp>
        <p:nvGrpSpPr>
          <p:cNvPr id="150" name="Group 149">
            <a:extLst>
              <a:ext uri="{FF2B5EF4-FFF2-40B4-BE49-F238E27FC236}">
                <a16:creationId xmlns:a16="http://schemas.microsoft.com/office/drawing/2014/main" id="{A6B0E9CB-3A4A-2E45-B11D-1A9139872EFC}"/>
              </a:ext>
            </a:extLst>
          </p:cNvPr>
          <p:cNvGrpSpPr/>
          <p:nvPr/>
        </p:nvGrpSpPr>
        <p:grpSpPr>
          <a:xfrm>
            <a:off x="7291431" y="517504"/>
            <a:ext cx="1534394" cy="632067"/>
            <a:chOff x="7086817" y="628823"/>
            <a:chExt cx="1534394" cy="632067"/>
          </a:xfrm>
        </p:grpSpPr>
        <p:sp>
          <p:nvSpPr>
            <p:cNvPr id="139" name="Rectangle 138">
              <a:extLst>
                <a:ext uri="{FF2B5EF4-FFF2-40B4-BE49-F238E27FC236}">
                  <a16:creationId xmlns:a16="http://schemas.microsoft.com/office/drawing/2014/main" id="{F4C271E8-933A-4E4D-8162-434BA1777FEE}"/>
                </a:ext>
              </a:extLst>
            </p:cNvPr>
            <p:cNvSpPr/>
            <p:nvPr/>
          </p:nvSpPr>
          <p:spPr>
            <a:xfrm>
              <a:off x="7086817" y="628823"/>
              <a:ext cx="1534394" cy="276999"/>
            </a:xfrm>
            <a:prstGeom prst="rect">
              <a:avLst/>
            </a:prstGeom>
          </p:spPr>
          <p:txBody>
            <a:bodyPr wrap="none">
              <a:spAutoFit/>
            </a:bodyPr>
            <a:lstStyle/>
            <a:p>
              <a:pPr marL="12700" algn="ctr">
                <a:spcBef>
                  <a:spcPts val="105"/>
                </a:spcBef>
              </a:pPr>
              <a:r>
                <a:rPr lang="en-GB" sz="1200" b="1" spc="-10" dirty="0">
                  <a:solidFill>
                    <a:srgbClr val="BF2A1D"/>
                  </a:solidFill>
                  <a:latin typeface="Roboto" panose="02000000000000000000" pitchFamily="2" charset="0"/>
                  <a:ea typeface="Roboto" panose="02000000000000000000" pitchFamily="2" charset="0"/>
                  <a:cs typeface="Calibri"/>
                </a:rPr>
                <a:t>Variables</a:t>
              </a:r>
              <a:r>
                <a:rPr lang="en-GB" sz="1200" b="1" spc="-65" dirty="0">
                  <a:solidFill>
                    <a:srgbClr val="BF2A1D"/>
                  </a:solidFill>
                  <a:latin typeface="Roboto" panose="02000000000000000000" pitchFamily="2" charset="0"/>
                  <a:ea typeface="Roboto" panose="02000000000000000000" pitchFamily="2" charset="0"/>
                  <a:cs typeface="Calibri"/>
                </a:rPr>
                <a:t> </a:t>
              </a:r>
              <a:r>
                <a:rPr lang="en-GB" sz="1200" b="1" spc="-5" dirty="0" err="1">
                  <a:solidFill>
                    <a:srgbClr val="BF2A1D"/>
                  </a:solidFill>
                  <a:latin typeface="Roboto" panose="02000000000000000000" pitchFamily="2" charset="0"/>
                  <a:ea typeface="Roboto" panose="02000000000000000000" pitchFamily="2" charset="0"/>
                  <a:cs typeface="Calibri"/>
                </a:rPr>
                <a:t>bancaires</a:t>
              </a:r>
              <a:endParaRPr lang="en-GB" sz="1200" dirty="0">
                <a:latin typeface="Roboto" panose="02000000000000000000" pitchFamily="2" charset="0"/>
                <a:ea typeface="Roboto" panose="02000000000000000000" pitchFamily="2" charset="0"/>
                <a:cs typeface="Calibri"/>
              </a:endParaRPr>
            </a:p>
          </p:txBody>
        </p:sp>
        <p:sp>
          <p:nvSpPr>
            <p:cNvPr id="140" name="object 121">
              <a:extLst>
                <a:ext uri="{FF2B5EF4-FFF2-40B4-BE49-F238E27FC236}">
                  <a16:creationId xmlns:a16="http://schemas.microsoft.com/office/drawing/2014/main" id="{2FD26D06-ED5A-AD46-BE6B-C200DE1241C8}"/>
                </a:ext>
              </a:extLst>
            </p:cNvPr>
            <p:cNvSpPr/>
            <p:nvPr/>
          </p:nvSpPr>
          <p:spPr>
            <a:xfrm>
              <a:off x="7677167" y="937675"/>
              <a:ext cx="353695" cy="323215"/>
            </a:xfrm>
            <a:custGeom>
              <a:avLst/>
              <a:gdLst/>
              <a:ahLst/>
              <a:cxnLst/>
              <a:rect l="l" t="t" r="r" b="b"/>
              <a:pathLst>
                <a:path w="353695" h="323214">
                  <a:moveTo>
                    <a:pt x="0" y="0"/>
                  </a:moveTo>
                  <a:lnTo>
                    <a:pt x="353568" y="0"/>
                  </a:lnTo>
                  <a:lnTo>
                    <a:pt x="353568" y="323087"/>
                  </a:lnTo>
                  <a:lnTo>
                    <a:pt x="0" y="323087"/>
                  </a:lnTo>
                  <a:lnTo>
                    <a:pt x="0" y="0"/>
                  </a:lnTo>
                  <a:close/>
                </a:path>
              </a:pathLst>
            </a:custGeom>
            <a:solidFill>
              <a:schemeClr val="accent6">
                <a:lumMod val="60000"/>
                <a:lumOff val="40000"/>
              </a:schemeClr>
            </a:solidFill>
            <a:ln w="12700">
              <a:solidFill>
                <a:srgbClr val="C00000"/>
              </a:solidFill>
            </a:ln>
          </p:spPr>
          <p:txBody>
            <a:bodyPr wrap="square" lIns="0" tIns="0" rIns="0" bIns="0" rtlCol="0"/>
            <a:lstStyle/>
            <a:p>
              <a:pPr algn="ctr"/>
              <a:endParaRPr sz="1200" dirty="0">
                <a:highlight>
                  <a:srgbClr val="FFFF00"/>
                </a:highlight>
                <a:latin typeface="Roboto" panose="02000000000000000000" pitchFamily="2" charset="0"/>
                <a:ea typeface="Roboto" panose="02000000000000000000" pitchFamily="2" charset="0"/>
              </a:endParaRPr>
            </a:p>
          </p:txBody>
        </p:sp>
      </p:grpSp>
      <p:grpSp>
        <p:nvGrpSpPr>
          <p:cNvPr id="149" name="Group 148">
            <a:extLst>
              <a:ext uri="{FF2B5EF4-FFF2-40B4-BE49-F238E27FC236}">
                <a16:creationId xmlns:a16="http://schemas.microsoft.com/office/drawing/2014/main" id="{00F4A4CD-7AA7-9041-886B-16AAA89BCDA7}"/>
              </a:ext>
            </a:extLst>
          </p:cNvPr>
          <p:cNvGrpSpPr/>
          <p:nvPr/>
        </p:nvGrpSpPr>
        <p:grpSpPr>
          <a:xfrm>
            <a:off x="7214078" y="1368229"/>
            <a:ext cx="1689100" cy="590871"/>
            <a:chOff x="7176436" y="1490893"/>
            <a:chExt cx="1689100" cy="590871"/>
          </a:xfrm>
        </p:grpSpPr>
        <p:sp>
          <p:nvSpPr>
            <p:cNvPr id="142" name="object 119">
              <a:extLst>
                <a:ext uri="{FF2B5EF4-FFF2-40B4-BE49-F238E27FC236}">
                  <a16:creationId xmlns:a16="http://schemas.microsoft.com/office/drawing/2014/main" id="{C539EEAB-FC46-4247-B9FD-9FCF6BFEEFE1}"/>
                </a:ext>
              </a:extLst>
            </p:cNvPr>
            <p:cNvSpPr txBox="1"/>
            <p:nvPr/>
          </p:nvSpPr>
          <p:spPr>
            <a:xfrm>
              <a:off x="7176436" y="1490893"/>
              <a:ext cx="1689100" cy="198131"/>
            </a:xfrm>
            <a:prstGeom prst="rect">
              <a:avLst/>
            </a:prstGeom>
          </p:spPr>
          <p:txBody>
            <a:bodyPr vert="horz" wrap="square" lIns="0" tIns="13335" rIns="0" bIns="0" rtlCol="0">
              <a:spAutoFit/>
            </a:bodyPr>
            <a:lstStyle/>
            <a:p>
              <a:pPr marL="12700" algn="ctr">
                <a:lnSpc>
                  <a:spcPct val="100000"/>
                </a:lnSpc>
                <a:spcBef>
                  <a:spcPts val="105"/>
                </a:spcBef>
              </a:pPr>
              <a:r>
                <a:rPr sz="1200" b="1" spc="-10" dirty="0">
                  <a:solidFill>
                    <a:srgbClr val="FF9933"/>
                  </a:solidFill>
                  <a:latin typeface="Roboto" panose="02000000000000000000" pitchFamily="2" charset="0"/>
                  <a:ea typeface="Roboto" panose="02000000000000000000" pitchFamily="2" charset="0"/>
                  <a:cs typeface="Calibri"/>
                </a:rPr>
                <a:t>Variables</a:t>
              </a:r>
              <a:r>
                <a:rPr sz="1200" b="1" spc="-50" dirty="0">
                  <a:solidFill>
                    <a:srgbClr val="FF9933"/>
                  </a:solidFill>
                  <a:latin typeface="Roboto" panose="02000000000000000000" pitchFamily="2" charset="0"/>
                  <a:ea typeface="Roboto" panose="02000000000000000000" pitchFamily="2" charset="0"/>
                  <a:cs typeface="Calibri"/>
                </a:rPr>
                <a:t> </a:t>
              </a:r>
              <a:r>
                <a:rPr sz="1200" b="1" spc="-5" dirty="0">
                  <a:solidFill>
                    <a:srgbClr val="FF9933"/>
                  </a:solidFill>
                  <a:latin typeface="Roboto" panose="02000000000000000000" pitchFamily="2" charset="0"/>
                  <a:ea typeface="Roboto" panose="02000000000000000000" pitchFamily="2" charset="0"/>
                  <a:cs typeface="Calibri"/>
                </a:rPr>
                <a:t>personnelles</a:t>
              </a:r>
              <a:endParaRPr sz="1200" dirty="0">
                <a:latin typeface="Roboto" panose="02000000000000000000" pitchFamily="2" charset="0"/>
                <a:ea typeface="Roboto" panose="02000000000000000000" pitchFamily="2" charset="0"/>
                <a:cs typeface="Calibri"/>
              </a:endParaRPr>
            </a:p>
          </p:txBody>
        </p:sp>
        <p:sp>
          <p:nvSpPr>
            <p:cNvPr id="143" name="object 122">
              <a:extLst>
                <a:ext uri="{FF2B5EF4-FFF2-40B4-BE49-F238E27FC236}">
                  <a16:creationId xmlns:a16="http://schemas.microsoft.com/office/drawing/2014/main" id="{AC865FC8-C70F-DB43-ACDD-7A8E75980FA8}"/>
                </a:ext>
              </a:extLst>
            </p:cNvPr>
            <p:cNvSpPr/>
            <p:nvPr/>
          </p:nvSpPr>
          <p:spPr>
            <a:xfrm>
              <a:off x="7844139" y="1756644"/>
              <a:ext cx="353695" cy="325120"/>
            </a:xfrm>
            <a:custGeom>
              <a:avLst/>
              <a:gdLst/>
              <a:ahLst/>
              <a:cxnLst/>
              <a:rect l="l" t="t" r="r" b="b"/>
              <a:pathLst>
                <a:path w="353695" h="325119">
                  <a:moveTo>
                    <a:pt x="0" y="0"/>
                  </a:moveTo>
                  <a:lnTo>
                    <a:pt x="353568" y="0"/>
                  </a:lnTo>
                  <a:lnTo>
                    <a:pt x="353568" y="324611"/>
                  </a:lnTo>
                  <a:lnTo>
                    <a:pt x="0" y="324611"/>
                  </a:lnTo>
                  <a:lnTo>
                    <a:pt x="0" y="0"/>
                  </a:lnTo>
                  <a:close/>
                </a:path>
              </a:pathLst>
            </a:custGeom>
            <a:solidFill>
              <a:schemeClr val="accent3">
                <a:lumMod val="20000"/>
                <a:lumOff val="80000"/>
              </a:schemeClr>
            </a:solidFill>
            <a:ln w="12700">
              <a:solidFill>
                <a:schemeClr val="accent3"/>
              </a:solidFill>
            </a:ln>
          </p:spPr>
          <p:txBody>
            <a:bodyPr wrap="square" lIns="0" tIns="0" rIns="0" bIns="0" rtlCol="0"/>
            <a:lstStyle/>
            <a:p>
              <a:pPr algn="ctr"/>
              <a:endParaRPr sz="1200" dirty="0">
                <a:highlight>
                  <a:srgbClr val="000000"/>
                </a:highlight>
                <a:latin typeface="Roboto" panose="02000000000000000000" pitchFamily="2" charset="0"/>
                <a:ea typeface="Roboto" panose="02000000000000000000" pitchFamily="2" charset="0"/>
              </a:endParaRPr>
            </a:p>
          </p:txBody>
        </p:sp>
      </p:grpSp>
      <p:grpSp>
        <p:nvGrpSpPr>
          <p:cNvPr id="148" name="Group 147">
            <a:extLst>
              <a:ext uri="{FF2B5EF4-FFF2-40B4-BE49-F238E27FC236}">
                <a16:creationId xmlns:a16="http://schemas.microsoft.com/office/drawing/2014/main" id="{F855882C-96E1-5040-AFA1-6A65BAC04532}"/>
              </a:ext>
            </a:extLst>
          </p:cNvPr>
          <p:cNvGrpSpPr/>
          <p:nvPr/>
        </p:nvGrpSpPr>
        <p:grpSpPr>
          <a:xfrm>
            <a:off x="7366478" y="2177758"/>
            <a:ext cx="1384300" cy="637738"/>
            <a:chOff x="7161864" y="2228505"/>
            <a:chExt cx="1384300" cy="637738"/>
          </a:xfrm>
        </p:grpSpPr>
        <p:sp>
          <p:nvSpPr>
            <p:cNvPr id="141" name="object 118">
              <a:extLst>
                <a:ext uri="{FF2B5EF4-FFF2-40B4-BE49-F238E27FC236}">
                  <a16:creationId xmlns:a16="http://schemas.microsoft.com/office/drawing/2014/main" id="{0786F160-2774-A348-924C-E95F8C6C6755}"/>
                </a:ext>
              </a:extLst>
            </p:cNvPr>
            <p:cNvSpPr txBox="1"/>
            <p:nvPr/>
          </p:nvSpPr>
          <p:spPr>
            <a:xfrm>
              <a:off x="7161864" y="2228505"/>
              <a:ext cx="1384300" cy="198131"/>
            </a:xfrm>
            <a:prstGeom prst="rect">
              <a:avLst/>
            </a:prstGeom>
          </p:spPr>
          <p:txBody>
            <a:bodyPr vert="horz" wrap="square" lIns="0" tIns="13335" rIns="0" bIns="0" rtlCol="0">
              <a:spAutoFit/>
            </a:bodyPr>
            <a:lstStyle/>
            <a:p>
              <a:pPr marL="12700" algn="ctr">
                <a:lnSpc>
                  <a:spcPct val="100000"/>
                </a:lnSpc>
                <a:spcBef>
                  <a:spcPts val="105"/>
                </a:spcBef>
              </a:pPr>
              <a:r>
                <a:rPr sz="1200" b="1" spc="-10" dirty="0">
                  <a:solidFill>
                    <a:srgbClr val="595959"/>
                  </a:solidFill>
                  <a:latin typeface="Roboto" panose="02000000000000000000" pitchFamily="2" charset="0"/>
                  <a:ea typeface="Roboto" panose="02000000000000000000" pitchFamily="2" charset="0"/>
                  <a:cs typeface="Calibri"/>
                </a:rPr>
                <a:t>Variables</a:t>
              </a:r>
              <a:r>
                <a:rPr sz="1200" b="1" spc="-75" dirty="0">
                  <a:solidFill>
                    <a:srgbClr val="595959"/>
                  </a:solidFill>
                  <a:latin typeface="Roboto" panose="02000000000000000000" pitchFamily="2" charset="0"/>
                  <a:ea typeface="Roboto" panose="02000000000000000000" pitchFamily="2" charset="0"/>
                  <a:cs typeface="Calibri"/>
                </a:rPr>
                <a:t> </a:t>
              </a:r>
              <a:r>
                <a:rPr sz="1200" b="1" spc="-5" dirty="0">
                  <a:solidFill>
                    <a:srgbClr val="595959"/>
                  </a:solidFill>
                  <a:latin typeface="Roboto" panose="02000000000000000000" pitchFamily="2" charset="0"/>
                  <a:ea typeface="Roboto" panose="02000000000000000000" pitchFamily="2" charset="0"/>
                  <a:cs typeface="Calibri"/>
                </a:rPr>
                <a:t>externes</a:t>
              </a:r>
              <a:endParaRPr sz="1200">
                <a:latin typeface="Roboto" panose="02000000000000000000" pitchFamily="2" charset="0"/>
                <a:ea typeface="Roboto" panose="02000000000000000000" pitchFamily="2" charset="0"/>
                <a:cs typeface="Calibri"/>
              </a:endParaRPr>
            </a:p>
          </p:txBody>
        </p:sp>
        <p:sp>
          <p:nvSpPr>
            <p:cNvPr id="144" name="object 124">
              <a:extLst>
                <a:ext uri="{FF2B5EF4-FFF2-40B4-BE49-F238E27FC236}">
                  <a16:creationId xmlns:a16="http://schemas.microsoft.com/office/drawing/2014/main" id="{F4A1C25D-9B97-6246-8399-081DEF5CD8E9}"/>
                </a:ext>
              </a:extLst>
            </p:cNvPr>
            <p:cNvSpPr/>
            <p:nvPr/>
          </p:nvSpPr>
          <p:spPr>
            <a:xfrm>
              <a:off x="7677167" y="2543028"/>
              <a:ext cx="353695" cy="323215"/>
            </a:xfrm>
            <a:custGeom>
              <a:avLst/>
              <a:gdLst/>
              <a:ahLst/>
              <a:cxnLst/>
              <a:rect l="l" t="t" r="r" b="b"/>
              <a:pathLst>
                <a:path w="353695" h="323214">
                  <a:moveTo>
                    <a:pt x="0" y="0"/>
                  </a:moveTo>
                  <a:lnTo>
                    <a:pt x="353568" y="0"/>
                  </a:lnTo>
                  <a:lnTo>
                    <a:pt x="353568" y="323087"/>
                  </a:lnTo>
                  <a:lnTo>
                    <a:pt x="0" y="323087"/>
                  </a:lnTo>
                  <a:lnTo>
                    <a:pt x="0" y="0"/>
                  </a:lnTo>
                  <a:close/>
                </a:path>
              </a:pathLst>
            </a:custGeom>
            <a:solidFill>
              <a:schemeClr val="bg1">
                <a:lumMod val="85000"/>
              </a:schemeClr>
            </a:solidFill>
            <a:ln w="12700">
              <a:solidFill>
                <a:schemeClr val="tx1"/>
              </a:solidFill>
            </a:ln>
          </p:spPr>
          <p:txBody>
            <a:bodyPr wrap="square" lIns="0" tIns="0" rIns="0" bIns="0" rtlCol="0"/>
            <a:lstStyle/>
            <a:p>
              <a:pPr algn="ctr"/>
              <a:endParaRPr sz="1200">
                <a:latin typeface="Roboto" panose="02000000000000000000" pitchFamily="2" charset="0"/>
                <a:ea typeface="Roboto" panose="02000000000000000000" pitchFamily="2" charset="0"/>
              </a:endParaRPr>
            </a:p>
          </p:txBody>
        </p:sp>
      </p:grpSp>
      <p:grpSp>
        <p:nvGrpSpPr>
          <p:cNvPr id="147" name="Group 146">
            <a:extLst>
              <a:ext uri="{FF2B5EF4-FFF2-40B4-BE49-F238E27FC236}">
                <a16:creationId xmlns:a16="http://schemas.microsoft.com/office/drawing/2014/main" id="{CBDE62C0-8807-9F45-A3A7-A4A0ADC75BA4}"/>
              </a:ext>
            </a:extLst>
          </p:cNvPr>
          <p:cNvGrpSpPr/>
          <p:nvPr/>
        </p:nvGrpSpPr>
        <p:grpSpPr>
          <a:xfrm>
            <a:off x="7304566" y="3034155"/>
            <a:ext cx="1508125" cy="646899"/>
            <a:chOff x="7099952" y="3145474"/>
            <a:chExt cx="1508125" cy="646899"/>
          </a:xfrm>
        </p:grpSpPr>
        <p:sp>
          <p:nvSpPr>
            <p:cNvPr id="145" name="object 126">
              <a:extLst>
                <a:ext uri="{FF2B5EF4-FFF2-40B4-BE49-F238E27FC236}">
                  <a16:creationId xmlns:a16="http://schemas.microsoft.com/office/drawing/2014/main" id="{A93F3FB0-F6E5-1D45-94F4-1EBC9D11EAA9}"/>
                </a:ext>
              </a:extLst>
            </p:cNvPr>
            <p:cNvSpPr txBox="1"/>
            <p:nvPr/>
          </p:nvSpPr>
          <p:spPr>
            <a:xfrm>
              <a:off x="7099952" y="3145474"/>
              <a:ext cx="1508125" cy="198131"/>
            </a:xfrm>
            <a:prstGeom prst="rect">
              <a:avLst/>
            </a:prstGeom>
          </p:spPr>
          <p:txBody>
            <a:bodyPr vert="horz" wrap="square" lIns="0" tIns="13335" rIns="0" bIns="0" rtlCol="0">
              <a:spAutoFit/>
            </a:bodyPr>
            <a:lstStyle/>
            <a:p>
              <a:pPr marL="12700" algn="ctr">
                <a:lnSpc>
                  <a:spcPct val="100000"/>
                </a:lnSpc>
                <a:spcBef>
                  <a:spcPts val="105"/>
                </a:spcBef>
              </a:pPr>
              <a:r>
                <a:rPr sz="1200" b="1" spc="-5" dirty="0">
                  <a:solidFill>
                    <a:srgbClr val="8ED3C1"/>
                  </a:solidFill>
                  <a:latin typeface="Roboto" panose="02000000000000000000" pitchFamily="2" charset="0"/>
                  <a:ea typeface="Roboto" panose="02000000000000000000" pitchFamily="2" charset="0"/>
                  <a:cs typeface="Calibri"/>
                </a:rPr>
                <a:t>Feature</a:t>
              </a:r>
              <a:r>
                <a:rPr sz="1200" b="1" spc="-95" dirty="0">
                  <a:solidFill>
                    <a:srgbClr val="8ED3C1"/>
                  </a:solidFill>
                  <a:latin typeface="Roboto" panose="02000000000000000000" pitchFamily="2" charset="0"/>
                  <a:ea typeface="Roboto" panose="02000000000000000000" pitchFamily="2" charset="0"/>
                  <a:cs typeface="Calibri"/>
                </a:rPr>
                <a:t> </a:t>
              </a:r>
              <a:r>
                <a:rPr sz="1200" b="1" dirty="0">
                  <a:solidFill>
                    <a:srgbClr val="8ED3C1"/>
                  </a:solidFill>
                  <a:latin typeface="Roboto" panose="02000000000000000000" pitchFamily="2" charset="0"/>
                  <a:ea typeface="Roboto" panose="02000000000000000000" pitchFamily="2" charset="0"/>
                  <a:cs typeface="Calibri"/>
                </a:rPr>
                <a:t>engineering</a:t>
              </a:r>
              <a:endParaRPr sz="1200" dirty="0">
                <a:latin typeface="Roboto" panose="02000000000000000000" pitchFamily="2" charset="0"/>
                <a:ea typeface="Roboto" panose="02000000000000000000" pitchFamily="2" charset="0"/>
                <a:cs typeface="Calibri"/>
              </a:endParaRPr>
            </a:p>
          </p:txBody>
        </p:sp>
        <p:sp>
          <p:nvSpPr>
            <p:cNvPr id="146" name="object 127">
              <a:extLst>
                <a:ext uri="{FF2B5EF4-FFF2-40B4-BE49-F238E27FC236}">
                  <a16:creationId xmlns:a16="http://schemas.microsoft.com/office/drawing/2014/main" id="{DA0155EA-456D-BF42-AD3C-84769E667FDD}"/>
                </a:ext>
              </a:extLst>
            </p:cNvPr>
            <p:cNvSpPr/>
            <p:nvPr/>
          </p:nvSpPr>
          <p:spPr>
            <a:xfrm>
              <a:off x="7677167" y="3469158"/>
              <a:ext cx="353695" cy="323215"/>
            </a:xfrm>
            <a:custGeom>
              <a:avLst/>
              <a:gdLst/>
              <a:ahLst/>
              <a:cxnLst/>
              <a:rect l="l" t="t" r="r" b="b"/>
              <a:pathLst>
                <a:path w="353695" h="323214">
                  <a:moveTo>
                    <a:pt x="0" y="0"/>
                  </a:moveTo>
                  <a:lnTo>
                    <a:pt x="353568" y="0"/>
                  </a:lnTo>
                  <a:lnTo>
                    <a:pt x="353568" y="323088"/>
                  </a:lnTo>
                  <a:lnTo>
                    <a:pt x="0" y="323088"/>
                  </a:lnTo>
                  <a:lnTo>
                    <a:pt x="0" y="0"/>
                  </a:lnTo>
                  <a:close/>
                </a:path>
              </a:pathLst>
            </a:custGeom>
            <a:solidFill>
              <a:schemeClr val="accent4"/>
            </a:solidFill>
            <a:ln w="12700">
              <a:solidFill>
                <a:schemeClr val="tx1"/>
              </a:solidFill>
            </a:ln>
          </p:spPr>
          <p:txBody>
            <a:bodyPr wrap="square" lIns="0" tIns="0" rIns="0" bIns="0" rtlCol="0"/>
            <a:lstStyle/>
            <a:p>
              <a:pPr algn="ctr"/>
              <a:endParaRPr sz="1200" dirty="0">
                <a:latin typeface="Roboto" panose="02000000000000000000" pitchFamily="2" charset="0"/>
                <a:ea typeface="Roboto" panose="02000000000000000000" pitchFamily="2" charset="0"/>
              </a:endParaRPr>
            </a:p>
          </p:txBody>
        </p:sp>
      </p:grpSp>
      <p:grpSp>
        <p:nvGrpSpPr>
          <p:cNvPr id="156" name="Group 155">
            <a:extLst>
              <a:ext uri="{FF2B5EF4-FFF2-40B4-BE49-F238E27FC236}">
                <a16:creationId xmlns:a16="http://schemas.microsoft.com/office/drawing/2014/main" id="{DA39C723-CCD2-024F-AD9D-F7B2601D3CBB}"/>
              </a:ext>
            </a:extLst>
          </p:cNvPr>
          <p:cNvGrpSpPr/>
          <p:nvPr/>
        </p:nvGrpSpPr>
        <p:grpSpPr>
          <a:xfrm>
            <a:off x="7521786" y="4061700"/>
            <a:ext cx="1443280" cy="799200"/>
            <a:chOff x="7172076" y="4053749"/>
            <a:chExt cx="1443280" cy="799200"/>
          </a:xfrm>
        </p:grpSpPr>
        <p:sp>
          <p:nvSpPr>
            <p:cNvPr id="152" name="TextBox 151">
              <a:extLst>
                <a:ext uri="{FF2B5EF4-FFF2-40B4-BE49-F238E27FC236}">
                  <a16:creationId xmlns:a16="http://schemas.microsoft.com/office/drawing/2014/main" id="{6323D29B-129E-BA40-A8A2-3258022A377E}"/>
                </a:ext>
              </a:extLst>
            </p:cNvPr>
            <p:cNvSpPr txBox="1"/>
            <p:nvPr/>
          </p:nvSpPr>
          <p:spPr>
            <a:xfrm>
              <a:off x="7521652" y="4053749"/>
              <a:ext cx="1093704" cy="799200"/>
            </a:xfrm>
            <a:prstGeom prst="rect">
              <a:avLst/>
            </a:prstGeom>
            <a:noFill/>
          </p:spPr>
          <p:txBody>
            <a:bodyPr wrap="square" rtlCol="0">
              <a:spAutoFit/>
            </a:bodyPr>
            <a:lstStyle/>
            <a:p>
              <a:pPr>
                <a:spcAft>
                  <a:spcPts val="600"/>
                </a:spcAft>
              </a:pPr>
              <a:r>
                <a:rPr lang="en-GB" sz="1200" dirty="0"/>
                <a:t>a</a:t>
              </a:r>
              <a:r>
                <a:rPr lang="en-FR" sz="1200" dirty="0"/>
                <a:t>pp_train</a:t>
              </a:r>
            </a:p>
            <a:p>
              <a:pPr>
                <a:spcAft>
                  <a:spcPts val="600"/>
                </a:spcAft>
              </a:pPr>
              <a:r>
                <a:rPr lang="en-GB" sz="1200" dirty="0"/>
                <a:t>b</a:t>
              </a:r>
              <a:r>
                <a:rPr lang="en-FR" sz="1200" dirty="0"/>
                <a:t>ureau</a:t>
              </a:r>
            </a:p>
            <a:p>
              <a:pPr>
                <a:spcAft>
                  <a:spcPts val="600"/>
                </a:spcAft>
              </a:pPr>
              <a:r>
                <a:rPr lang="en-FR" sz="1200" dirty="0"/>
                <a:t>previous</a:t>
              </a:r>
            </a:p>
          </p:txBody>
        </p:sp>
        <p:sp>
          <p:nvSpPr>
            <p:cNvPr id="153" name="Rectangle 152">
              <a:extLst>
                <a:ext uri="{FF2B5EF4-FFF2-40B4-BE49-F238E27FC236}">
                  <a16:creationId xmlns:a16="http://schemas.microsoft.com/office/drawing/2014/main" id="{5F18CFAF-D6A3-8E4C-88AD-852F83B13B4A}"/>
                </a:ext>
              </a:extLst>
            </p:cNvPr>
            <p:cNvSpPr/>
            <p:nvPr/>
          </p:nvSpPr>
          <p:spPr>
            <a:xfrm>
              <a:off x="7172076" y="4158532"/>
              <a:ext cx="337530" cy="14312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54" name="Rectangle 153">
              <a:extLst>
                <a:ext uri="{FF2B5EF4-FFF2-40B4-BE49-F238E27FC236}">
                  <a16:creationId xmlns:a16="http://schemas.microsoft.com/office/drawing/2014/main" id="{7BFAE5E4-5795-2949-AB80-BC930AB30B94}"/>
                </a:ext>
              </a:extLst>
            </p:cNvPr>
            <p:cNvSpPr/>
            <p:nvPr/>
          </p:nvSpPr>
          <p:spPr>
            <a:xfrm>
              <a:off x="7172076" y="4398084"/>
              <a:ext cx="337530" cy="143124"/>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55" name="Rectangle 154">
              <a:extLst>
                <a:ext uri="{FF2B5EF4-FFF2-40B4-BE49-F238E27FC236}">
                  <a16:creationId xmlns:a16="http://schemas.microsoft.com/office/drawing/2014/main" id="{FC6D0D2A-8835-3C4F-A325-66F5CBACFBF5}"/>
                </a:ext>
              </a:extLst>
            </p:cNvPr>
            <p:cNvSpPr/>
            <p:nvPr/>
          </p:nvSpPr>
          <p:spPr>
            <a:xfrm>
              <a:off x="7172076" y="4629684"/>
              <a:ext cx="337530" cy="143124"/>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grpSp>
      <p:sp>
        <p:nvSpPr>
          <p:cNvPr id="157" name="Google Shape;618;p46">
            <a:extLst>
              <a:ext uri="{FF2B5EF4-FFF2-40B4-BE49-F238E27FC236}">
                <a16:creationId xmlns:a16="http://schemas.microsoft.com/office/drawing/2014/main" id="{B6934CDC-D303-184A-ABCB-6DCFCB3CF586}"/>
              </a:ext>
            </a:extLst>
          </p:cNvPr>
          <p:cNvSpPr txBox="1"/>
          <p:nvPr/>
        </p:nvSpPr>
        <p:spPr>
          <a:xfrm>
            <a:off x="83100" y="64025"/>
            <a:ext cx="8456100" cy="572700"/>
          </a:xfrm>
          <a:prstGeom prst="rect">
            <a:avLst/>
          </a:prstGeom>
          <a:noFill/>
          <a:ln>
            <a:noFill/>
          </a:ln>
        </p:spPr>
        <p:txBody>
          <a:bodyPr spcFirstLastPara="1" wrap="square" lIns="91425" tIns="91425" rIns="91425" bIns="91425" anchor="t" anchorCtr="0">
            <a:noAutofit/>
          </a:bodyPr>
          <a:lstStyle/>
          <a:p>
            <a:pPr lvl="0"/>
            <a:r>
              <a:rPr lang="en-GB" sz="2300" b="1" dirty="0">
                <a:solidFill>
                  <a:srgbClr val="0A26CA"/>
                </a:solidFill>
                <a:latin typeface="Roboto"/>
                <a:ea typeface="Roboto"/>
              </a:rPr>
              <a:t>Feature importance : </a:t>
            </a:r>
            <a:r>
              <a:rPr lang="en-GB" sz="2300" b="1" dirty="0" err="1">
                <a:solidFill>
                  <a:srgbClr val="0A26CA"/>
                </a:solidFill>
                <a:latin typeface="Roboto"/>
                <a:ea typeface="Roboto"/>
              </a:rPr>
              <a:t>LightGBM</a:t>
            </a:r>
            <a:endParaRPr lang="en-GB" sz="2300" b="1" dirty="0">
              <a:solidFill>
                <a:srgbClr val="0A26CA"/>
              </a:solidFill>
              <a:latin typeface="Roboto"/>
              <a:ea typeface="Roboto"/>
              <a:sym typeface="Roboto"/>
            </a:endParaRPr>
          </a:p>
        </p:txBody>
      </p:sp>
    </p:spTree>
    <p:extLst>
      <p:ext uri="{BB962C8B-B14F-4D97-AF65-F5344CB8AC3E}">
        <p14:creationId xmlns:p14="http://schemas.microsoft.com/office/powerpoint/2010/main" val="1545276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7"/>
          <p:cNvSpPr/>
          <p:nvPr/>
        </p:nvSpPr>
        <p:spPr>
          <a:xfrm>
            <a:off x="2979075" y="1726938"/>
            <a:ext cx="5952300" cy="2516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7"/>
          <p:cNvSpPr/>
          <p:nvPr/>
        </p:nvSpPr>
        <p:spPr>
          <a:xfrm>
            <a:off x="3553250" y="3730250"/>
            <a:ext cx="1485600" cy="4545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 sz="700">
                <a:solidFill>
                  <a:schemeClr val="lt1"/>
                </a:solidFill>
                <a:latin typeface="Roboto"/>
                <a:ea typeface="Roboto"/>
                <a:cs typeface="Roboto"/>
                <a:sym typeface="Roboto"/>
              </a:rPr>
              <a:t>Les bilans mensuels des</a:t>
            </a:r>
            <a:endParaRPr sz="700">
              <a:solidFill>
                <a:schemeClr val="lt1"/>
              </a:solidFill>
              <a:latin typeface="Roboto"/>
              <a:ea typeface="Roboto"/>
              <a:cs typeface="Roboto"/>
              <a:sym typeface="Roboto"/>
            </a:endParaRPr>
          </a:p>
          <a:p>
            <a:pPr marL="0" lvl="0" indent="0" algn="l" rtl="0">
              <a:spcBef>
                <a:spcPts val="0"/>
              </a:spcBef>
              <a:spcAft>
                <a:spcPts val="0"/>
              </a:spcAft>
              <a:buNone/>
            </a:pPr>
            <a:r>
              <a:rPr lang="fr" sz="700">
                <a:solidFill>
                  <a:schemeClr val="lt1"/>
                </a:solidFill>
                <a:latin typeface="Roboto"/>
                <a:ea typeface="Roboto"/>
                <a:cs typeface="Roboto"/>
                <a:sym typeface="Roboto"/>
              </a:rPr>
              <a:t>anciens points de vente</a:t>
            </a:r>
            <a:endParaRPr sz="700">
              <a:solidFill>
                <a:schemeClr val="lt1"/>
              </a:solidFill>
              <a:latin typeface="Roboto"/>
              <a:ea typeface="Roboto"/>
              <a:cs typeface="Roboto"/>
              <a:sym typeface="Roboto"/>
            </a:endParaRPr>
          </a:p>
          <a:p>
            <a:pPr marL="0" lvl="0" indent="0" algn="l" rtl="0">
              <a:spcBef>
                <a:spcPts val="0"/>
              </a:spcBef>
              <a:spcAft>
                <a:spcPts val="0"/>
              </a:spcAft>
              <a:buNone/>
            </a:pPr>
            <a:r>
              <a:rPr lang="fr" sz="700">
                <a:solidFill>
                  <a:schemeClr val="lt1"/>
                </a:solidFill>
                <a:latin typeface="Roboto"/>
                <a:ea typeface="Roboto"/>
                <a:cs typeface="Roboto"/>
                <a:sym typeface="Roboto"/>
              </a:rPr>
              <a:t>et des prêts cashs</a:t>
            </a:r>
            <a:endParaRPr sz="700">
              <a:solidFill>
                <a:schemeClr val="lt1"/>
              </a:solidFill>
              <a:latin typeface="Roboto"/>
              <a:ea typeface="Roboto"/>
              <a:cs typeface="Roboto"/>
              <a:sym typeface="Roboto"/>
            </a:endParaRPr>
          </a:p>
        </p:txBody>
      </p:sp>
      <p:sp>
        <p:nvSpPr>
          <p:cNvPr id="99" name="Google Shape;99;p17"/>
          <p:cNvSpPr/>
          <p:nvPr/>
        </p:nvSpPr>
        <p:spPr>
          <a:xfrm>
            <a:off x="5477750" y="3730250"/>
            <a:ext cx="1485600" cy="4545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 sz="700">
                <a:solidFill>
                  <a:schemeClr val="lt1"/>
                </a:solidFill>
                <a:latin typeface="Roboto"/>
                <a:ea typeface="Roboto"/>
                <a:cs typeface="Roboto"/>
                <a:sym typeface="Roboto"/>
              </a:rPr>
              <a:t>Historique de</a:t>
            </a:r>
            <a:endParaRPr sz="700">
              <a:solidFill>
                <a:schemeClr val="lt1"/>
              </a:solidFill>
              <a:latin typeface="Roboto"/>
              <a:ea typeface="Roboto"/>
              <a:cs typeface="Roboto"/>
              <a:sym typeface="Roboto"/>
            </a:endParaRPr>
          </a:p>
          <a:p>
            <a:pPr marL="0" lvl="0" indent="0" algn="l" rtl="0">
              <a:spcBef>
                <a:spcPts val="0"/>
              </a:spcBef>
              <a:spcAft>
                <a:spcPts val="0"/>
              </a:spcAft>
              <a:buNone/>
            </a:pPr>
            <a:r>
              <a:rPr lang="fr" sz="700">
                <a:solidFill>
                  <a:schemeClr val="lt1"/>
                </a:solidFill>
                <a:latin typeface="Roboto"/>
                <a:ea typeface="Roboto"/>
                <a:cs typeface="Roboto"/>
                <a:sym typeface="Roboto"/>
              </a:rPr>
              <a:t>remboursement des</a:t>
            </a:r>
            <a:endParaRPr sz="700">
              <a:solidFill>
                <a:schemeClr val="lt1"/>
              </a:solidFill>
              <a:latin typeface="Roboto"/>
              <a:ea typeface="Roboto"/>
              <a:cs typeface="Roboto"/>
              <a:sym typeface="Roboto"/>
            </a:endParaRPr>
          </a:p>
          <a:p>
            <a:pPr marL="0" lvl="0" indent="0" algn="l" rtl="0">
              <a:spcBef>
                <a:spcPts val="0"/>
              </a:spcBef>
              <a:spcAft>
                <a:spcPts val="0"/>
              </a:spcAft>
              <a:buNone/>
            </a:pPr>
            <a:r>
              <a:rPr lang="fr" sz="700">
                <a:solidFill>
                  <a:schemeClr val="lt1"/>
                </a:solidFill>
                <a:latin typeface="Roboto"/>
                <a:ea typeface="Roboto"/>
                <a:cs typeface="Roboto"/>
                <a:sym typeface="Roboto"/>
              </a:rPr>
              <a:t>crédits précédemment</a:t>
            </a:r>
            <a:endParaRPr sz="700">
              <a:solidFill>
                <a:schemeClr val="lt1"/>
              </a:solidFill>
              <a:latin typeface="Roboto"/>
              <a:ea typeface="Roboto"/>
              <a:cs typeface="Roboto"/>
              <a:sym typeface="Roboto"/>
            </a:endParaRPr>
          </a:p>
        </p:txBody>
      </p:sp>
      <p:sp>
        <p:nvSpPr>
          <p:cNvPr id="100" name="Google Shape;100;p17"/>
          <p:cNvSpPr/>
          <p:nvPr/>
        </p:nvSpPr>
        <p:spPr>
          <a:xfrm>
            <a:off x="7371175" y="3730250"/>
            <a:ext cx="1485600" cy="4545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 sz="700">
                <a:solidFill>
                  <a:schemeClr val="lt1"/>
                </a:solidFill>
                <a:latin typeface="Roboto"/>
                <a:ea typeface="Roboto"/>
                <a:cs typeface="Roboto"/>
                <a:sym typeface="Roboto"/>
              </a:rPr>
              <a:t>Solde mensuel des</a:t>
            </a:r>
            <a:endParaRPr sz="700">
              <a:solidFill>
                <a:schemeClr val="lt1"/>
              </a:solidFill>
              <a:latin typeface="Roboto"/>
              <a:ea typeface="Roboto"/>
              <a:cs typeface="Roboto"/>
              <a:sym typeface="Roboto"/>
            </a:endParaRPr>
          </a:p>
          <a:p>
            <a:pPr marL="0" lvl="0" indent="0" algn="l" rtl="0">
              <a:spcBef>
                <a:spcPts val="0"/>
              </a:spcBef>
              <a:spcAft>
                <a:spcPts val="0"/>
              </a:spcAft>
              <a:buNone/>
            </a:pPr>
            <a:r>
              <a:rPr lang="fr" sz="700">
                <a:solidFill>
                  <a:schemeClr val="lt1"/>
                </a:solidFill>
                <a:latin typeface="Roboto"/>
                <a:ea typeface="Roboto"/>
                <a:cs typeface="Roboto"/>
                <a:sym typeface="Roboto"/>
              </a:rPr>
              <a:t>cartes de crédit</a:t>
            </a:r>
            <a:endParaRPr sz="700">
              <a:solidFill>
                <a:schemeClr val="lt1"/>
              </a:solidFill>
              <a:latin typeface="Roboto"/>
              <a:ea typeface="Roboto"/>
              <a:cs typeface="Roboto"/>
              <a:sym typeface="Roboto"/>
            </a:endParaRPr>
          </a:p>
          <a:p>
            <a:pPr marL="0" lvl="0" indent="0" algn="l" rtl="0">
              <a:spcBef>
                <a:spcPts val="0"/>
              </a:spcBef>
              <a:spcAft>
                <a:spcPts val="0"/>
              </a:spcAft>
              <a:buNone/>
            </a:pPr>
            <a:r>
              <a:rPr lang="fr" sz="700">
                <a:solidFill>
                  <a:schemeClr val="lt1"/>
                </a:solidFill>
                <a:latin typeface="Roboto"/>
                <a:ea typeface="Roboto"/>
                <a:cs typeface="Roboto"/>
                <a:sym typeface="Roboto"/>
              </a:rPr>
              <a:t>antérieures</a:t>
            </a:r>
            <a:endParaRPr sz="700">
              <a:solidFill>
                <a:schemeClr val="lt1"/>
              </a:solidFill>
              <a:latin typeface="Roboto"/>
              <a:ea typeface="Roboto"/>
              <a:cs typeface="Roboto"/>
              <a:sym typeface="Roboto"/>
            </a:endParaRPr>
          </a:p>
        </p:txBody>
      </p:sp>
      <p:cxnSp>
        <p:nvCxnSpPr>
          <p:cNvPr id="101" name="Google Shape;101;p17"/>
          <p:cNvCxnSpPr/>
          <p:nvPr/>
        </p:nvCxnSpPr>
        <p:spPr>
          <a:xfrm flipH="1">
            <a:off x="6296900" y="1615338"/>
            <a:ext cx="10800" cy="1226400"/>
          </a:xfrm>
          <a:prstGeom prst="straightConnector1">
            <a:avLst/>
          </a:prstGeom>
          <a:noFill/>
          <a:ln w="19050" cap="flat" cmpd="sng">
            <a:solidFill>
              <a:srgbClr val="073763"/>
            </a:solidFill>
            <a:prstDash val="dash"/>
            <a:round/>
            <a:headEnd type="none" w="med" len="med"/>
            <a:tailEnd type="none" w="med" len="med"/>
          </a:ln>
        </p:spPr>
      </p:cxnSp>
      <p:sp>
        <p:nvSpPr>
          <p:cNvPr id="102" name="Google Shape;102;p17"/>
          <p:cNvSpPr/>
          <p:nvPr/>
        </p:nvSpPr>
        <p:spPr>
          <a:xfrm>
            <a:off x="5738725" y="2298850"/>
            <a:ext cx="1485600" cy="4545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 sz="700">
                <a:solidFill>
                  <a:schemeClr val="lt1"/>
                </a:solidFill>
                <a:latin typeface="Roboto"/>
                <a:ea typeface="Roboto"/>
                <a:cs typeface="Roboto"/>
                <a:sym typeface="Roboto"/>
              </a:rPr>
              <a:t>Demandes de crédit</a:t>
            </a:r>
            <a:endParaRPr sz="700">
              <a:solidFill>
                <a:schemeClr val="lt1"/>
              </a:solidFill>
              <a:latin typeface="Roboto"/>
              <a:ea typeface="Roboto"/>
              <a:cs typeface="Roboto"/>
              <a:sym typeface="Roboto"/>
            </a:endParaRPr>
          </a:p>
          <a:p>
            <a:pPr marL="0" lvl="0" indent="0" algn="l" rtl="0">
              <a:spcBef>
                <a:spcPts val="0"/>
              </a:spcBef>
              <a:spcAft>
                <a:spcPts val="0"/>
              </a:spcAft>
              <a:buNone/>
            </a:pPr>
            <a:r>
              <a:rPr lang="fr" sz="700">
                <a:solidFill>
                  <a:schemeClr val="lt1"/>
                </a:solidFill>
                <a:latin typeface="Roboto"/>
                <a:ea typeface="Roboto"/>
                <a:cs typeface="Roboto"/>
                <a:sym typeface="Roboto"/>
              </a:rPr>
              <a:t>immobilier antérieures</a:t>
            </a:r>
            <a:endParaRPr sz="700">
              <a:solidFill>
                <a:schemeClr val="lt1"/>
              </a:solidFill>
              <a:latin typeface="Roboto"/>
              <a:ea typeface="Roboto"/>
              <a:cs typeface="Roboto"/>
              <a:sym typeface="Roboto"/>
            </a:endParaRPr>
          </a:p>
        </p:txBody>
      </p:sp>
      <p:sp>
        <p:nvSpPr>
          <p:cNvPr id="103" name="Google Shape;103;p17"/>
          <p:cNvSpPr/>
          <p:nvPr/>
        </p:nvSpPr>
        <p:spPr>
          <a:xfrm>
            <a:off x="393600" y="1725925"/>
            <a:ext cx="2476800" cy="2516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7"/>
          <p:cNvSpPr/>
          <p:nvPr/>
        </p:nvSpPr>
        <p:spPr>
          <a:xfrm>
            <a:off x="1072075" y="3497650"/>
            <a:ext cx="1485600" cy="4545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 sz="700">
                <a:solidFill>
                  <a:schemeClr val="lt1"/>
                </a:solidFill>
                <a:latin typeface="Roboto"/>
                <a:ea typeface="Roboto"/>
                <a:cs typeface="Roboto"/>
                <a:sym typeface="Roboto"/>
              </a:rPr>
              <a:t>Soldes mensuels des</a:t>
            </a:r>
            <a:endParaRPr sz="700">
              <a:solidFill>
                <a:schemeClr val="lt1"/>
              </a:solidFill>
              <a:latin typeface="Roboto"/>
              <a:ea typeface="Roboto"/>
              <a:cs typeface="Roboto"/>
              <a:sym typeface="Roboto"/>
            </a:endParaRPr>
          </a:p>
          <a:p>
            <a:pPr marL="0" lvl="0" indent="0" algn="l" rtl="0">
              <a:spcBef>
                <a:spcPts val="0"/>
              </a:spcBef>
              <a:spcAft>
                <a:spcPts val="0"/>
              </a:spcAft>
              <a:buNone/>
            </a:pPr>
            <a:r>
              <a:rPr lang="fr" sz="700">
                <a:solidFill>
                  <a:schemeClr val="lt1"/>
                </a:solidFill>
                <a:latin typeface="Roboto"/>
                <a:ea typeface="Roboto"/>
                <a:cs typeface="Roboto"/>
                <a:sym typeface="Roboto"/>
              </a:rPr>
              <a:t>crédits précédents</a:t>
            </a:r>
            <a:endParaRPr sz="700">
              <a:solidFill>
                <a:schemeClr val="lt1"/>
              </a:solidFill>
              <a:latin typeface="Roboto"/>
              <a:ea typeface="Roboto"/>
              <a:cs typeface="Roboto"/>
              <a:sym typeface="Roboto"/>
            </a:endParaRPr>
          </a:p>
        </p:txBody>
      </p:sp>
      <p:cxnSp>
        <p:nvCxnSpPr>
          <p:cNvPr id="105" name="Google Shape;105;p17"/>
          <p:cNvCxnSpPr>
            <a:endCxn id="106" idx="0"/>
          </p:cNvCxnSpPr>
          <p:nvPr/>
        </p:nvCxnSpPr>
        <p:spPr>
          <a:xfrm>
            <a:off x="1572625" y="1623024"/>
            <a:ext cx="13800" cy="1489800"/>
          </a:xfrm>
          <a:prstGeom prst="straightConnector1">
            <a:avLst/>
          </a:prstGeom>
          <a:noFill/>
          <a:ln w="19050" cap="flat" cmpd="sng">
            <a:solidFill>
              <a:srgbClr val="073763"/>
            </a:solidFill>
            <a:prstDash val="dash"/>
            <a:round/>
            <a:headEnd type="none" w="med" len="med"/>
            <a:tailEnd type="none" w="med" len="med"/>
          </a:ln>
        </p:spPr>
      </p:cxnSp>
      <p:sp>
        <p:nvSpPr>
          <p:cNvPr id="107" name="Google Shape;107;p17"/>
          <p:cNvSpPr/>
          <p:nvPr/>
        </p:nvSpPr>
        <p:spPr>
          <a:xfrm>
            <a:off x="1072075" y="2382725"/>
            <a:ext cx="1485600" cy="4926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fr" sz="700">
                <a:solidFill>
                  <a:schemeClr val="lt1"/>
                </a:solidFill>
                <a:latin typeface="Roboto"/>
                <a:ea typeface="Roboto"/>
                <a:cs typeface="Roboto"/>
                <a:sym typeface="Roboto"/>
              </a:rPr>
              <a:t>Antécédents de crédit du client</a:t>
            </a:r>
            <a:endParaRPr sz="700">
              <a:solidFill>
                <a:schemeClr val="lt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fr" sz="700">
                <a:solidFill>
                  <a:schemeClr val="lt1"/>
                </a:solidFill>
                <a:latin typeface="Roboto"/>
                <a:ea typeface="Roboto"/>
                <a:cs typeface="Roboto"/>
                <a:sym typeface="Roboto"/>
              </a:rPr>
              <a:t>(autres institutions financières)</a:t>
            </a:r>
            <a:endParaRPr sz="700">
              <a:solidFill>
                <a:schemeClr val="lt1"/>
              </a:solidFill>
              <a:latin typeface="Roboto"/>
              <a:ea typeface="Roboto"/>
              <a:cs typeface="Roboto"/>
              <a:sym typeface="Roboto"/>
            </a:endParaRPr>
          </a:p>
        </p:txBody>
      </p:sp>
      <p:cxnSp>
        <p:nvCxnSpPr>
          <p:cNvPr id="108" name="Google Shape;108;p17"/>
          <p:cNvCxnSpPr>
            <a:endCxn id="109" idx="2"/>
          </p:cNvCxnSpPr>
          <p:nvPr/>
        </p:nvCxnSpPr>
        <p:spPr>
          <a:xfrm>
            <a:off x="7855700" y="2881225"/>
            <a:ext cx="5100" cy="876600"/>
          </a:xfrm>
          <a:prstGeom prst="straightConnector1">
            <a:avLst/>
          </a:prstGeom>
          <a:noFill/>
          <a:ln w="19050" cap="flat" cmpd="sng">
            <a:solidFill>
              <a:srgbClr val="073763"/>
            </a:solidFill>
            <a:prstDash val="dash"/>
            <a:round/>
            <a:headEnd type="none" w="med" len="med"/>
            <a:tailEnd type="none" w="med" len="med"/>
          </a:ln>
        </p:spPr>
      </p:cxnSp>
      <p:cxnSp>
        <p:nvCxnSpPr>
          <p:cNvPr id="110" name="Google Shape;110;p17"/>
          <p:cNvCxnSpPr>
            <a:endCxn id="111" idx="2"/>
          </p:cNvCxnSpPr>
          <p:nvPr/>
        </p:nvCxnSpPr>
        <p:spPr>
          <a:xfrm flipH="1">
            <a:off x="5953863" y="2881225"/>
            <a:ext cx="2700" cy="876600"/>
          </a:xfrm>
          <a:prstGeom prst="straightConnector1">
            <a:avLst/>
          </a:prstGeom>
          <a:noFill/>
          <a:ln w="19050" cap="flat" cmpd="sng">
            <a:solidFill>
              <a:srgbClr val="073763"/>
            </a:solidFill>
            <a:prstDash val="dash"/>
            <a:round/>
            <a:headEnd type="none" w="med" len="med"/>
            <a:tailEnd type="none" w="med" len="med"/>
          </a:ln>
        </p:spPr>
      </p:cxnSp>
      <p:cxnSp>
        <p:nvCxnSpPr>
          <p:cNvPr id="112" name="Google Shape;112;p17"/>
          <p:cNvCxnSpPr>
            <a:endCxn id="113" idx="2"/>
          </p:cNvCxnSpPr>
          <p:nvPr/>
        </p:nvCxnSpPr>
        <p:spPr>
          <a:xfrm flipH="1">
            <a:off x="4046925" y="2873425"/>
            <a:ext cx="10500" cy="884400"/>
          </a:xfrm>
          <a:prstGeom prst="straightConnector1">
            <a:avLst/>
          </a:prstGeom>
          <a:noFill/>
          <a:ln w="19050" cap="flat" cmpd="sng">
            <a:solidFill>
              <a:srgbClr val="073763"/>
            </a:solidFill>
            <a:prstDash val="dash"/>
            <a:round/>
            <a:headEnd type="none" w="med" len="med"/>
            <a:tailEnd type="none" w="med" len="med"/>
          </a:ln>
        </p:spPr>
      </p:cxnSp>
      <p:cxnSp>
        <p:nvCxnSpPr>
          <p:cNvPr id="114" name="Google Shape;114;p17"/>
          <p:cNvCxnSpPr>
            <a:endCxn id="115" idx="3"/>
          </p:cNvCxnSpPr>
          <p:nvPr/>
        </p:nvCxnSpPr>
        <p:spPr>
          <a:xfrm>
            <a:off x="462675" y="1029550"/>
            <a:ext cx="7930500" cy="0"/>
          </a:xfrm>
          <a:prstGeom prst="straightConnector1">
            <a:avLst/>
          </a:prstGeom>
          <a:noFill/>
          <a:ln w="19050" cap="flat" cmpd="sng">
            <a:solidFill>
              <a:schemeClr val="dk2"/>
            </a:solidFill>
            <a:prstDash val="solid"/>
            <a:round/>
            <a:headEnd type="none" w="med" len="med"/>
            <a:tailEnd type="none" w="med" len="med"/>
          </a:ln>
        </p:spPr>
      </p:cxnSp>
      <p:sp>
        <p:nvSpPr>
          <p:cNvPr id="116" name="Google Shape;116;p17"/>
          <p:cNvSpPr txBox="1"/>
          <p:nvPr/>
        </p:nvSpPr>
        <p:spPr>
          <a:xfrm>
            <a:off x="83100" y="64025"/>
            <a:ext cx="6704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fr" sz="2300" b="1">
                <a:solidFill>
                  <a:srgbClr val="0A26CA"/>
                </a:solidFill>
                <a:latin typeface="Roboto"/>
                <a:ea typeface="Roboto"/>
                <a:cs typeface="Roboto"/>
                <a:sym typeface="Roboto"/>
              </a:rPr>
              <a:t>Introduction - Présentation de la donnée</a:t>
            </a:r>
            <a:endParaRPr sz="2300" b="1">
              <a:solidFill>
                <a:srgbClr val="0A26CA"/>
              </a:solidFill>
              <a:latin typeface="Roboto"/>
              <a:ea typeface="Roboto"/>
              <a:cs typeface="Roboto"/>
              <a:sym typeface="Roboto"/>
            </a:endParaRPr>
          </a:p>
        </p:txBody>
      </p:sp>
      <p:grpSp>
        <p:nvGrpSpPr>
          <p:cNvPr id="117" name="Google Shape;117;p17"/>
          <p:cNvGrpSpPr/>
          <p:nvPr/>
        </p:nvGrpSpPr>
        <p:grpSpPr>
          <a:xfrm>
            <a:off x="462775" y="744700"/>
            <a:ext cx="2247300" cy="569700"/>
            <a:chOff x="767575" y="973300"/>
            <a:chExt cx="2247300" cy="569700"/>
          </a:xfrm>
        </p:grpSpPr>
        <p:sp>
          <p:nvSpPr>
            <p:cNvPr id="118" name="Google Shape;118;p17"/>
            <p:cNvSpPr/>
            <p:nvPr/>
          </p:nvSpPr>
          <p:spPr>
            <a:xfrm>
              <a:off x="767575" y="973300"/>
              <a:ext cx="2247300" cy="56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txBox="1"/>
            <p:nvPr/>
          </p:nvSpPr>
          <p:spPr>
            <a:xfrm>
              <a:off x="933750" y="984150"/>
              <a:ext cx="18834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application_train</a:t>
              </a:r>
              <a:endParaRPr sz="1200" b="1">
                <a:solidFill>
                  <a:schemeClr val="lt1"/>
                </a:solidFill>
                <a:latin typeface="Roboto"/>
                <a:ea typeface="Roboto"/>
                <a:cs typeface="Roboto"/>
                <a:sym typeface="Roboto"/>
              </a:endParaRPr>
            </a:p>
            <a:p>
              <a:pPr marL="0" lvl="0" indent="0" algn="ctr" rtl="0">
                <a:spcBef>
                  <a:spcPts val="0"/>
                </a:spcBef>
                <a:spcAft>
                  <a:spcPts val="0"/>
                </a:spcAft>
                <a:buNone/>
              </a:pPr>
              <a:r>
                <a:rPr lang="fr" sz="1200">
                  <a:solidFill>
                    <a:schemeClr val="lt1"/>
                  </a:solidFill>
                  <a:latin typeface="Roboto"/>
                  <a:ea typeface="Roboto"/>
                  <a:cs typeface="Roboto"/>
                  <a:sym typeface="Roboto"/>
                </a:rPr>
                <a:t>(307 551 x 122) </a:t>
              </a:r>
              <a:endParaRPr sz="1200">
                <a:solidFill>
                  <a:schemeClr val="lt1"/>
                </a:solidFill>
                <a:latin typeface="Roboto"/>
                <a:ea typeface="Roboto"/>
                <a:cs typeface="Roboto"/>
                <a:sym typeface="Roboto"/>
              </a:endParaRPr>
            </a:p>
          </p:txBody>
        </p:sp>
        <p:pic>
          <p:nvPicPr>
            <p:cNvPr id="120" name="Google Shape;120;p17"/>
            <p:cNvPicPr preferRelativeResize="0"/>
            <p:nvPr/>
          </p:nvPicPr>
          <p:blipFill>
            <a:blip r:embed="rId3">
              <a:alphaModFix/>
            </a:blip>
            <a:stretch>
              <a:fillRect/>
            </a:stretch>
          </p:blipFill>
          <p:spPr>
            <a:xfrm>
              <a:off x="2644575" y="1213000"/>
              <a:ext cx="325250" cy="325250"/>
            </a:xfrm>
            <a:prstGeom prst="rect">
              <a:avLst/>
            </a:prstGeom>
            <a:noFill/>
            <a:ln>
              <a:noFill/>
            </a:ln>
          </p:spPr>
        </p:pic>
      </p:grpSp>
      <p:grpSp>
        <p:nvGrpSpPr>
          <p:cNvPr id="121" name="Google Shape;121;p17"/>
          <p:cNvGrpSpPr/>
          <p:nvPr/>
        </p:nvGrpSpPr>
        <p:grpSpPr>
          <a:xfrm>
            <a:off x="3254750" y="744700"/>
            <a:ext cx="2247300" cy="569700"/>
            <a:chOff x="767575" y="973300"/>
            <a:chExt cx="2247300" cy="569700"/>
          </a:xfrm>
        </p:grpSpPr>
        <p:sp>
          <p:nvSpPr>
            <p:cNvPr id="122" name="Google Shape;122;p17"/>
            <p:cNvSpPr/>
            <p:nvPr/>
          </p:nvSpPr>
          <p:spPr>
            <a:xfrm>
              <a:off x="767575" y="973300"/>
              <a:ext cx="2247300" cy="569700"/>
            </a:xfrm>
            <a:prstGeom prst="rect">
              <a:avLst/>
            </a:prstGeom>
            <a:solidFill>
              <a:srgbClr val="1C45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txBox="1"/>
            <p:nvPr/>
          </p:nvSpPr>
          <p:spPr>
            <a:xfrm>
              <a:off x="933750" y="1060350"/>
              <a:ext cx="20130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application_{train|test}.csv</a:t>
              </a:r>
              <a:endParaRPr sz="1200">
                <a:solidFill>
                  <a:schemeClr val="lt1"/>
                </a:solidFill>
                <a:latin typeface="Roboto"/>
                <a:ea typeface="Roboto"/>
                <a:cs typeface="Roboto"/>
                <a:sym typeface="Roboto"/>
              </a:endParaRPr>
            </a:p>
          </p:txBody>
        </p:sp>
      </p:grpSp>
      <p:grpSp>
        <p:nvGrpSpPr>
          <p:cNvPr id="124" name="Google Shape;124;p17"/>
          <p:cNvGrpSpPr/>
          <p:nvPr/>
        </p:nvGrpSpPr>
        <p:grpSpPr>
          <a:xfrm>
            <a:off x="6145875" y="744700"/>
            <a:ext cx="2247300" cy="569700"/>
            <a:chOff x="767575" y="973300"/>
            <a:chExt cx="2247300" cy="569700"/>
          </a:xfrm>
        </p:grpSpPr>
        <p:sp>
          <p:nvSpPr>
            <p:cNvPr id="115" name="Google Shape;115;p17"/>
            <p:cNvSpPr/>
            <p:nvPr/>
          </p:nvSpPr>
          <p:spPr>
            <a:xfrm>
              <a:off x="767575" y="973300"/>
              <a:ext cx="2247300" cy="56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txBox="1"/>
            <p:nvPr/>
          </p:nvSpPr>
          <p:spPr>
            <a:xfrm>
              <a:off x="933750" y="984150"/>
              <a:ext cx="18834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lt1"/>
                  </a:solidFill>
                  <a:latin typeface="Roboto"/>
                  <a:ea typeface="Roboto"/>
                  <a:cs typeface="Roboto"/>
                  <a:sym typeface="Roboto"/>
                </a:rPr>
                <a:t>application_test</a:t>
              </a:r>
              <a:endParaRPr sz="1200" b="1">
                <a:solidFill>
                  <a:schemeClr val="lt1"/>
                </a:solidFill>
                <a:latin typeface="Roboto"/>
                <a:ea typeface="Roboto"/>
                <a:cs typeface="Roboto"/>
                <a:sym typeface="Roboto"/>
              </a:endParaRPr>
            </a:p>
            <a:p>
              <a:pPr marL="0" lvl="0" indent="0" algn="ctr" rtl="0">
                <a:spcBef>
                  <a:spcPts val="0"/>
                </a:spcBef>
                <a:spcAft>
                  <a:spcPts val="0"/>
                </a:spcAft>
                <a:buNone/>
              </a:pPr>
              <a:r>
                <a:rPr lang="fr" sz="1200">
                  <a:solidFill>
                    <a:schemeClr val="lt1"/>
                  </a:solidFill>
                  <a:latin typeface="Roboto"/>
                  <a:ea typeface="Roboto"/>
                  <a:cs typeface="Roboto"/>
                  <a:sym typeface="Roboto"/>
                </a:rPr>
                <a:t>(48 744 x 121) </a:t>
              </a:r>
              <a:endParaRPr sz="1200">
                <a:solidFill>
                  <a:schemeClr val="lt1"/>
                </a:solidFill>
                <a:latin typeface="Roboto"/>
                <a:ea typeface="Roboto"/>
                <a:cs typeface="Roboto"/>
                <a:sym typeface="Roboto"/>
              </a:endParaRPr>
            </a:p>
          </p:txBody>
        </p:sp>
      </p:grpSp>
      <p:sp>
        <p:nvSpPr>
          <p:cNvPr id="106" name="Google Shape;106;p17"/>
          <p:cNvSpPr txBox="1"/>
          <p:nvPr/>
        </p:nvSpPr>
        <p:spPr>
          <a:xfrm>
            <a:off x="779575" y="3112824"/>
            <a:ext cx="1613700" cy="492600"/>
          </a:xfrm>
          <a:prstGeom prst="rect">
            <a:avLst/>
          </a:prstGeom>
          <a:solidFill>
            <a:schemeClr val="accent1"/>
          </a:solid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000" b="1">
                <a:solidFill>
                  <a:srgbClr val="073763"/>
                </a:solidFill>
                <a:latin typeface="Roboto"/>
                <a:ea typeface="Roboto"/>
                <a:cs typeface="Roboto"/>
                <a:sym typeface="Roboto"/>
              </a:rPr>
              <a:t>bureau_balance.csv</a:t>
            </a:r>
            <a:endParaRPr sz="1000" b="1">
              <a:solidFill>
                <a:srgbClr val="073763"/>
              </a:solidFill>
              <a:latin typeface="Roboto"/>
              <a:ea typeface="Roboto"/>
              <a:cs typeface="Roboto"/>
              <a:sym typeface="Roboto"/>
            </a:endParaRPr>
          </a:p>
          <a:p>
            <a:pPr marL="0" lvl="0" indent="0" algn="ctr" rtl="0">
              <a:spcBef>
                <a:spcPts val="0"/>
              </a:spcBef>
              <a:spcAft>
                <a:spcPts val="0"/>
              </a:spcAft>
              <a:buNone/>
            </a:pPr>
            <a:r>
              <a:rPr lang="fr" sz="1000">
                <a:solidFill>
                  <a:srgbClr val="073763"/>
                </a:solidFill>
                <a:latin typeface="Roboto"/>
                <a:ea typeface="Roboto"/>
                <a:cs typeface="Roboto"/>
                <a:sym typeface="Roboto"/>
              </a:rPr>
              <a:t>(1716428, 17) </a:t>
            </a:r>
            <a:endParaRPr sz="1000">
              <a:solidFill>
                <a:srgbClr val="073763"/>
              </a:solidFill>
              <a:latin typeface="Roboto"/>
              <a:ea typeface="Roboto"/>
              <a:cs typeface="Roboto"/>
              <a:sym typeface="Roboto"/>
            </a:endParaRPr>
          </a:p>
        </p:txBody>
      </p:sp>
      <p:sp>
        <p:nvSpPr>
          <p:cNvPr id="126" name="Google Shape;126;p17"/>
          <p:cNvSpPr txBox="1"/>
          <p:nvPr/>
        </p:nvSpPr>
        <p:spPr>
          <a:xfrm>
            <a:off x="779575" y="2005824"/>
            <a:ext cx="1613700" cy="492600"/>
          </a:xfrm>
          <a:prstGeom prst="rect">
            <a:avLst/>
          </a:prstGeom>
          <a:solidFill>
            <a:schemeClr val="accent1"/>
          </a:solid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000" b="1">
                <a:solidFill>
                  <a:srgbClr val="073763"/>
                </a:solidFill>
                <a:latin typeface="Roboto"/>
                <a:ea typeface="Roboto"/>
                <a:cs typeface="Roboto"/>
                <a:sym typeface="Roboto"/>
              </a:rPr>
              <a:t>bureau.csv</a:t>
            </a:r>
            <a:endParaRPr sz="1000" b="1">
              <a:solidFill>
                <a:srgbClr val="073763"/>
              </a:solidFill>
              <a:latin typeface="Roboto"/>
              <a:ea typeface="Roboto"/>
              <a:cs typeface="Roboto"/>
              <a:sym typeface="Roboto"/>
            </a:endParaRPr>
          </a:p>
          <a:p>
            <a:pPr marL="0" lvl="0" indent="0" algn="ctr" rtl="0">
              <a:spcBef>
                <a:spcPts val="0"/>
              </a:spcBef>
              <a:spcAft>
                <a:spcPts val="0"/>
              </a:spcAft>
              <a:buNone/>
            </a:pPr>
            <a:r>
              <a:rPr lang="fr" sz="1000">
                <a:solidFill>
                  <a:srgbClr val="073763"/>
                </a:solidFill>
                <a:latin typeface="Roboto"/>
                <a:ea typeface="Roboto"/>
                <a:cs typeface="Roboto"/>
                <a:sym typeface="Roboto"/>
              </a:rPr>
              <a:t>(1716428, 17) </a:t>
            </a:r>
            <a:endParaRPr sz="1000">
              <a:solidFill>
                <a:srgbClr val="073763"/>
              </a:solidFill>
              <a:latin typeface="Roboto"/>
              <a:ea typeface="Roboto"/>
              <a:cs typeface="Roboto"/>
              <a:sym typeface="Roboto"/>
            </a:endParaRPr>
          </a:p>
        </p:txBody>
      </p:sp>
      <p:sp>
        <p:nvSpPr>
          <p:cNvPr id="127" name="Google Shape;127;p17"/>
          <p:cNvSpPr txBox="1"/>
          <p:nvPr/>
        </p:nvSpPr>
        <p:spPr>
          <a:xfrm>
            <a:off x="5502050" y="1942736"/>
            <a:ext cx="1613700" cy="492600"/>
          </a:xfrm>
          <a:prstGeom prst="rect">
            <a:avLst/>
          </a:prstGeom>
          <a:solidFill>
            <a:schemeClr val="accent1"/>
          </a:solid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000" b="1">
                <a:solidFill>
                  <a:srgbClr val="073763"/>
                </a:solidFill>
                <a:latin typeface="Roboto"/>
                <a:ea typeface="Roboto"/>
                <a:cs typeface="Roboto"/>
                <a:sym typeface="Roboto"/>
              </a:rPr>
              <a:t>previous_application.csv</a:t>
            </a:r>
            <a:endParaRPr sz="1000" b="1">
              <a:solidFill>
                <a:srgbClr val="073763"/>
              </a:solidFill>
              <a:latin typeface="Roboto"/>
              <a:ea typeface="Roboto"/>
              <a:cs typeface="Roboto"/>
              <a:sym typeface="Roboto"/>
            </a:endParaRPr>
          </a:p>
          <a:p>
            <a:pPr marL="0" lvl="0" indent="0" algn="ctr" rtl="0">
              <a:spcBef>
                <a:spcPts val="0"/>
              </a:spcBef>
              <a:spcAft>
                <a:spcPts val="0"/>
              </a:spcAft>
              <a:buNone/>
            </a:pPr>
            <a:r>
              <a:rPr lang="fr" sz="1000">
                <a:solidFill>
                  <a:srgbClr val="073763"/>
                </a:solidFill>
                <a:latin typeface="Roboto"/>
                <a:ea typeface="Roboto"/>
                <a:cs typeface="Roboto"/>
                <a:sym typeface="Roboto"/>
              </a:rPr>
              <a:t>(1670214, 37) </a:t>
            </a:r>
            <a:endParaRPr sz="1000">
              <a:solidFill>
                <a:srgbClr val="073763"/>
              </a:solidFill>
              <a:latin typeface="Roboto"/>
              <a:ea typeface="Roboto"/>
              <a:cs typeface="Roboto"/>
              <a:sym typeface="Roboto"/>
            </a:endParaRPr>
          </a:p>
        </p:txBody>
      </p:sp>
      <p:sp>
        <p:nvSpPr>
          <p:cNvPr id="113" name="Google Shape;113;p17"/>
          <p:cNvSpPr txBox="1"/>
          <p:nvPr/>
        </p:nvSpPr>
        <p:spPr>
          <a:xfrm>
            <a:off x="3156675" y="3265225"/>
            <a:ext cx="1780500" cy="492600"/>
          </a:xfrm>
          <a:prstGeom prst="rect">
            <a:avLst/>
          </a:prstGeom>
          <a:solidFill>
            <a:schemeClr val="accent1"/>
          </a:solid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000" b="1">
                <a:solidFill>
                  <a:srgbClr val="073763"/>
                </a:solidFill>
                <a:latin typeface="Roboto"/>
                <a:ea typeface="Roboto"/>
                <a:cs typeface="Roboto"/>
                <a:sym typeface="Roboto"/>
              </a:rPr>
              <a:t>POSH_CASH_balance.csv</a:t>
            </a:r>
            <a:endParaRPr sz="1000" b="1">
              <a:solidFill>
                <a:srgbClr val="073763"/>
              </a:solidFill>
              <a:latin typeface="Roboto"/>
              <a:ea typeface="Roboto"/>
              <a:cs typeface="Roboto"/>
              <a:sym typeface="Roboto"/>
            </a:endParaRPr>
          </a:p>
          <a:p>
            <a:pPr marL="0" lvl="0" indent="0" algn="ctr" rtl="0">
              <a:spcBef>
                <a:spcPts val="0"/>
              </a:spcBef>
              <a:spcAft>
                <a:spcPts val="0"/>
              </a:spcAft>
              <a:buNone/>
            </a:pPr>
            <a:r>
              <a:rPr lang="fr" sz="1000">
                <a:solidFill>
                  <a:srgbClr val="073763"/>
                </a:solidFill>
                <a:latin typeface="Roboto"/>
                <a:ea typeface="Roboto"/>
                <a:cs typeface="Roboto"/>
                <a:sym typeface="Roboto"/>
              </a:rPr>
              <a:t>(10001358, 8) </a:t>
            </a:r>
            <a:endParaRPr sz="1000">
              <a:solidFill>
                <a:srgbClr val="073763"/>
              </a:solidFill>
              <a:latin typeface="Roboto"/>
              <a:ea typeface="Roboto"/>
              <a:cs typeface="Roboto"/>
              <a:sym typeface="Roboto"/>
            </a:endParaRPr>
          </a:p>
        </p:txBody>
      </p:sp>
      <p:sp>
        <p:nvSpPr>
          <p:cNvPr id="111" name="Google Shape;111;p17"/>
          <p:cNvSpPr txBox="1"/>
          <p:nvPr/>
        </p:nvSpPr>
        <p:spPr>
          <a:xfrm>
            <a:off x="5063613" y="3265225"/>
            <a:ext cx="1780500" cy="492600"/>
          </a:xfrm>
          <a:prstGeom prst="rect">
            <a:avLst/>
          </a:prstGeom>
          <a:solidFill>
            <a:schemeClr val="accent1"/>
          </a:solid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000" b="1">
                <a:solidFill>
                  <a:srgbClr val="073763"/>
                </a:solidFill>
                <a:latin typeface="Roboto"/>
                <a:ea typeface="Roboto"/>
                <a:cs typeface="Roboto"/>
                <a:sym typeface="Roboto"/>
              </a:rPr>
              <a:t>Installments_payments.csv</a:t>
            </a:r>
            <a:endParaRPr sz="1000" b="1">
              <a:solidFill>
                <a:srgbClr val="073763"/>
              </a:solidFill>
              <a:latin typeface="Roboto"/>
              <a:ea typeface="Roboto"/>
              <a:cs typeface="Roboto"/>
              <a:sym typeface="Roboto"/>
            </a:endParaRPr>
          </a:p>
          <a:p>
            <a:pPr marL="0" lvl="0" indent="0" algn="ctr" rtl="0">
              <a:spcBef>
                <a:spcPts val="0"/>
              </a:spcBef>
              <a:spcAft>
                <a:spcPts val="0"/>
              </a:spcAft>
              <a:buNone/>
            </a:pPr>
            <a:r>
              <a:rPr lang="fr" sz="1000">
                <a:solidFill>
                  <a:srgbClr val="073763"/>
                </a:solidFill>
                <a:latin typeface="Roboto"/>
                <a:ea typeface="Roboto"/>
                <a:cs typeface="Roboto"/>
                <a:sym typeface="Roboto"/>
              </a:rPr>
              <a:t>(13605401, 8) </a:t>
            </a:r>
            <a:endParaRPr sz="1000">
              <a:solidFill>
                <a:srgbClr val="073763"/>
              </a:solidFill>
              <a:latin typeface="Roboto"/>
              <a:ea typeface="Roboto"/>
              <a:cs typeface="Roboto"/>
              <a:sym typeface="Roboto"/>
            </a:endParaRPr>
          </a:p>
        </p:txBody>
      </p:sp>
      <p:sp>
        <p:nvSpPr>
          <p:cNvPr id="109" name="Google Shape;109;p17"/>
          <p:cNvSpPr txBox="1"/>
          <p:nvPr/>
        </p:nvSpPr>
        <p:spPr>
          <a:xfrm>
            <a:off x="6970550" y="3265225"/>
            <a:ext cx="1780500" cy="492600"/>
          </a:xfrm>
          <a:prstGeom prst="rect">
            <a:avLst/>
          </a:prstGeom>
          <a:solidFill>
            <a:schemeClr val="accent1"/>
          </a:solid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000" b="1">
                <a:solidFill>
                  <a:srgbClr val="073763"/>
                </a:solidFill>
                <a:latin typeface="Roboto"/>
                <a:ea typeface="Roboto"/>
                <a:cs typeface="Roboto"/>
                <a:sym typeface="Roboto"/>
              </a:rPr>
              <a:t>credi_card_balance.csv</a:t>
            </a:r>
            <a:endParaRPr sz="1000" b="1">
              <a:solidFill>
                <a:srgbClr val="073763"/>
              </a:solidFill>
              <a:latin typeface="Roboto"/>
              <a:ea typeface="Roboto"/>
              <a:cs typeface="Roboto"/>
              <a:sym typeface="Roboto"/>
            </a:endParaRPr>
          </a:p>
          <a:p>
            <a:pPr marL="0" lvl="0" indent="0" algn="ctr" rtl="0">
              <a:spcBef>
                <a:spcPts val="0"/>
              </a:spcBef>
              <a:spcAft>
                <a:spcPts val="0"/>
              </a:spcAft>
              <a:buNone/>
            </a:pPr>
            <a:r>
              <a:rPr lang="fr" sz="1000">
                <a:solidFill>
                  <a:srgbClr val="073763"/>
                </a:solidFill>
                <a:latin typeface="Roboto"/>
                <a:ea typeface="Roboto"/>
                <a:cs typeface="Roboto"/>
                <a:sym typeface="Roboto"/>
              </a:rPr>
              <a:t>(3840321, 23) </a:t>
            </a:r>
            <a:endParaRPr sz="1000">
              <a:solidFill>
                <a:srgbClr val="073763"/>
              </a:solidFill>
              <a:latin typeface="Roboto"/>
              <a:ea typeface="Roboto"/>
              <a:cs typeface="Roboto"/>
              <a:sym typeface="Roboto"/>
            </a:endParaRPr>
          </a:p>
        </p:txBody>
      </p:sp>
      <p:cxnSp>
        <p:nvCxnSpPr>
          <p:cNvPr id="128" name="Google Shape;128;p17"/>
          <p:cNvCxnSpPr>
            <a:stCxn id="122" idx="2"/>
          </p:cNvCxnSpPr>
          <p:nvPr/>
        </p:nvCxnSpPr>
        <p:spPr>
          <a:xfrm flipH="1">
            <a:off x="4366100" y="1314400"/>
            <a:ext cx="12300" cy="324600"/>
          </a:xfrm>
          <a:prstGeom prst="straightConnector1">
            <a:avLst/>
          </a:prstGeom>
          <a:noFill/>
          <a:ln w="19050" cap="flat" cmpd="sng">
            <a:solidFill>
              <a:srgbClr val="073763"/>
            </a:solidFill>
            <a:prstDash val="dash"/>
            <a:round/>
            <a:headEnd type="none" w="med" len="med"/>
            <a:tailEnd type="none" w="med" len="med"/>
          </a:ln>
        </p:spPr>
      </p:cxnSp>
      <p:cxnSp>
        <p:nvCxnSpPr>
          <p:cNvPr id="129" name="Google Shape;129;p17"/>
          <p:cNvCxnSpPr/>
          <p:nvPr/>
        </p:nvCxnSpPr>
        <p:spPr>
          <a:xfrm>
            <a:off x="1568300" y="1627975"/>
            <a:ext cx="4729800" cy="9000"/>
          </a:xfrm>
          <a:prstGeom prst="straightConnector1">
            <a:avLst/>
          </a:prstGeom>
          <a:noFill/>
          <a:ln w="19050" cap="flat" cmpd="sng">
            <a:solidFill>
              <a:srgbClr val="073763"/>
            </a:solidFill>
            <a:prstDash val="dash"/>
            <a:round/>
            <a:headEnd type="none" w="med" len="med"/>
            <a:tailEnd type="none" w="med" len="med"/>
          </a:ln>
        </p:spPr>
      </p:cxnSp>
      <p:cxnSp>
        <p:nvCxnSpPr>
          <p:cNvPr id="130" name="Google Shape;130;p17"/>
          <p:cNvCxnSpPr/>
          <p:nvPr/>
        </p:nvCxnSpPr>
        <p:spPr>
          <a:xfrm>
            <a:off x="4117800" y="2861450"/>
            <a:ext cx="3756600" cy="18000"/>
          </a:xfrm>
          <a:prstGeom prst="straightConnector1">
            <a:avLst/>
          </a:prstGeom>
          <a:noFill/>
          <a:ln w="19050" cap="flat" cmpd="sng">
            <a:solidFill>
              <a:srgbClr val="073763"/>
            </a:solidFill>
            <a:prstDash val="dash"/>
            <a:round/>
            <a:headEnd type="none" w="med" len="med"/>
            <a:tailEnd type="none" w="med" len="med"/>
          </a:ln>
        </p:spPr>
      </p:cxnSp>
      <p:sp>
        <p:nvSpPr>
          <p:cNvPr id="131" name="Google Shape;131;p17"/>
          <p:cNvSpPr/>
          <p:nvPr/>
        </p:nvSpPr>
        <p:spPr>
          <a:xfrm>
            <a:off x="393600" y="4331275"/>
            <a:ext cx="8506500" cy="6093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000" b="1"/>
              <a:t>7 jeux de données</a:t>
            </a:r>
            <a:endParaRPr sz="1000" b="1"/>
          </a:p>
          <a:p>
            <a:pPr marL="457200" lvl="0" indent="0" algn="ctr" rtl="0">
              <a:spcBef>
                <a:spcPts val="0"/>
              </a:spcBef>
              <a:spcAft>
                <a:spcPts val="0"/>
              </a:spcAft>
              <a:buNone/>
            </a:pPr>
            <a:r>
              <a:rPr lang="fr" sz="1000" b="1"/>
              <a:t>218 variables </a:t>
            </a:r>
            <a:endParaRPr sz="1000" b="1"/>
          </a:p>
          <a:p>
            <a:pPr marL="457200" lvl="0" indent="0" algn="ctr" rtl="0">
              <a:spcBef>
                <a:spcPts val="0"/>
              </a:spcBef>
              <a:spcAft>
                <a:spcPts val="0"/>
              </a:spcAft>
              <a:buNone/>
            </a:pPr>
            <a:r>
              <a:rPr lang="fr" sz="1000" b="1"/>
              <a:t>307 511 clients</a:t>
            </a:r>
            <a:endParaRPr sz="1000" b="1"/>
          </a:p>
        </p:txBody>
      </p:sp>
      <p:sp>
        <p:nvSpPr>
          <p:cNvPr id="132" name="Google Shape;132;p17"/>
          <p:cNvSpPr/>
          <p:nvPr/>
        </p:nvSpPr>
        <p:spPr>
          <a:xfrm>
            <a:off x="4626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 name="Google Shape;133;p17"/>
          <p:cNvSpPr txBox="1"/>
          <p:nvPr/>
        </p:nvSpPr>
        <p:spPr>
          <a:xfrm>
            <a:off x="3914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1</a:t>
            </a:r>
            <a:endParaRPr sz="1200" b="1">
              <a:solidFill>
                <a:schemeClr val="dk1"/>
              </a:solidFill>
              <a:latin typeface="Roboto"/>
              <a:ea typeface="Roboto"/>
              <a:cs typeface="Roboto"/>
              <a:sym typeface="Roboto"/>
            </a:endParaRPr>
          </a:p>
        </p:txBody>
      </p:sp>
      <p:sp>
        <p:nvSpPr>
          <p:cNvPr id="134" name="Google Shape;134;p17"/>
          <p:cNvSpPr/>
          <p:nvPr/>
        </p:nvSpPr>
        <p:spPr>
          <a:xfrm>
            <a:off x="3044375" y="1543075"/>
            <a:ext cx="332400" cy="3246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 name="Google Shape;135;p17"/>
          <p:cNvSpPr txBox="1"/>
          <p:nvPr/>
        </p:nvSpPr>
        <p:spPr>
          <a:xfrm>
            <a:off x="2973125" y="15207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2</a:t>
            </a:r>
            <a:endParaRPr sz="1200" b="1">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8"/>
          <p:cNvSpPr txBox="1"/>
          <p:nvPr/>
        </p:nvSpPr>
        <p:spPr>
          <a:xfrm>
            <a:off x="83100" y="64025"/>
            <a:ext cx="51477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20" b="1">
                <a:solidFill>
                  <a:srgbClr val="0A26CA"/>
                </a:solidFill>
                <a:latin typeface="Roboto"/>
                <a:ea typeface="Roboto"/>
                <a:cs typeface="Roboto"/>
                <a:sym typeface="Roboto"/>
              </a:rPr>
              <a:t>Introduction - Structure du projet</a:t>
            </a:r>
            <a:endParaRPr sz="2320" b="1">
              <a:solidFill>
                <a:srgbClr val="0A26CA"/>
              </a:solidFill>
              <a:latin typeface="Roboto"/>
              <a:ea typeface="Roboto"/>
              <a:cs typeface="Roboto"/>
              <a:sym typeface="Roboto"/>
            </a:endParaRPr>
          </a:p>
        </p:txBody>
      </p:sp>
      <p:sp>
        <p:nvSpPr>
          <p:cNvPr id="141" name="Google Shape;141;p18"/>
          <p:cNvSpPr/>
          <p:nvPr/>
        </p:nvSpPr>
        <p:spPr>
          <a:xfrm>
            <a:off x="158250" y="949575"/>
            <a:ext cx="6757800" cy="3742800"/>
          </a:xfrm>
          <a:prstGeom prst="rect">
            <a:avLst/>
          </a:prstGeom>
          <a:noFill/>
          <a:ln w="19050" cap="flat" cmpd="sng">
            <a:solidFill>
              <a:schemeClr val="accent5"/>
            </a:solidFill>
            <a:prstDash val="solid"/>
            <a:round/>
            <a:headEnd type="none" w="med" len="med"/>
            <a:tailEnd type="none" w="med" len="med"/>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cxnSp>
        <p:nvCxnSpPr>
          <p:cNvPr id="142" name="Google Shape;142;p18"/>
          <p:cNvCxnSpPr>
            <a:stCxn id="143" idx="2"/>
            <a:endCxn id="144" idx="2"/>
          </p:cNvCxnSpPr>
          <p:nvPr/>
        </p:nvCxnSpPr>
        <p:spPr>
          <a:xfrm>
            <a:off x="2691528" y="2769612"/>
            <a:ext cx="14400" cy="1320000"/>
          </a:xfrm>
          <a:prstGeom prst="straightConnector1">
            <a:avLst/>
          </a:prstGeom>
          <a:noFill/>
          <a:ln w="19050" cap="flat" cmpd="sng">
            <a:solidFill>
              <a:srgbClr val="4A86E8"/>
            </a:solidFill>
            <a:prstDash val="solid"/>
            <a:round/>
            <a:headEnd type="none" w="med" len="med"/>
            <a:tailEnd type="none" w="med" len="med"/>
          </a:ln>
        </p:spPr>
      </p:cxnSp>
      <p:cxnSp>
        <p:nvCxnSpPr>
          <p:cNvPr id="145" name="Google Shape;145;p18"/>
          <p:cNvCxnSpPr>
            <a:endCxn id="146" idx="1"/>
          </p:cNvCxnSpPr>
          <p:nvPr/>
        </p:nvCxnSpPr>
        <p:spPr>
          <a:xfrm>
            <a:off x="3658816" y="3088250"/>
            <a:ext cx="3527700" cy="29400"/>
          </a:xfrm>
          <a:prstGeom prst="straightConnector1">
            <a:avLst/>
          </a:prstGeom>
          <a:noFill/>
          <a:ln w="19050" cap="flat" cmpd="sng">
            <a:solidFill>
              <a:srgbClr val="4A86E8"/>
            </a:solidFill>
            <a:prstDash val="solid"/>
            <a:round/>
            <a:headEnd type="none" w="med" len="med"/>
            <a:tailEnd type="none" w="med" len="med"/>
          </a:ln>
        </p:spPr>
      </p:cxnSp>
      <p:cxnSp>
        <p:nvCxnSpPr>
          <p:cNvPr id="147" name="Google Shape;147;p18"/>
          <p:cNvCxnSpPr>
            <a:stCxn id="148" idx="1"/>
            <a:endCxn id="149" idx="1"/>
          </p:cNvCxnSpPr>
          <p:nvPr/>
        </p:nvCxnSpPr>
        <p:spPr>
          <a:xfrm>
            <a:off x="352586" y="1408645"/>
            <a:ext cx="7035300" cy="0"/>
          </a:xfrm>
          <a:prstGeom prst="straightConnector1">
            <a:avLst/>
          </a:prstGeom>
          <a:noFill/>
          <a:ln w="9525" cap="flat" cmpd="sng">
            <a:solidFill>
              <a:schemeClr val="dk2"/>
            </a:solidFill>
            <a:prstDash val="solid"/>
            <a:round/>
            <a:headEnd type="none" w="med" len="med"/>
            <a:tailEnd type="none" w="med" len="med"/>
          </a:ln>
        </p:spPr>
      </p:cxnSp>
      <p:sp>
        <p:nvSpPr>
          <p:cNvPr id="150" name="Google Shape;150;p18"/>
          <p:cNvSpPr/>
          <p:nvPr/>
        </p:nvSpPr>
        <p:spPr>
          <a:xfrm>
            <a:off x="7034725" y="3703325"/>
            <a:ext cx="1932900" cy="989100"/>
          </a:xfrm>
          <a:prstGeom prst="rect">
            <a:avLst/>
          </a:prstGeom>
          <a:noFill/>
          <a:ln w="19050" cap="flat" cmpd="sng">
            <a:solidFill>
              <a:srgbClr val="A61C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7034725" y="949575"/>
            <a:ext cx="1932900" cy="2621400"/>
          </a:xfrm>
          <a:prstGeom prst="rect">
            <a:avLst/>
          </a:prstGeom>
          <a:noFill/>
          <a:ln w="19050" cap="flat" cmpd="sng">
            <a:solidFill>
              <a:srgbClr val="99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152" name="Google Shape;152;p18"/>
          <p:cNvGrpSpPr/>
          <p:nvPr/>
        </p:nvGrpSpPr>
        <p:grpSpPr>
          <a:xfrm>
            <a:off x="320326" y="1149948"/>
            <a:ext cx="1408048" cy="511775"/>
            <a:chOff x="472715" y="1149959"/>
            <a:chExt cx="1554823" cy="587100"/>
          </a:xfrm>
        </p:grpSpPr>
        <p:sp>
          <p:nvSpPr>
            <p:cNvPr id="153" name="Google Shape;153;p18"/>
            <p:cNvSpPr/>
            <p:nvPr/>
          </p:nvSpPr>
          <p:spPr>
            <a:xfrm>
              <a:off x="472715" y="1149959"/>
              <a:ext cx="1519200" cy="587100"/>
            </a:xfrm>
            <a:prstGeom prst="snip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8"/>
            <p:cNvSpPr txBox="1"/>
            <p:nvPr/>
          </p:nvSpPr>
          <p:spPr>
            <a:xfrm>
              <a:off x="508338" y="1243632"/>
              <a:ext cx="1519200" cy="40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a:solidFill>
                    <a:schemeClr val="lt1"/>
                  </a:solidFill>
                  <a:latin typeface="Roboto"/>
                  <a:ea typeface="Roboto"/>
                  <a:cs typeface="Roboto"/>
                  <a:sym typeface="Roboto"/>
                </a:rPr>
                <a:t>7 jeux de données</a:t>
              </a:r>
              <a:endParaRPr sz="1100">
                <a:solidFill>
                  <a:schemeClr val="lt1"/>
                </a:solidFill>
                <a:latin typeface="Roboto"/>
                <a:ea typeface="Roboto"/>
                <a:cs typeface="Roboto"/>
                <a:sym typeface="Roboto"/>
              </a:endParaRPr>
            </a:p>
          </p:txBody>
        </p:sp>
      </p:grpSp>
      <p:grpSp>
        <p:nvGrpSpPr>
          <p:cNvPr id="154" name="Google Shape;154;p18"/>
          <p:cNvGrpSpPr/>
          <p:nvPr/>
        </p:nvGrpSpPr>
        <p:grpSpPr>
          <a:xfrm>
            <a:off x="1979151" y="1149948"/>
            <a:ext cx="1408048" cy="511775"/>
            <a:chOff x="472715" y="1149959"/>
            <a:chExt cx="1554823" cy="587100"/>
          </a:xfrm>
        </p:grpSpPr>
        <p:sp>
          <p:nvSpPr>
            <p:cNvPr id="155" name="Google Shape;155;p18"/>
            <p:cNvSpPr/>
            <p:nvPr/>
          </p:nvSpPr>
          <p:spPr>
            <a:xfrm>
              <a:off x="472715" y="1149959"/>
              <a:ext cx="1519200" cy="587100"/>
            </a:xfrm>
            <a:prstGeom prst="snip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8"/>
            <p:cNvSpPr txBox="1"/>
            <p:nvPr/>
          </p:nvSpPr>
          <p:spPr>
            <a:xfrm>
              <a:off x="508338" y="1243632"/>
              <a:ext cx="1519200" cy="40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a:solidFill>
                    <a:schemeClr val="lt1"/>
                  </a:solidFill>
                  <a:latin typeface="Roboto"/>
                  <a:ea typeface="Roboto"/>
                  <a:cs typeface="Roboto"/>
                  <a:sym typeface="Roboto"/>
                </a:rPr>
                <a:t>7 jeux de données</a:t>
              </a:r>
              <a:endParaRPr sz="1100">
                <a:solidFill>
                  <a:schemeClr val="lt1"/>
                </a:solidFill>
                <a:latin typeface="Roboto"/>
                <a:ea typeface="Roboto"/>
                <a:cs typeface="Roboto"/>
                <a:sym typeface="Roboto"/>
              </a:endParaRPr>
            </a:p>
          </p:txBody>
        </p:sp>
      </p:grpSp>
      <p:grpSp>
        <p:nvGrpSpPr>
          <p:cNvPr id="157" name="Google Shape;157;p18"/>
          <p:cNvGrpSpPr/>
          <p:nvPr/>
        </p:nvGrpSpPr>
        <p:grpSpPr>
          <a:xfrm>
            <a:off x="3811926" y="1149948"/>
            <a:ext cx="1408048" cy="511775"/>
            <a:chOff x="472715" y="1149959"/>
            <a:chExt cx="1554823" cy="587100"/>
          </a:xfrm>
        </p:grpSpPr>
        <p:sp>
          <p:nvSpPr>
            <p:cNvPr id="158" name="Google Shape;158;p18"/>
            <p:cNvSpPr/>
            <p:nvPr/>
          </p:nvSpPr>
          <p:spPr>
            <a:xfrm>
              <a:off x="472715" y="1149959"/>
              <a:ext cx="1519200" cy="587100"/>
            </a:xfrm>
            <a:prstGeom prst="snip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8"/>
            <p:cNvSpPr txBox="1"/>
            <p:nvPr/>
          </p:nvSpPr>
          <p:spPr>
            <a:xfrm>
              <a:off x="508338" y="1243632"/>
              <a:ext cx="1519200" cy="40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a:solidFill>
                    <a:schemeClr val="lt1"/>
                  </a:solidFill>
                  <a:latin typeface="Roboto"/>
                  <a:ea typeface="Roboto"/>
                  <a:cs typeface="Roboto"/>
                  <a:sym typeface="Roboto"/>
                </a:rPr>
                <a:t>1 jeu de données</a:t>
              </a:r>
              <a:endParaRPr sz="1100">
                <a:solidFill>
                  <a:schemeClr val="lt1"/>
                </a:solidFill>
                <a:latin typeface="Roboto"/>
                <a:ea typeface="Roboto"/>
                <a:cs typeface="Roboto"/>
                <a:sym typeface="Roboto"/>
              </a:endParaRPr>
            </a:p>
          </p:txBody>
        </p:sp>
      </p:grpSp>
      <p:grpSp>
        <p:nvGrpSpPr>
          <p:cNvPr id="160" name="Google Shape;160;p18"/>
          <p:cNvGrpSpPr/>
          <p:nvPr/>
        </p:nvGrpSpPr>
        <p:grpSpPr>
          <a:xfrm>
            <a:off x="5297008" y="1149948"/>
            <a:ext cx="1408048" cy="511775"/>
            <a:chOff x="472715" y="1149959"/>
            <a:chExt cx="1554823" cy="587100"/>
          </a:xfrm>
        </p:grpSpPr>
        <p:sp>
          <p:nvSpPr>
            <p:cNvPr id="161" name="Google Shape;161;p18"/>
            <p:cNvSpPr/>
            <p:nvPr/>
          </p:nvSpPr>
          <p:spPr>
            <a:xfrm>
              <a:off x="472715" y="1149959"/>
              <a:ext cx="1519200" cy="587100"/>
            </a:xfrm>
            <a:prstGeom prst="snip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8"/>
            <p:cNvSpPr txBox="1"/>
            <p:nvPr/>
          </p:nvSpPr>
          <p:spPr>
            <a:xfrm>
              <a:off x="508338" y="1243632"/>
              <a:ext cx="1519200" cy="40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a:solidFill>
                    <a:schemeClr val="lt1"/>
                  </a:solidFill>
                  <a:latin typeface="Roboto"/>
                  <a:ea typeface="Roboto"/>
                  <a:cs typeface="Roboto"/>
                  <a:sym typeface="Roboto"/>
                </a:rPr>
                <a:t>1 jeu de données</a:t>
              </a:r>
              <a:endParaRPr sz="1100">
                <a:solidFill>
                  <a:schemeClr val="lt1"/>
                </a:solidFill>
                <a:latin typeface="Roboto"/>
                <a:ea typeface="Roboto"/>
                <a:cs typeface="Roboto"/>
                <a:sym typeface="Roboto"/>
              </a:endParaRPr>
            </a:p>
          </p:txBody>
        </p:sp>
      </p:grpSp>
      <p:grpSp>
        <p:nvGrpSpPr>
          <p:cNvPr id="163" name="Google Shape;163;p18"/>
          <p:cNvGrpSpPr/>
          <p:nvPr/>
        </p:nvGrpSpPr>
        <p:grpSpPr>
          <a:xfrm>
            <a:off x="7355476" y="1149948"/>
            <a:ext cx="1408048" cy="511775"/>
            <a:chOff x="472715" y="1149959"/>
            <a:chExt cx="1554823" cy="587100"/>
          </a:xfrm>
        </p:grpSpPr>
        <p:sp>
          <p:nvSpPr>
            <p:cNvPr id="164" name="Google Shape;164;p18"/>
            <p:cNvSpPr/>
            <p:nvPr/>
          </p:nvSpPr>
          <p:spPr>
            <a:xfrm>
              <a:off x="472715" y="1149959"/>
              <a:ext cx="1519200" cy="587100"/>
            </a:xfrm>
            <a:prstGeom prst="snip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8"/>
            <p:cNvSpPr txBox="1"/>
            <p:nvPr/>
          </p:nvSpPr>
          <p:spPr>
            <a:xfrm>
              <a:off x="508338" y="1243632"/>
              <a:ext cx="1519200" cy="40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a:solidFill>
                    <a:schemeClr val="lt1"/>
                  </a:solidFill>
                  <a:latin typeface="Roboto"/>
                  <a:ea typeface="Roboto"/>
                  <a:cs typeface="Roboto"/>
                  <a:sym typeface="Roboto"/>
                </a:rPr>
                <a:t>1 jeu de données</a:t>
              </a:r>
              <a:endParaRPr sz="1100">
                <a:solidFill>
                  <a:schemeClr val="lt1"/>
                </a:solidFill>
                <a:latin typeface="Roboto"/>
                <a:ea typeface="Roboto"/>
                <a:cs typeface="Roboto"/>
                <a:sym typeface="Roboto"/>
              </a:endParaRPr>
            </a:p>
          </p:txBody>
        </p:sp>
      </p:grpSp>
      <p:grpSp>
        <p:nvGrpSpPr>
          <p:cNvPr id="165" name="Google Shape;165;p18"/>
          <p:cNvGrpSpPr/>
          <p:nvPr/>
        </p:nvGrpSpPr>
        <p:grpSpPr>
          <a:xfrm>
            <a:off x="561834" y="2782577"/>
            <a:ext cx="854550" cy="696387"/>
            <a:chOff x="264750" y="2571750"/>
            <a:chExt cx="1519200" cy="925800"/>
          </a:xfrm>
        </p:grpSpPr>
        <p:sp>
          <p:nvSpPr>
            <p:cNvPr id="166" name="Google Shape;166;p18"/>
            <p:cNvSpPr/>
            <p:nvPr/>
          </p:nvSpPr>
          <p:spPr>
            <a:xfrm>
              <a:off x="264750" y="2571750"/>
              <a:ext cx="1519200" cy="9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txBox="1"/>
            <p:nvPr/>
          </p:nvSpPr>
          <p:spPr>
            <a:xfrm>
              <a:off x="510443" y="2748164"/>
              <a:ext cx="1027800" cy="573000"/>
            </a:xfrm>
            <a:prstGeom prst="rect">
              <a:avLst/>
            </a:prstGeom>
            <a:solidFill>
              <a:schemeClr val="accent3"/>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600">
                  <a:solidFill>
                    <a:schemeClr val="lt1"/>
                  </a:solidFill>
                  <a:latin typeface="Roboto"/>
                  <a:ea typeface="Roboto"/>
                  <a:cs typeface="Roboto"/>
                  <a:sym typeface="Roboto"/>
                </a:rPr>
                <a:t>EDA</a:t>
              </a:r>
              <a:endParaRPr sz="1600">
                <a:solidFill>
                  <a:schemeClr val="lt1"/>
                </a:solidFill>
                <a:latin typeface="Roboto"/>
                <a:ea typeface="Roboto"/>
                <a:cs typeface="Roboto"/>
                <a:sym typeface="Roboto"/>
              </a:endParaRPr>
            </a:p>
          </p:txBody>
        </p:sp>
      </p:grpSp>
      <p:grpSp>
        <p:nvGrpSpPr>
          <p:cNvPr id="168" name="Google Shape;168;p18"/>
          <p:cNvGrpSpPr/>
          <p:nvPr/>
        </p:nvGrpSpPr>
        <p:grpSpPr>
          <a:xfrm>
            <a:off x="1942791" y="2073225"/>
            <a:ext cx="1497475" cy="696387"/>
            <a:chOff x="264750" y="2571750"/>
            <a:chExt cx="1519200" cy="925800"/>
          </a:xfrm>
        </p:grpSpPr>
        <p:sp>
          <p:nvSpPr>
            <p:cNvPr id="143" name="Google Shape;143;p18"/>
            <p:cNvSpPr/>
            <p:nvPr/>
          </p:nvSpPr>
          <p:spPr>
            <a:xfrm>
              <a:off x="264750" y="2571750"/>
              <a:ext cx="1519200" cy="925800"/>
            </a:xfrm>
            <a:prstGeom prst="rect">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8"/>
            <p:cNvSpPr txBox="1"/>
            <p:nvPr/>
          </p:nvSpPr>
          <p:spPr>
            <a:xfrm>
              <a:off x="300198" y="2748146"/>
              <a:ext cx="1468500" cy="573000"/>
            </a:xfrm>
            <a:prstGeom prst="rect">
              <a:avLst/>
            </a:prstGeom>
            <a:solidFill>
              <a:srgbClr val="6D9EEB"/>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600">
                  <a:solidFill>
                    <a:schemeClr val="lt1"/>
                  </a:solidFill>
                  <a:latin typeface="Roboto"/>
                  <a:ea typeface="Roboto"/>
                  <a:cs typeface="Roboto"/>
                  <a:sym typeface="Roboto"/>
                </a:rPr>
                <a:t>CLEANING</a:t>
              </a:r>
              <a:endParaRPr sz="1600">
                <a:solidFill>
                  <a:schemeClr val="lt1"/>
                </a:solidFill>
                <a:latin typeface="Roboto"/>
                <a:ea typeface="Roboto"/>
                <a:cs typeface="Roboto"/>
                <a:sym typeface="Roboto"/>
              </a:endParaRPr>
            </a:p>
          </p:txBody>
        </p:sp>
      </p:grpSp>
      <p:grpSp>
        <p:nvGrpSpPr>
          <p:cNvPr id="170" name="Google Shape;170;p18"/>
          <p:cNvGrpSpPr/>
          <p:nvPr/>
        </p:nvGrpSpPr>
        <p:grpSpPr>
          <a:xfrm>
            <a:off x="1928331" y="3402788"/>
            <a:ext cx="1526394" cy="696387"/>
            <a:chOff x="264750" y="2571750"/>
            <a:chExt cx="1548538" cy="925800"/>
          </a:xfrm>
        </p:grpSpPr>
        <p:sp>
          <p:nvSpPr>
            <p:cNvPr id="171" name="Google Shape;171;p18"/>
            <p:cNvSpPr/>
            <p:nvPr/>
          </p:nvSpPr>
          <p:spPr>
            <a:xfrm>
              <a:off x="264750" y="2571750"/>
              <a:ext cx="1519200" cy="925800"/>
            </a:xfrm>
            <a:prstGeom prst="rect">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8"/>
            <p:cNvSpPr txBox="1"/>
            <p:nvPr/>
          </p:nvSpPr>
          <p:spPr>
            <a:xfrm>
              <a:off x="294088" y="2584512"/>
              <a:ext cx="1519200" cy="900300"/>
            </a:xfrm>
            <a:prstGeom prst="rect">
              <a:avLst/>
            </a:prstGeom>
            <a:solidFill>
              <a:srgbClr val="6D9EEB"/>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600">
                  <a:solidFill>
                    <a:schemeClr val="lt1"/>
                  </a:solidFill>
                  <a:latin typeface="Roboto"/>
                  <a:ea typeface="Roboto"/>
                  <a:cs typeface="Roboto"/>
                  <a:sym typeface="Roboto"/>
                </a:rPr>
                <a:t>FEATURE </a:t>
              </a:r>
              <a:endParaRPr sz="1600">
                <a:solidFill>
                  <a:schemeClr val="lt1"/>
                </a:solidFill>
                <a:latin typeface="Roboto"/>
                <a:ea typeface="Roboto"/>
                <a:cs typeface="Roboto"/>
                <a:sym typeface="Roboto"/>
              </a:endParaRPr>
            </a:p>
            <a:p>
              <a:pPr marL="0" lvl="0" indent="0" algn="ctr" rtl="0">
                <a:spcBef>
                  <a:spcPts val="0"/>
                </a:spcBef>
                <a:spcAft>
                  <a:spcPts val="0"/>
                </a:spcAft>
                <a:buNone/>
              </a:pPr>
              <a:r>
                <a:rPr lang="fr" sz="1600">
                  <a:solidFill>
                    <a:schemeClr val="lt1"/>
                  </a:solidFill>
                  <a:latin typeface="Roboto"/>
                  <a:ea typeface="Roboto"/>
                  <a:cs typeface="Roboto"/>
                  <a:sym typeface="Roboto"/>
                </a:rPr>
                <a:t>ENGINEERING</a:t>
              </a:r>
              <a:endParaRPr sz="1600">
                <a:solidFill>
                  <a:schemeClr val="lt1"/>
                </a:solidFill>
                <a:latin typeface="Roboto"/>
                <a:ea typeface="Roboto"/>
                <a:cs typeface="Roboto"/>
                <a:sym typeface="Roboto"/>
              </a:endParaRPr>
            </a:p>
          </p:txBody>
        </p:sp>
      </p:grpSp>
      <p:grpSp>
        <p:nvGrpSpPr>
          <p:cNvPr id="172" name="Google Shape;172;p18"/>
          <p:cNvGrpSpPr/>
          <p:nvPr/>
        </p:nvGrpSpPr>
        <p:grpSpPr>
          <a:xfrm>
            <a:off x="3872700" y="2769617"/>
            <a:ext cx="1286499" cy="696387"/>
            <a:chOff x="218158" y="2571750"/>
            <a:chExt cx="1642200" cy="925800"/>
          </a:xfrm>
        </p:grpSpPr>
        <p:sp>
          <p:nvSpPr>
            <p:cNvPr id="173" name="Google Shape;173;p18"/>
            <p:cNvSpPr/>
            <p:nvPr/>
          </p:nvSpPr>
          <p:spPr>
            <a:xfrm>
              <a:off x="264750" y="2571750"/>
              <a:ext cx="1519200" cy="925800"/>
            </a:xfrm>
            <a:prstGeom prst="rect">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8"/>
            <p:cNvSpPr txBox="1"/>
            <p:nvPr/>
          </p:nvSpPr>
          <p:spPr>
            <a:xfrm>
              <a:off x="218158" y="2747932"/>
              <a:ext cx="1642200" cy="57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600">
                  <a:solidFill>
                    <a:schemeClr val="lt1"/>
                  </a:solidFill>
                  <a:latin typeface="Roboto"/>
                  <a:ea typeface="Roboto"/>
                  <a:cs typeface="Roboto"/>
                  <a:sym typeface="Roboto"/>
                </a:rPr>
                <a:t>MERGING</a:t>
              </a:r>
              <a:endParaRPr sz="1600">
                <a:solidFill>
                  <a:schemeClr val="lt1"/>
                </a:solidFill>
                <a:latin typeface="Roboto"/>
                <a:ea typeface="Roboto"/>
                <a:cs typeface="Roboto"/>
                <a:sym typeface="Roboto"/>
              </a:endParaRPr>
            </a:p>
          </p:txBody>
        </p:sp>
      </p:grpSp>
      <p:grpSp>
        <p:nvGrpSpPr>
          <p:cNvPr id="175" name="Google Shape;175;p18"/>
          <p:cNvGrpSpPr/>
          <p:nvPr/>
        </p:nvGrpSpPr>
        <p:grpSpPr>
          <a:xfrm>
            <a:off x="5337978" y="2769320"/>
            <a:ext cx="1326110" cy="696651"/>
            <a:chOff x="264750" y="2571398"/>
            <a:chExt cx="1519200" cy="926152"/>
          </a:xfrm>
        </p:grpSpPr>
        <p:sp>
          <p:nvSpPr>
            <p:cNvPr id="176" name="Google Shape;176;p18"/>
            <p:cNvSpPr/>
            <p:nvPr/>
          </p:nvSpPr>
          <p:spPr>
            <a:xfrm>
              <a:off x="264750" y="2571750"/>
              <a:ext cx="1519200" cy="925800"/>
            </a:xfrm>
            <a:prstGeom prst="rect">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8"/>
            <p:cNvSpPr txBox="1"/>
            <p:nvPr/>
          </p:nvSpPr>
          <p:spPr>
            <a:xfrm>
              <a:off x="290109" y="2571398"/>
              <a:ext cx="1468500" cy="900300"/>
            </a:xfrm>
            <a:prstGeom prst="rect">
              <a:avLst/>
            </a:prstGeom>
            <a:solidFill>
              <a:srgbClr val="6D9EEB"/>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600">
                  <a:solidFill>
                    <a:schemeClr val="lt1"/>
                  </a:solidFill>
                  <a:latin typeface="Roboto"/>
                  <a:ea typeface="Roboto"/>
                  <a:cs typeface="Roboto"/>
                  <a:sym typeface="Roboto"/>
                </a:rPr>
                <a:t>FEATURE</a:t>
              </a:r>
              <a:endParaRPr sz="1600">
                <a:solidFill>
                  <a:schemeClr val="lt1"/>
                </a:solidFill>
                <a:latin typeface="Roboto"/>
                <a:ea typeface="Roboto"/>
                <a:cs typeface="Roboto"/>
                <a:sym typeface="Roboto"/>
              </a:endParaRPr>
            </a:p>
            <a:p>
              <a:pPr marL="0" lvl="0" indent="0" algn="ctr" rtl="0">
                <a:spcBef>
                  <a:spcPts val="0"/>
                </a:spcBef>
                <a:spcAft>
                  <a:spcPts val="0"/>
                </a:spcAft>
                <a:buNone/>
              </a:pPr>
              <a:r>
                <a:rPr lang="fr" sz="1600">
                  <a:solidFill>
                    <a:schemeClr val="lt1"/>
                  </a:solidFill>
                  <a:latin typeface="Roboto"/>
                  <a:ea typeface="Roboto"/>
                  <a:cs typeface="Roboto"/>
                  <a:sym typeface="Roboto"/>
                </a:rPr>
                <a:t>SÉLECTION</a:t>
              </a:r>
              <a:endParaRPr sz="1600">
                <a:solidFill>
                  <a:schemeClr val="lt1"/>
                </a:solidFill>
                <a:latin typeface="Roboto"/>
                <a:ea typeface="Roboto"/>
                <a:cs typeface="Roboto"/>
                <a:sym typeface="Roboto"/>
              </a:endParaRPr>
            </a:p>
          </p:txBody>
        </p:sp>
      </p:grpSp>
      <p:grpSp>
        <p:nvGrpSpPr>
          <p:cNvPr id="178" name="Google Shape;178;p18"/>
          <p:cNvGrpSpPr/>
          <p:nvPr/>
        </p:nvGrpSpPr>
        <p:grpSpPr>
          <a:xfrm>
            <a:off x="7158289" y="2769622"/>
            <a:ext cx="1691477" cy="696387"/>
            <a:chOff x="264750" y="2571750"/>
            <a:chExt cx="1519200" cy="925800"/>
          </a:xfrm>
        </p:grpSpPr>
        <p:sp>
          <p:nvSpPr>
            <p:cNvPr id="179" name="Google Shape;179;p18"/>
            <p:cNvSpPr/>
            <p:nvPr/>
          </p:nvSpPr>
          <p:spPr>
            <a:xfrm>
              <a:off x="264750" y="2571750"/>
              <a:ext cx="1519200" cy="925800"/>
            </a:xfrm>
            <a:prstGeom prst="rect">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8"/>
            <p:cNvSpPr txBox="1"/>
            <p:nvPr/>
          </p:nvSpPr>
          <p:spPr>
            <a:xfrm>
              <a:off x="290102" y="2747930"/>
              <a:ext cx="1468500" cy="57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600">
                  <a:solidFill>
                    <a:schemeClr val="lt1"/>
                  </a:solidFill>
                  <a:latin typeface="Roboto"/>
                  <a:ea typeface="Roboto"/>
                  <a:cs typeface="Roboto"/>
                  <a:sym typeface="Roboto"/>
                </a:rPr>
                <a:t>MODÉLISATION</a:t>
              </a:r>
              <a:endParaRPr sz="1600">
                <a:solidFill>
                  <a:schemeClr val="lt1"/>
                </a:solidFill>
                <a:latin typeface="Roboto"/>
                <a:ea typeface="Roboto"/>
                <a:cs typeface="Roboto"/>
                <a:sym typeface="Roboto"/>
              </a:endParaRPr>
            </a:p>
          </p:txBody>
        </p:sp>
      </p:grpSp>
      <p:grpSp>
        <p:nvGrpSpPr>
          <p:cNvPr id="180" name="Google Shape;180;p18"/>
          <p:cNvGrpSpPr/>
          <p:nvPr/>
        </p:nvGrpSpPr>
        <p:grpSpPr>
          <a:xfrm>
            <a:off x="7158289" y="3891384"/>
            <a:ext cx="1691477" cy="696387"/>
            <a:chOff x="302034" y="2295494"/>
            <a:chExt cx="1519200" cy="925800"/>
          </a:xfrm>
        </p:grpSpPr>
        <p:sp>
          <p:nvSpPr>
            <p:cNvPr id="181" name="Google Shape;181;p18"/>
            <p:cNvSpPr/>
            <p:nvPr/>
          </p:nvSpPr>
          <p:spPr>
            <a:xfrm>
              <a:off x="302034" y="2295494"/>
              <a:ext cx="1519200" cy="925800"/>
            </a:xfrm>
            <a:prstGeom prst="rect">
              <a:avLst/>
            </a:prstGeom>
            <a:solidFill>
              <a:srgbClr val="E0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8"/>
            <p:cNvSpPr txBox="1"/>
            <p:nvPr/>
          </p:nvSpPr>
          <p:spPr>
            <a:xfrm>
              <a:off x="327387" y="2471890"/>
              <a:ext cx="1468500" cy="57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600">
                  <a:solidFill>
                    <a:schemeClr val="lt1"/>
                  </a:solidFill>
                  <a:latin typeface="Roboto"/>
                  <a:ea typeface="Roboto"/>
                  <a:cs typeface="Roboto"/>
                  <a:sym typeface="Roboto"/>
                </a:rPr>
                <a:t>DASHBOARD</a:t>
              </a:r>
              <a:endParaRPr sz="1600">
                <a:solidFill>
                  <a:schemeClr val="lt1"/>
                </a:solidFill>
                <a:latin typeface="Roboto"/>
                <a:ea typeface="Roboto"/>
                <a:cs typeface="Roboto"/>
                <a:sym typeface="Roboto"/>
              </a:endParaRPr>
            </a:p>
          </p:txBody>
        </p:sp>
      </p:grpSp>
      <p:cxnSp>
        <p:nvCxnSpPr>
          <p:cNvPr id="183" name="Google Shape;183;p18"/>
          <p:cNvCxnSpPr>
            <a:stCxn id="153" idx="1"/>
            <a:endCxn id="166" idx="0"/>
          </p:cNvCxnSpPr>
          <p:nvPr/>
        </p:nvCxnSpPr>
        <p:spPr>
          <a:xfrm flipH="1">
            <a:off x="989020" y="1661723"/>
            <a:ext cx="19200" cy="1120800"/>
          </a:xfrm>
          <a:prstGeom prst="straightConnector1">
            <a:avLst/>
          </a:prstGeom>
          <a:noFill/>
          <a:ln w="19050" cap="flat" cmpd="sng">
            <a:solidFill>
              <a:srgbClr val="4A86E8"/>
            </a:solidFill>
            <a:prstDash val="dash"/>
            <a:round/>
            <a:headEnd type="none" w="med" len="med"/>
            <a:tailEnd type="none" w="med" len="med"/>
          </a:ln>
        </p:spPr>
      </p:cxnSp>
      <p:cxnSp>
        <p:nvCxnSpPr>
          <p:cNvPr id="184" name="Google Shape;184;p18"/>
          <p:cNvCxnSpPr>
            <a:endCxn id="143" idx="0"/>
          </p:cNvCxnSpPr>
          <p:nvPr/>
        </p:nvCxnSpPr>
        <p:spPr>
          <a:xfrm flipH="1">
            <a:off x="2691528" y="1661625"/>
            <a:ext cx="4200" cy="411600"/>
          </a:xfrm>
          <a:prstGeom prst="straightConnector1">
            <a:avLst/>
          </a:prstGeom>
          <a:noFill/>
          <a:ln w="19050" cap="flat" cmpd="sng">
            <a:solidFill>
              <a:srgbClr val="4A86E8"/>
            </a:solidFill>
            <a:prstDash val="dash"/>
            <a:round/>
            <a:headEnd type="none" w="med" len="med"/>
            <a:tailEnd type="none" w="med" len="med"/>
          </a:ln>
        </p:spPr>
      </p:cxnSp>
      <p:cxnSp>
        <p:nvCxnSpPr>
          <p:cNvPr id="185" name="Google Shape;185;p18"/>
          <p:cNvCxnSpPr>
            <a:stCxn id="158" idx="1"/>
            <a:endCxn id="173" idx="0"/>
          </p:cNvCxnSpPr>
          <p:nvPr/>
        </p:nvCxnSpPr>
        <p:spPr>
          <a:xfrm>
            <a:off x="4499820" y="1661723"/>
            <a:ext cx="4500" cy="1107900"/>
          </a:xfrm>
          <a:prstGeom prst="straightConnector1">
            <a:avLst/>
          </a:prstGeom>
          <a:noFill/>
          <a:ln w="19050" cap="flat" cmpd="sng">
            <a:solidFill>
              <a:srgbClr val="4A86E8"/>
            </a:solidFill>
            <a:prstDash val="dash"/>
            <a:round/>
            <a:headEnd type="none" w="med" len="med"/>
            <a:tailEnd type="none" w="med" len="med"/>
          </a:ln>
        </p:spPr>
      </p:cxnSp>
      <p:cxnSp>
        <p:nvCxnSpPr>
          <p:cNvPr id="186" name="Google Shape;186;p18"/>
          <p:cNvCxnSpPr>
            <a:stCxn id="161" idx="1"/>
            <a:endCxn id="177" idx="0"/>
          </p:cNvCxnSpPr>
          <p:nvPr/>
        </p:nvCxnSpPr>
        <p:spPr>
          <a:xfrm>
            <a:off x="5984902" y="1661723"/>
            <a:ext cx="16200" cy="1107600"/>
          </a:xfrm>
          <a:prstGeom prst="straightConnector1">
            <a:avLst/>
          </a:prstGeom>
          <a:noFill/>
          <a:ln w="19050" cap="flat" cmpd="sng">
            <a:solidFill>
              <a:srgbClr val="4A86E8"/>
            </a:solidFill>
            <a:prstDash val="dash"/>
            <a:round/>
            <a:headEnd type="none" w="med" len="med"/>
            <a:tailEnd type="none" w="med" len="med"/>
          </a:ln>
        </p:spPr>
      </p:cxnSp>
      <p:cxnSp>
        <p:nvCxnSpPr>
          <p:cNvPr id="187" name="Google Shape;187;p18"/>
          <p:cNvCxnSpPr/>
          <p:nvPr/>
        </p:nvCxnSpPr>
        <p:spPr>
          <a:xfrm>
            <a:off x="7995940" y="1661723"/>
            <a:ext cx="16200" cy="1107600"/>
          </a:xfrm>
          <a:prstGeom prst="straightConnector1">
            <a:avLst/>
          </a:prstGeom>
          <a:noFill/>
          <a:ln w="19050" cap="flat" cmpd="sng">
            <a:solidFill>
              <a:srgbClr val="4A86E8"/>
            </a:solidFill>
            <a:prstDash val="dash"/>
            <a:round/>
            <a:headEnd type="none" w="med" len="med"/>
            <a:tailEnd type="none" w="med" len="med"/>
          </a:ln>
        </p:spPr>
      </p:cxnSp>
      <p:cxnSp>
        <p:nvCxnSpPr>
          <p:cNvPr id="188" name="Google Shape;188;p18"/>
          <p:cNvCxnSpPr/>
          <p:nvPr/>
        </p:nvCxnSpPr>
        <p:spPr>
          <a:xfrm>
            <a:off x="1627950" y="2426925"/>
            <a:ext cx="2100" cy="1326000"/>
          </a:xfrm>
          <a:prstGeom prst="straightConnector1">
            <a:avLst/>
          </a:prstGeom>
          <a:noFill/>
          <a:ln w="19050" cap="flat" cmpd="sng">
            <a:solidFill>
              <a:srgbClr val="4A86E8"/>
            </a:solidFill>
            <a:prstDash val="solid"/>
            <a:round/>
            <a:headEnd type="none" w="med" len="med"/>
            <a:tailEnd type="none" w="med" len="med"/>
          </a:ln>
        </p:spPr>
      </p:cxnSp>
      <p:cxnSp>
        <p:nvCxnSpPr>
          <p:cNvPr id="189" name="Google Shape;189;p18"/>
          <p:cNvCxnSpPr/>
          <p:nvPr/>
        </p:nvCxnSpPr>
        <p:spPr>
          <a:xfrm rot="10800000" flipH="1">
            <a:off x="1416370" y="3124923"/>
            <a:ext cx="213600" cy="3900"/>
          </a:xfrm>
          <a:prstGeom prst="straightConnector1">
            <a:avLst/>
          </a:prstGeom>
          <a:noFill/>
          <a:ln w="19050" cap="flat" cmpd="sng">
            <a:solidFill>
              <a:srgbClr val="4A86E8"/>
            </a:solidFill>
            <a:prstDash val="solid"/>
            <a:round/>
            <a:headEnd type="none" w="med" len="med"/>
            <a:tailEnd type="none" w="med" len="med"/>
          </a:ln>
        </p:spPr>
      </p:cxnSp>
      <p:cxnSp>
        <p:nvCxnSpPr>
          <p:cNvPr id="190" name="Google Shape;190;p18"/>
          <p:cNvCxnSpPr>
            <a:endCxn id="169" idx="1"/>
          </p:cNvCxnSpPr>
          <p:nvPr/>
        </p:nvCxnSpPr>
        <p:spPr>
          <a:xfrm rot="10800000" flipH="1">
            <a:off x="1627932" y="2421416"/>
            <a:ext cx="349800" cy="5400"/>
          </a:xfrm>
          <a:prstGeom prst="straightConnector1">
            <a:avLst/>
          </a:prstGeom>
          <a:noFill/>
          <a:ln w="19050" cap="flat" cmpd="sng">
            <a:solidFill>
              <a:srgbClr val="4A86E8"/>
            </a:solidFill>
            <a:prstDash val="solid"/>
            <a:round/>
            <a:headEnd type="none" w="med" len="med"/>
            <a:tailEnd type="none" w="med" len="med"/>
          </a:ln>
        </p:spPr>
      </p:cxnSp>
      <p:cxnSp>
        <p:nvCxnSpPr>
          <p:cNvPr id="191" name="Google Shape;191;p18"/>
          <p:cNvCxnSpPr/>
          <p:nvPr/>
        </p:nvCxnSpPr>
        <p:spPr>
          <a:xfrm>
            <a:off x="1627950" y="3745275"/>
            <a:ext cx="272700" cy="3900"/>
          </a:xfrm>
          <a:prstGeom prst="straightConnector1">
            <a:avLst/>
          </a:prstGeom>
          <a:noFill/>
          <a:ln w="19050" cap="flat" cmpd="sng">
            <a:solidFill>
              <a:srgbClr val="4A86E8"/>
            </a:solidFill>
            <a:prstDash val="solid"/>
            <a:round/>
            <a:headEnd type="none" w="med" len="med"/>
            <a:tailEnd type="none" w="med" len="med"/>
          </a:ln>
        </p:spPr>
      </p:cxnSp>
      <p:cxnSp>
        <p:nvCxnSpPr>
          <p:cNvPr id="192" name="Google Shape;192;p18"/>
          <p:cNvCxnSpPr/>
          <p:nvPr/>
        </p:nvCxnSpPr>
        <p:spPr>
          <a:xfrm>
            <a:off x="3665375" y="2426925"/>
            <a:ext cx="6300" cy="1349700"/>
          </a:xfrm>
          <a:prstGeom prst="straightConnector1">
            <a:avLst/>
          </a:prstGeom>
          <a:noFill/>
          <a:ln w="19050" cap="flat" cmpd="sng">
            <a:solidFill>
              <a:srgbClr val="4A86E8"/>
            </a:solidFill>
            <a:prstDash val="solid"/>
            <a:round/>
            <a:headEnd type="none" w="med" len="med"/>
            <a:tailEnd type="none" w="med" len="med"/>
          </a:ln>
        </p:spPr>
      </p:cxnSp>
      <p:cxnSp>
        <p:nvCxnSpPr>
          <p:cNvPr id="193" name="Google Shape;193;p18"/>
          <p:cNvCxnSpPr>
            <a:stCxn id="169" idx="3"/>
          </p:cNvCxnSpPr>
          <p:nvPr/>
        </p:nvCxnSpPr>
        <p:spPr>
          <a:xfrm rot="10800000" flipH="1">
            <a:off x="3425233" y="2416916"/>
            <a:ext cx="230100" cy="4500"/>
          </a:xfrm>
          <a:prstGeom prst="straightConnector1">
            <a:avLst/>
          </a:prstGeom>
          <a:noFill/>
          <a:ln w="19050" cap="flat" cmpd="sng">
            <a:solidFill>
              <a:srgbClr val="4A86E8"/>
            </a:solidFill>
            <a:prstDash val="solid"/>
            <a:round/>
            <a:headEnd type="none" w="med" len="med"/>
            <a:tailEnd type="none" w="med" len="med"/>
          </a:ln>
        </p:spPr>
      </p:cxnSp>
      <p:cxnSp>
        <p:nvCxnSpPr>
          <p:cNvPr id="194" name="Google Shape;194;p18"/>
          <p:cNvCxnSpPr/>
          <p:nvPr/>
        </p:nvCxnSpPr>
        <p:spPr>
          <a:xfrm rot="10800000" flipH="1">
            <a:off x="3421070" y="3765210"/>
            <a:ext cx="264300" cy="9000"/>
          </a:xfrm>
          <a:prstGeom prst="straightConnector1">
            <a:avLst/>
          </a:prstGeom>
          <a:noFill/>
          <a:ln w="19050" cap="flat" cmpd="sng">
            <a:solidFill>
              <a:srgbClr val="4A86E8"/>
            </a:solidFill>
            <a:prstDash val="solid"/>
            <a:round/>
            <a:headEnd type="none" w="med" len="med"/>
            <a:tailEnd type="none" w="med" len="med"/>
          </a:ln>
        </p:spPr>
      </p:cxnSp>
      <p:sp>
        <p:nvSpPr>
          <p:cNvPr id="195" name="Google Shape;195;p18"/>
          <p:cNvSpPr/>
          <p:nvPr/>
        </p:nvSpPr>
        <p:spPr>
          <a:xfrm>
            <a:off x="197825" y="830038"/>
            <a:ext cx="249600" cy="2790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8"/>
          <p:cNvSpPr/>
          <p:nvPr/>
        </p:nvSpPr>
        <p:spPr>
          <a:xfrm>
            <a:off x="7132025" y="830038"/>
            <a:ext cx="249600" cy="2790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8"/>
          <p:cNvSpPr/>
          <p:nvPr/>
        </p:nvSpPr>
        <p:spPr>
          <a:xfrm>
            <a:off x="7105875" y="3591663"/>
            <a:ext cx="249600" cy="279000"/>
          </a:xfrm>
          <a:prstGeom prst="ellipse">
            <a:avLst/>
          </a:pr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8"/>
          <p:cNvSpPr txBox="1"/>
          <p:nvPr/>
        </p:nvSpPr>
        <p:spPr>
          <a:xfrm>
            <a:off x="85175" y="784900"/>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1</a:t>
            </a:r>
            <a:endParaRPr sz="1200" b="1">
              <a:solidFill>
                <a:schemeClr val="dk1"/>
              </a:solidFill>
              <a:latin typeface="Roboto"/>
              <a:ea typeface="Roboto"/>
              <a:cs typeface="Roboto"/>
              <a:sym typeface="Roboto"/>
            </a:endParaRPr>
          </a:p>
        </p:txBody>
      </p:sp>
      <p:sp>
        <p:nvSpPr>
          <p:cNvPr id="199" name="Google Shape;199;p18"/>
          <p:cNvSpPr txBox="1"/>
          <p:nvPr/>
        </p:nvSpPr>
        <p:spPr>
          <a:xfrm>
            <a:off x="7019375" y="784900"/>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2</a:t>
            </a:r>
            <a:endParaRPr sz="1200" b="1">
              <a:solidFill>
                <a:schemeClr val="dk1"/>
              </a:solidFill>
              <a:latin typeface="Roboto"/>
              <a:ea typeface="Roboto"/>
              <a:cs typeface="Roboto"/>
              <a:sym typeface="Roboto"/>
            </a:endParaRPr>
          </a:p>
        </p:txBody>
      </p:sp>
      <p:sp>
        <p:nvSpPr>
          <p:cNvPr id="200" name="Google Shape;200;p18"/>
          <p:cNvSpPr txBox="1"/>
          <p:nvPr/>
        </p:nvSpPr>
        <p:spPr>
          <a:xfrm>
            <a:off x="6993225" y="3546525"/>
            <a:ext cx="4749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200" b="1">
                <a:solidFill>
                  <a:schemeClr val="dk1"/>
                </a:solidFill>
                <a:latin typeface="Roboto"/>
                <a:ea typeface="Roboto"/>
                <a:cs typeface="Roboto"/>
                <a:sym typeface="Roboto"/>
              </a:rPr>
              <a:t>3</a:t>
            </a:r>
            <a:endParaRPr sz="1200" b="1">
              <a:solidFill>
                <a:schemeClr val="dk1"/>
              </a:solidFill>
              <a:latin typeface="Roboto"/>
              <a:ea typeface="Roboto"/>
              <a:cs typeface="Roboto"/>
              <a:sym typeface="Roboto"/>
            </a:endParaRPr>
          </a:p>
        </p:txBody>
      </p:sp>
      <p:pic>
        <p:nvPicPr>
          <p:cNvPr id="201" name="Google Shape;201;p18"/>
          <p:cNvPicPr preferRelativeResize="0"/>
          <p:nvPr/>
        </p:nvPicPr>
        <p:blipFill>
          <a:blip r:embed="rId3">
            <a:alphaModFix/>
          </a:blip>
          <a:stretch>
            <a:fillRect/>
          </a:stretch>
        </p:blipFill>
        <p:spPr>
          <a:xfrm>
            <a:off x="8417853" y="4353800"/>
            <a:ext cx="508118" cy="279000"/>
          </a:xfrm>
          <a:prstGeom prst="rect">
            <a:avLst/>
          </a:prstGeom>
          <a:noFill/>
          <a:ln>
            <a:noFill/>
          </a:ln>
        </p:spPr>
      </p:pic>
      <p:sp>
        <p:nvSpPr>
          <p:cNvPr id="202" name="Google Shape;202;p18"/>
          <p:cNvSpPr txBox="1"/>
          <p:nvPr/>
        </p:nvSpPr>
        <p:spPr>
          <a:xfrm>
            <a:off x="447425" y="641250"/>
            <a:ext cx="300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b="1">
                <a:solidFill>
                  <a:schemeClr val="accent5"/>
                </a:solidFill>
                <a:latin typeface="Roboto"/>
                <a:ea typeface="Roboto"/>
                <a:cs typeface="Roboto"/>
                <a:sym typeface="Roboto"/>
              </a:rPr>
              <a:t>ANALYSE ET PRÉ-TRAITEMENT</a:t>
            </a:r>
            <a:endParaRPr sz="1100" b="1">
              <a:solidFill>
                <a:schemeClr val="accent5"/>
              </a:solidFill>
              <a:latin typeface="Roboto"/>
              <a:ea typeface="Roboto"/>
              <a:cs typeface="Roboto"/>
              <a:sym typeface="Roboto"/>
            </a:endParaRPr>
          </a:p>
        </p:txBody>
      </p:sp>
      <p:sp>
        <p:nvSpPr>
          <p:cNvPr id="203" name="Google Shape;203;p18"/>
          <p:cNvSpPr txBox="1"/>
          <p:nvPr/>
        </p:nvSpPr>
        <p:spPr>
          <a:xfrm>
            <a:off x="7330350" y="682875"/>
            <a:ext cx="12864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b="1">
                <a:solidFill>
                  <a:schemeClr val="accent5"/>
                </a:solidFill>
                <a:latin typeface="Roboto"/>
                <a:ea typeface="Roboto"/>
                <a:cs typeface="Roboto"/>
                <a:sym typeface="Roboto"/>
              </a:rPr>
              <a:t>MODÉLISATION</a:t>
            </a:r>
            <a:endParaRPr sz="1100" b="1">
              <a:solidFill>
                <a:schemeClr val="accent5"/>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9"/>
          <p:cNvSpPr txBox="1"/>
          <p:nvPr/>
        </p:nvSpPr>
        <p:spPr>
          <a:xfrm>
            <a:off x="1219800" y="1664025"/>
            <a:ext cx="6704400" cy="98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SzPts val="1018"/>
              <a:buNone/>
            </a:pPr>
            <a:r>
              <a:rPr lang="fr" sz="2446" b="1" u="sng">
                <a:solidFill>
                  <a:srgbClr val="0A26CA"/>
                </a:solidFill>
                <a:latin typeface="Roboto"/>
                <a:ea typeface="Roboto"/>
                <a:cs typeface="Roboto"/>
                <a:sym typeface="Roboto"/>
              </a:rPr>
              <a:t>PART I</a:t>
            </a:r>
            <a:endParaRPr sz="2446" b="1" u="sng">
              <a:solidFill>
                <a:srgbClr val="0A26CA"/>
              </a:solidFill>
              <a:latin typeface="Roboto"/>
              <a:ea typeface="Roboto"/>
              <a:cs typeface="Roboto"/>
              <a:sym typeface="Roboto"/>
            </a:endParaRPr>
          </a:p>
          <a:p>
            <a:pPr marL="0" lvl="0" indent="0" algn="ctr" rtl="0">
              <a:spcBef>
                <a:spcPts val="0"/>
              </a:spcBef>
              <a:spcAft>
                <a:spcPts val="0"/>
              </a:spcAft>
              <a:buSzPts val="1018"/>
              <a:buNone/>
            </a:pPr>
            <a:r>
              <a:rPr lang="fr" sz="2446" b="1">
                <a:solidFill>
                  <a:srgbClr val="0A26CA"/>
                </a:solidFill>
                <a:latin typeface="Roboto"/>
                <a:ea typeface="Roboto"/>
                <a:cs typeface="Roboto"/>
                <a:sym typeface="Roboto"/>
              </a:rPr>
              <a:t>EXPLORATION ET ANALYSE INITIALE</a:t>
            </a:r>
            <a:endParaRPr sz="2446" b="1">
              <a:solidFill>
                <a:srgbClr val="0A26CA"/>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pic>
        <p:nvPicPr>
          <p:cNvPr id="213" name="Google Shape;213;p20"/>
          <p:cNvPicPr preferRelativeResize="0"/>
          <p:nvPr/>
        </p:nvPicPr>
        <p:blipFill>
          <a:blip r:embed="rId3">
            <a:alphaModFix/>
          </a:blip>
          <a:stretch>
            <a:fillRect/>
          </a:stretch>
        </p:blipFill>
        <p:spPr>
          <a:xfrm>
            <a:off x="159825" y="731187"/>
            <a:ext cx="3376250" cy="2179324"/>
          </a:xfrm>
          <a:prstGeom prst="rect">
            <a:avLst/>
          </a:prstGeom>
          <a:noFill/>
          <a:ln w="9525" cap="flat" cmpd="sng">
            <a:solidFill>
              <a:schemeClr val="accent1"/>
            </a:solidFill>
            <a:prstDash val="solid"/>
            <a:round/>
            <a:headEnd type="none" w="sm" len="sm"/>
            <a:tailEnd type="none" w="sm" len="sm"/>
          </a:ln>
        </p:spPr>
      </p:pic>
      <p:sp>
        <p:nvSpPr>
          <p:cNvPr id="214" name="Google Shape;214;p20"/>
          <p:cNvSpPr txBox="1"/>
          <p:nvPr/>
        </p:nvSpPr>
        <p:spPr>
          <a:xfrm>
            <a:off x="83100" y="64025"/>
            <a:ext cx="69834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Exploration initiale : variable cible (TARGET)</a:t>
            </a:r>
            <a:endParaRPr sz="2300" b="1">
              <a:solidFill>
                <a:srgbClr val="0A26CA"/>
              </a:solidFill>
              <a:latin typeface="Roboto"/>
              <a:ea typeface="Roboto"/>
              <a:cs typeface="Roboto"/>
              <a:sym typeface="Roboto"/>
            </a:endParaRPr>
          </a:p>
        </p:txBody>
      </p:sp>
      <p:sp>
        <p:nvSpPr>
          <p:cNvPr id="215" name="Google Shape;215;p20"/>
          <p:cNvSpPr txBox="1"/>
          <p:nvPr/>
        </p:nvSpPr>
        <p:spPr>
          <a:xfrm>
            <a:off x="3612000" y="983100"/>
            <a:ext cx="5442000" cy="1675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300" u="sng">
                <a:solidFill>
                  <a:schemeClr val="dk1"/>
                </a:solidFill>
                <a:latin typeface="Roboto"/>
                <a:ea typeface="Roboto"/>
                <a:cs typeface="Roboto"/>
                <a:sym typeface="Roboto"/>
              </a:rPr>
              <a:t>Donnée binaire (0 et 1)</a:t>
            </a:r>
            <a:endParaRPr sz="1300" u="sng">
              <a:solidFill>
                <a:schemeClr val="dk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fr" sz="1300" b="1">
                <a:solidFill>
                  <a:srgbClr val="CC0000"/>
                </a:solidFill>
                <a:latin typeface="Roboto"/>
                <a:ea typeface="Roboto"/>
                <a:cs typeface="Roboto"/>
                <a:sym typeface="Roboto"/>
              </a:rPr>
              <a:t>Défaillants : 1</a:t>
            </a:r>
            <a:endParaRPr sz="1300" b="1">
              <a:solidFill>
                <a:srgbClr val="CC0000"/>
              </a:solidFill>
              <a:latin typeface="Roboto"/>
              <a:ea typeface="Roboto"/>
              <a:cs typeface="Roboto"/>
              <a:sym typeface="Roboto"/>
            </a:endParaRPr>
          </a:p>
          <a:p>
            <a:pPr marL="0" lvl="0" indent="0" algn="l" rtl="0">
              <a:spcBef>
                <a:spcPts val="0"/>
              </a:spcBef>
              <a:spcAft>
                <a:spcPts val="0"/>
              </a:spcAft>
              <a:buNone/>
            </a:pPr>
            <a:r>
              <a:rPr lang="fr" sz="1300" b="1">
                <a:solidFill>
                  <a:srgbClr val="1155CC"/>
                </a:solidFill>
                <a:latin typeface="Roboto"/>
                <a:ea typeface="Roboto"/>
                <a:cs typeface="Roboto"/>
                <a:sym typeface="Roboto"/>
              </a:rPr>
              <a:t>Non défaillants : 0</a:t>
            </a:r>
            <a:endParaRPr sz="1300" b="1">
              <a:solidFill>
                <a:srgbClr val="1155CC"/>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sz="1300" b="1">
              <a:solidFill>
                <a:srgbClr val="1155CC"/>
              </a:solidFill>
              <a:latin typeface="Roboto"/>
              <a:ea typeface="Roboto"/>
              <a:cs typeface="Roboto"/>
              <a:sym typeface="Roboto"/>
            </a:endParaRPr>
          </a:p>
          <a:p>
            <a:pPr marL="0" marR="0" lvl="0" indent="0" algn="l" rtl="0">
              <a:lnSpc>
                <a:spcPct val="115000"/>
              </a:lnSpc>
              <a:spcBef>
                <a:spcPts val="0"/>
              </a:spcBef>
              <a:spcAft>
                <a:spcPts val="0"/>
              </a:spcAft>
              <a:buNone/>
            </a:pPr>
            <a:r>
              <a:rPr lang="fr" sz="1300" u="sng">
                <a:solidFill>
                  <a:schemeClr val="dk1"/>
                </a:solidFill>
                <a:latin typeface="Roboto"/>
                <a:ea typeface="Roboto"/>
                <a:cs typeface="Roboto"/>
                <a:sym typeface="Roboto"/>
              </a:rPr>
              <a:t>Déséquilibre des données de part la distribution de la variable </a:t>
            </a:r>
            <a:r>
              <a:rPr lang="fr" sz="1300" b="1" u="sng">
                <a:solidFill>
                  <a:schemeClr val="dk1"/>
                </a:solidFill>
                <a:latin typeface="Roboto"/>
                <a:ea typeface="Roboto"/>
                <a:cs typeface="Roboto"/>
                <a:sym typeface="Roboto"/>
              </a:rPr>
              <a:t>TARGET</a:t>
            </a:r>
            <a:endParaRPr sz="1300" b="1" u="sng">
              <a:solidFill>
                <a:schemeClr val="dk1"/>
              </a:solidFill>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r>
              <a:rPr lang="fr" sz="1300" b="1">
                <a:solidFill>
                  <a:srgbClr val="CC0000"/>
                </a:solidFill>
                <a:latin typeface="Roboto"/>
                <a:ea typeface="Roboto"/>
                <a:cs typeface="Roboto"/>
                <a:sym typeface="Roboto"/>
              </a:rPr>
              <a:t>Défaillants : 8,07%, classe minoritaire</a:t>
            </a:r>
            <a:endParaRPr sz="1300" b="1">
              <a:solidFill>
                <a:schemeClr val="dk1"/>
              </a:solidFill>
              <a:latin typeface="Roboto"/>
              <a:ea typeface="Roboto"/>
              <a:cs typeface="Roboto"/>
              <a:sym typeface="Roboto"/>
            </a:endParaRPr>
          </a:p>
          <a:p>
            <a:pPr marL="0" marR="0" lvl="0" indent="0" algn="l" rtl="0">
              <a:lnSpc>
                <a:spcPct val="115000"/>
              </a:lnSpc>
              <a:spcBef>
                <a:spcPts val="0"/>
              </a:spcBef>
              <a:spcAft>
                <a:spcPts val="0"/>
              </a:spcAft>
              <a:buNone/>
            </a:pPr>
            <a:r>
              <a:rPr lang="fr" sz="1300" b="1">
                <a:solidFill>
                  <a:srgbClr val="1155CC"/>
                </a:solidFill>
                <a:latin typeface="Roboto"/>
                <a:ea typeface="Roboto"/>
                <a:cs typeface="Roboto"/>
                <a:sym typeface="Roboto"/>
              </a:rPr>
              <a:t>Non défaillants : 91,9%, classe majoritaire</a:t>
            </a:r>
            <a:endParaRPr sz="1300">
              <a:latin typeface="Roboto"/>
              <a:ea typeface="Roboto"/>
              <a:cs typeface="Roboto"/>
              <a:sym typeface="Roboto"/>
            </a:endParaRPr>
          </a:p>
        </p:txBody>
      </p:sp>
      <p:sp>
        <p:nvSpPr>
          <p:cNvPr id="216" name="Google Shape;216;p20"/>
          <p:cNvSpPr txBox="1"/>
          <p:nvPr/>
        </p:nvSpPr>
        <p:spPr>
          <a:xfrm>
            <a:off x="205750" y="3416125"/>
            <a:ext cx="8118000" cy="1305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sz="1300">
                <a:solidFill>
                  <a:schemeClr val="dk1"/>
                </a:solidFill>
                <a:latin typeface="Roboto"/>
                <a:ea typeface="Roboto"/>
                <a:cs typeface="Roboto"/>
                <a:sym typeface="Roboto"/>
              </a:rPr>
              <a:t>-&gt; Nous ne pouvons pas fournir les données telles quelles à nos algorithmes, qui peuvent être sensibles au déséquilibre des données</a:t>
            </a:r>
            <a:endParaRPr sz="1300">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130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fr" sz="1300">
                <a:solidFill>
                  <a:schemeClr val="dk1"/>
                </a:solidFill>
                <a:latin typeface="Roboto"/>
                <a:ea typeface="Roboto"/>
                <a:cs typeface="Roboto"/>
                <a:sym typeface="Roboto"/>
              </a:rPr>
              <a:t>-&gt; Nous devons utiliser des mesures telles que </a:t>
            </a:r>
            <a:r>
              <a:rPr lang="fr" sz="1300" b="1">
                <a:solidFill>
                  <a:schemeClr val="dk1"/>
                </a:solidFill>
                <a:latin typeface="Roboto"/>
                <a:ea typeface="Roboto"/>
                <a:cs typeface="Roboto"/>
                <a:sym typeface="Roboto"/>
              </a:rPr>
              <a:t>le score ROC-AUC, la perte de log, le score F1, la matrice de confusion</a:t>
            </a:r>
            <a:r>
              <a:rPr lang="fr" sz="1300">
                <a:solidFill>
                  <a:schemeClr val="dk1"/>
                </a:solidFill>
                <a:latin typeface="Roboto"/>
                <a:ea typeface="Roboto"/>
                <a:cs typeface="Roboto"/>
                <a:sym typeface="Roboto"/>
              </a:rPr>
              <a:t> pour une meilleure évaluation du modèle</a:t>
            </a:r>
            <a:endParaRPr sz="1300">
              <a:solidFill>
                <a:schemeClr val="dk1"/>
              </a:solidFill>
              <a:latin typeface="Roboto"/>
              <a:ea typeface="Roboto"/>
              <a:cs typeface="Roboto"/>
              <a:sym typeface="Roboto"/>
            </a:endParaRPr>
          </a:p>
        </p:txBody>
      </p:sp>
      <p:cxnSp>
        <p:nvCxnSpPr>
          <p:cNvPr id="217" name="Google Shape;217;p20"/>
          <p:cNvCxnSpPr/>
          <p:nvPr/>
        </p:nvCxnSpPr>
        <p:spPr>
          <a:xfrm rot="10800000" flipH="1">
            <a:off x="390350" y="3249200"/>
            <a:ext cx="7749600" cy="11400"/>
          </a:xfrm>
          <a:prstGeom prst="straightConnector1">
            <a:avLst/>
          </a:prstGeom>
          <a:noFill/>
          <a:ln w="19050" cap="flat" cmpd="sng">
            <a:solidFill>
              <a:schemeClr val="accent5"/>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cxnSp>
        <p:nvCxnSpPr>
          <p:cNvPr id="222" name="Google Shape;222;p21"/>
          <p:cNvCxnSpPr>
            <a:stCxn id="223" idx="2"/>
            <a:endCxn id="224" idx="3"/>
          </p:cNvCxnSpPr>
          <p:nvPr/>
        </p:nvCxnSpPr>
        <p:spPr>
          <a:xfrm>
            <a:off x="5880836" y="2464850"/>
            <a:ext cx="10500" cy="239700"/>
          </a:xfrm>
          <a:prstGeom prst="straightConnector1">
            <a:avLst/>
          </a:prstGeom>
          <a:noFill/>
          <a:ln w="19050" cap="flat" cmpd="sng">
            <a:solidFill>
              <a:schemeClr val="accent5"/>
            </a:solidFill>
            <a:prstDash val="dash"/>
            <a:round/>
            <a:headEnd type="none" w="med" len="med"/>
            <a:tailEnd type="none" w="med" len="med"/>
          </a:ln>
        </p:spPr>
      </p:cxnSp>
      <p:sp>
        <p:nvSpPr>
          <p:cNvPr id="225" name="Google Shape;225;p21"/>
          <p:cNvSpPr txBox="1"/>
          <p:nvPr/>
        </p:nvSpPr>
        <p:spPr>
          <a:xfrm>
            <a:off x="83100" y="64025"/>
            <a:ext cx="69834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Exploration initiale : process pour chaque dataset</a:t>
            </a:r>
            <a:endParaRPr sz="2300" b="1">
              <a:solidFill>
                <a:srgbClr val="0A26CA"/>
              </a:solidFill>
              <a:latin typeface="Roboto"/>
              <a:ea typeface="Roboto"/>
              <a:cs typeface="Roboto"/>
              <a:sym typeface="Roboto"/>
            </a:endParaRPr>
          </a:p>
        </p:txBody>
      </p:sp>
      <p:grpSp>
        <p:nvGrpSpPr>
          <p:cNvPr id="226" name="Google Shape;226;p21"/>
          <p:cNvGrpSpPr/>
          <p:nvPr/>
        </p:nvGrpSpPr>
        <p:grpSpPr>
          <a:xfrm>
            <a:off x="229847" y="713702"/>
            <a:ext cx="854550" cy="696387"/>
            <a:chOff x="264750" y="2571750"/>
            <a:chExt cx="1519200" cy="925800"/>
          </a:xfrm>
        </p:grpSpPr>
        <p:sp>
          <p:nvSpPr>
            <p:cNvPr id="227" name="Google Shape;227;p21"/>
            <p:cNvSpPr/>
            <p:nvPr/>
          </p:nvSpPr>
          <p:spPr>
            <a:xfrm>
              <a:off x="264750" y="2571750"/>
              <a:ext cx="1519200" cy="9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1"/>
            <p:cNvSpPr txBox="1"/>
            <p:nvPr/>
          </p:nvSpPr>
          <p:spPr>
            <a:xfrm>
              <a:off x="510443" y="2748164"/>
              <a:ext cx="1027800" cy="573000"/>
            </a:xfrm>
            <a:prstGeom prst="rect">
              <a:avLst/>
            </a:prstGeom>
            <a:solidFill>
              <a:schemeClr val="accent3"/>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600">
                  <a:solidFill>
                    <a:schemeClr val="lt1"/>
                  </a:solidFill>
                  <a:latin typeface="Roboto"/>
                  <a:ea typeface="Roboto"/>
                  <a:cs typeface="Roboto"/>
                  <a:sym typeface="Roboto"/>
                </a:rPr>
                <a:t>EDA</a:t>
              </a:r>
              <a:endParaRPr sz="1600">
                <a:solidFill>
                  <a:schemeClr val="lt1"/>
                </a:solidFill>
                <a:latin typeface="Roboto"/>
                <a:ea typeface="Roboto"/>
                <a:cs typeface="Roboto"/>
                <a:sym typeface="Roboto"/>
              </a:endParaRPr>
            </a:p>
          </p:txBody>
        </p:sp>
      </p:grpSp>
      <p:grpSp>
        <p:nvGrpSpPr>
          <p:cNvPr id="229" name="Google Shape;229;p21"/>
          <p:cNvGrpSpPr/>
          <p:nvPr/>
        </p:nvGrpSpPr>
        <p:grpSpPr>
          <a:xfrm>
            <a:off x="113998" y="1768463"/>
            <a:ext cx="1086228" cy="696387"/>
            <a:chOff x="264750" y="2571750"/>
            <a:chExt cx="1519200" cy="925800"/>
          </a:xfrm>
        </p:grpSpPr>
        <p:sp>
          <p:nvSpPr>
            <p:cNvPr id="230" name="Google Shape;230;p21"/>
            <p:cNvSpPr/>
            <p:nvPr/>
          </p:nvSpPr>
          <p:spPr>
            <a:xfrm>
              <a:off x="264750" y="2571750"/>
              <a:ext cx="1519200" cy="925800"/>
            </a:xfrm>
            <a:prstGeom prst="rect">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a:latin typeface="Roboto"/>
                <a:ea typeface="Roboto"/>
                <a:cs typeface="Roboto"/>
                <a:sym typeface="Roboto"/>
              </a:endParaRPr>
            </a:p>
          </p:txBody>
        </p:sp>
        <p:sp>
          <p:nvSpPr>
            <p:cNvPr id="231" name="Google Shape;231;p21"/>
            <p:cNvSpPr txBox="1"/>
            <p:nvPr/>
          </p:nvSpPr>
          <p:spPr>
            <a:xfrm>
              <a:off x="300198" y="2748146"/>
              <a:ext cx="1468500" cy="450000"/>
            </a:xfrm>
            <a:prstGeom prst="rect">
              <a:avLst/>
            </a:prstGeom>
            <a:solidFill>
              <a:schemeClr val="accent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ERREURS*</a:t>
              </a:r>
              <a:endParaRPr sz="1000">
                <a:solidFill>
                  <a:schemeClr val="lt1"/>
                </a:solidFill>
                <a:latin typeface="Roboto"/>
                <a:ea typeface="Roboto"/>
                <a:cs typeface="Roboto"/>
                <a:sym typeface="Roboto"/>
              </a:endParaRPr>
            </a:p>
          </p:txBody>
        </p:sp>
      </p:grpSp>
      <p:grpSp>
        <p:nvGrpSpPr>
          <p:cNvPr id="232" name="Google Shape;232;p21"/>
          <p:cNvGrpSpPr/>
          <p:nvPr/>
        </p:nvGrpSpPr>
        <p:grpSpPr>
          <a:xfrm>
            <a:off x="1419929" y="1768463"/>
            <a:ext cx="1111574" cy="696387"/>
            <a:chOff x="264750" y="2571750"/>
            <a:chExt cx="1554649" cy="925800"/>
          </a:xfrm>
        </p:grpSpPr>
        <p:sp>
          <p:nvSpPr>
            <p:cNvPr id="233" name="Google Shape;233;p21"/>
            <p:cNvSpPr/>
            <p:nvPr/>
          </p:nvSpPr>
          <p:spPr>
            <a:xfrm>
              <a:off x="264750" y="2571750"/>
              <a:ext cx="1519200" cy="925800"/>
            </a:xfrm>
            <a:prstGeom prst="rect">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a:latin typeface="Roboto"/>
                <a:ea typeface="Roboto"/>
                <a:cs typeface="Roboto"/>
                <a:sym typeface="Roboto"/>
              </a:endParaRPr>
            </a:p>
          </p:txBody>
        </p:sp>
        <p:sp>
          <p:nvSpPr>
            <p:cNvPr id="234" name="Google Shape;234;p21"/>
            <p:cNvSpPr txBox="1"/>
            <p:nvPr/>
          </p:nvSpPr>
          <p:spPr>
            <a:xfrm>
              <a:off x="300199" y="2646845"/>
              <a:ext cx="1519200" cy="65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VALEURS </a:t>
              </a:r>
              <a:endParaRPr sz="1000">
                <a:solidFill>
                  <a:schemeClr val="lt1"/>
                </a:solidFill>
                <a:latin typeface="Roboto"/>
                <a:ea typeface="Roboto"/>
                <a:cs typeface="Roboto"/>
                <a:sym typeface="Roboto"/>
              </a:endParaRPr>
            </a:p>
            <a:p>
              <a:pPr marL="0" lvl="0" indent="0" algn="ctr" rtl="0">
                <a:spcBef>
                  <a:spcPts val="0"/>
                </a:spcBef>
                <a:spcAft>
                  <a:spcPts val="0"/>
                </a:spcAft>
                <a:buNone/>
              </a:pPr>
              <a:r>
                <a:rPr lang="fr" sz="1000">
                  <a:solidFill>
                    <a:schemeClr val="lt1"/>
                  </a:solidFill>
                  <a:latin typeface="Roboto"/>
                  <a:ea typeface="Roboto"/>
                  <a:cs typeface="Roboto"/>
                  <a:sym typeface="Roboto"/>
                </a:rPr>
                <a:t>MANQUANTES*</a:t>
              </a:r>
              <a:endParaRPr sz="1000">
                <a:solidFill>
                  <a:schemeClr val="lt1"/>
                </a:solidFill>
                <a:latin typeface="Roboto"/>
                <a:ea typeface="Roboto"/>
                <a:cs typeface="Roboto"/>
                <a:sym typeface="Roboto"/>
              </a:endParaRPr>
            </a:p>
          </p:txBody>
        </p:sp>
      </p:grpSp>
      <p:grpSp>
        <p:nvGrpSpPr>
          <p:cNvPr id="235" name="Google Shape;235;p21"/>
          <p:cNvGrpSpPr/>
          <p:nvPr/>
        </p:nvGrpSpPr>
        <p:grpSpPr>
          <a:xfrm>
            <a:off x="2725860" y="1768463"/>
            <a:ext cx="1086228" cy="696387"/>
            <a:chOff x="264750" y="2571750"/>
            <a:chExt cx="1519200" cy="925800"/>
          </a:xfrm>
        </p:grpSpPr>
        <p:sp>
          <p:nvSpPr>
            <p:cNvPr id="236" name="Google Shape;236;p21"/>
            <p:cNvSpPr/>
            <p:nvPr/>
          </p:nvSpPr>
          <p:spPr>
            <a:xfrm>
              <a:off x="264750" y="2571750"/>
              <a:ext cx="1519200" cy="925800"/>
            </a:xfrm>
            <a:prstGeom prst="rect">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a:latin typeface="Roboto"/>
                <a:ea typeface="Roboto"/>
                <a:cs typeface="Roboto"/>
                <a:sym typeface="Roboto"/>
              </a:endParaRPr>
            </a:p>
          </p:txBody>
        </p:sp>
        <p:sp>
          <p:nvSpPr>
            <p:cNvPr id="237" name="Google Shape;237;p21"/>
            <p:cNvSpPr txBox="1"/>
            <p:nvPr/>
          </p:nvSpPr>
          <p:spPr>
            <a:xfrm>
              <a:off x="300198" y="2748146"/>
              <a:ext cx="1468500" cy="450000"/>
            </a:xfrm>
            <a:prstGeom prst="rect">
              <a:avLst/>
            </a:prstGeom>
            <a:solidFill>
              <a:schemeClr val="accent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IMPUTATION*</a:t>
              </a:r>
              <a:endParaRPr sz="1000">
                <a:solidFill>
                  <a:schemeClr val="lt1"/>
                </a:solidFill>
                <a:latin typeface="Roboto"/>
                <a:ea typeface="Roboto"/>
                <a:cs typeface="Roboto"/>
                <a:sym typeface="Roboto"/>
              </a:endParaRPr>
            </a:p>
          </p:txBody>
        </p:sp>
      </p:grpSp>
      <p:grpSp>
        <p:nvGrpSpPr>
          <p:cNvPr id="238" name="Google Shape;238;p21"/>
          <p:cNvGrpSpPr/>
          <p:nvPr/>
        </p:nvGrpSpPr>
        <p:grpSpPr>
          <a:xfrm>
            <a:off x="4031791" y="1768463"/>
            <a:ext cx="1086228" cy="696387"/>
            <a:chOff x="264750" y="2571750"/>
            <a:chExt cx="1519200" cy="925800"/>
          </a:xfrm>
        </p:grpSpPr>
        <p:sp>
          <p:nvSpPr>
            <p:cNvPr id="239" name="Google Shape;239;p21"/>
            <p:cNvSpPr/>
            <p:nvPr/>
          </p:nvSpPr>
          <p:spPr>
            <a:xfrm>
              <a:off x="264750" y="2571750"/>
              <a:ext cx="1519200" cy="925800"/>
            </a:xfrm>
            <a:prstGeom prst="rect">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a:latin typeface="Roboto"/>
                <a:ea typeface="Roboto"/>
                <a:cs typeface="Roboto"/>
                <a:sym typeface="Roboto"/>
              </a:endParaRPr>
            </a:p>
          </p:txBody>
        </p:sp>
        <p:sp>
          <p:nvSpPr>
            <p:cNvPr id="240" name="Google Shape;240;p21"/>
            <p:cNvSpPr txBox="1"/>
            <p:nvPr/>
          </p:nvSpPr>
          <p:spPr>
            <a:xfrm>
              <a:off x="300198" y="2646844"/>
              <a:ext cx="1468500" cy="654900"/>
            </a:xfrm>
            <a:prstGeom prst="rect">
              <a:avLst/>
            </a:prstGeom>
            <a:solidFill>
              <a:schemeClr val="accent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FEATURE ENGINEERING</a:t>
              </a:r>
              <a:endParaRPr sz="1000">
                <a:solidFill>
                  <a:schemeClr val="lt1"/>
                </a:solidFill>
                <a:latin typeface="Roboto"/>
                <a:ea typeface="Roboto"/>
                <a:cs typeface="Roboto"/>
                <a:sym typeface="Roboto"/>
              </a:endParaRPr>
            </a:p>
          </p:txBody>
        </p:sp>
      </p:grpSp>
      <p:grpSp>
        <p:nvGrpSpPr>
          <p:cNvPr id="241" name="Google Shape;241;p21"/>
          <p:cNvGrpSpPr/>
          <p:nvPr/>
        </p:nvGrpSpPr>
        <p:grpSpPr>
          <a:xfrm>
            <a:off x="5223175" y="1768463"/>
            <a:ext cx="1335263" cy="696387"/>
            <a:chOff x="104545" y="2571750"/>
            <a:chExt cx="1867500" cy="925800"/>
          </a:xfrm>
        </p:grpSpPr>
        <p:sp>
          <p:nvSpPr>
            <p:cNvPr id="223" name="Google Shape;223;p21"/>
            <p:cNvSpPr/>
            <p:nvPr/>
          </p:nvSpPr>
          <p:spPr>
            <a:xfrm>
              <a:off x="264750" y="2571750"/>
              <a:ext cx="1519200" cy="925800"/>
            </a:xfrm>
            <a:prstGeom prst="rect">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a:latin typeface="Roboto"/>
                <a:ea typeface="Roboto"/>
                <a:cs typeface="Roboto"/>
                <a:sym typeface="Roboto"/>
              </a:endParaRPr>
            </a:p>
          </p:txBody>
        </p:sp>
        <p:sp>
          <p:nvSpPr>
            <p:cNvPr id="242" name="Google Shape;242;p21"/>
            <p:cNvSpPr txBox="1"/>
            <p:nvPr/>
          </p:nvSpPr>
          <p:spPr>
            <a:xfrm>
              <a:off x="104545" y="2748148"/>
              <a:ext cx="1867500" cy="45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ENCODAGE</a:t>
              </a:r>
              <a:endParaRPr sz="1000">
                <a:solidFill>
                  <a:schemeClr val="lt1"/>
                </a:solidFill>
                <a:latin typeface="Roboto"/>
                <a:ea typeface="Roboto"/>
                <a:cs typeface="Roboto"/>
                <a:sym typeface="Roboto"/>
              </a:endParaRPr>
            </a:p>
            <a:p>
              <a:pPr marL="0" lvl="0" indent="0" algn="ctr" rtl="0">
                <a:spcBef>
                  <a:spcPts val="0"/>
                </a:spcBef>
                <a:spcAft>
                  <a:spcPts val="0"/>
                </a:spcAft>
                <a:buNone/>
              </a:pPr>
              <a:r>
                <a:rPr lang="fr" sz="950">
                  <a:solidFill>
                    <a:schemeClr val="lt1"/>
                  </a:solidFill>
                  <a:latin typeface="Roboto"/>
                  <a:ea typeface="Roboto"/>
                  <a:cs typeface="Roboto"/>
                  <a:sym typeface="Roboto"/>
                </a:rPr>
                <a:t>STANDARDISATION</a:t>
              </a:r>
              <a:endParaRPr sz="950">
                <a:solidFill>
                  <a:schemeClr val="lt1"/>
                </a:solidFill>
                <a:latin typeface="Roboto"/>
                <a:ea typeface="Roboto"/>
                <a:cs typeface="Roboto"/>
                <a:sym typeface="Roboto"/>
              </a:endParaRPr>
            </a:p>
          </p:txBody>
        </p:sp>
      </p:grpSp>
      <p:grpSp>
        <p:nvGrpSpPr>
          <p:cNvPr id="243" name="Google Shape;243;p21"/>
          <p:cNvGrpSpPr/>
          <p:nvPr/>
        </p:nvGrpSpPr>
        <p:grpSpPr>
          <a:xfrm>
            <a:off x="6643653" y="1768463"/>
            <a:ext cx="1086228" cy="696387"/>
            <a:chOff x="264750" y="2571750"/>
            <a:chExt cx="1519200" cy="925800"/>
          </a:xfrm>
        </p:grpSpPr>
        <p:sp>
          <p:nvSpPr>
            <p:cNvPr id="244" name="Google Shape;244;p21"/>
            <p:cNvSpPr/>
            <p:nvPr/>
          </p:nvSpPr>
          <p:spPr>
            <a:xfrm>
              <a:off x="264750" y="2571750"/>
              <a:ext cx="1519200" cy="925800"/>
            </a:xfrm>
            <a:prstGeom prst="rect">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a:latin typeface="Roboto"/>
                <a:ea typeface="Roboto"/>
                <a:cs typeface="Roboto"/>
                <a:sym typeface="Roboto"/>
              </a:endParaRPr>
            </a:p>
          </p:txBody>
        </p:sp>
        <p:sp>
          <p:nvSpPr>
            <p:cNvPr id="245" name="Google Shape;245;p21"/>
            <p:cNvSpPr txBox="1"/>
            <p:nvPr/>
          </p:nvSpPr>
          <p:spPr>
            <a:xfrm>
              <a:off x="300198" y="2748146"/>
              <a:ext cx="1468500" cy="450000"/>
            </a:xfrm>
            <a:prstGeom prst="rect">
              <a:avLst/>
            </a:prstGeom>
            <a:solidFill>
              <a:schemeClr val="accent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MERGING</a:t>
              </a:r>
              <a:endParaRPr sz="1000">
                <a:solidFill>
                  <a:schemeClr val="lt1"/>
                </a:solidFill>
                <a:latin typeface="Roboto"/>
                <a:ea typeface="Roboto"/>
                <a:cs typeface="Roboto"/>
                <a:sym typeface="Roboto"/>
              </a:endParaRPr>
            </a:p>
          </p:txBody>
        </p:sp>
      </p:grpSp>
      <p:grpSp>
        <p:nvGrpSpPr>
          <p:cNvPr id="246" name="Google Shape;246;p21"/>
          <p:cNvGrpSpPr/>
          <p:nvPr/>
        </p:nvGrpSpPr>
        <p:grpSpPr>
          <a:xfrm>
            <a:off x="7949584" y="1768463"/>
            <a:ext cx="1086228" cy="696387"/>
            <a:chOff x="264750" y="2571750"/>
            <a:chExt cx="1519200" cy="925800"/>
          </a:xfrm>
        </p:grpSpPr>
        <p:sp>
          <p:nvSpPr>
            <p:cNvPr id="247" name="Google Shape;247;p21"/>
            <p:cNvSpPr/>
            <p:nvPr/>
          </p:nvSpPr>
          <p:spPr>
            <a:xfrm>
              <a:off x="264750" y="2571750"/>
              <a:ext cx="1519200" cy="925800"/>
            </a:xfrm>
            <a:prstGeom prst="rect">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a:latin typeface="Roboto"/>
                <a:ea typeface="Roboto"/>
                <a:cs typeface="Roboto"/>
                <a:sym typeface="Roboto"/>
              </a:endParaRPr>
            </a:p>
          </p:txBody>
        </p:sp>
        <p:sp>
          <p:nvSpPr>
            <p:cNvPr id="248" name="Google Shape;248;p21"/>
            <p:cNvSpPr txBox="1"/>
            <p:nvPr/>
          </p:nvSpPr>
          <p:spPr>
            <a:xfrm>
              <a:off x="300198" y="2646844"/>
              <a:ext cx="1468500" cy="654900"/>
            </a:xfrm>
            <a:prstGeom prst="rect">
              <a:avLst/>
            </a:prstGeom>
            <a:solidFill>
              <a:schemeClr val="accent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FEATURE SELECTION</a:t>
              </a:r>
              <a:endParaRPr sz="1000">
                <a:solidFill>
                  <a:schemeClr val="lt1"/>
                </a:solidFill>
                <a:latin typeface="Roboto"/>
                <a:ea typeface="Roboto"/>
                <a:cs typeface="Roboto"/>
                <a:sym typeface="Roboto"/>
              </a:endParaRPr>
            </a:p>
          </p:txBody>
        </p:sp>
      </p:grpSp>
      <p:sp>
        <p:nvSpPr>
          <p:cNvPr id="249" name="Google Shape;249;p21"/>
          <p:cNvSpPr/>
          <p:nvPr/>
        </p:nvSpPr>
        <p:spPr>
          <a:xfrm>
            <a:off x="114000" y="2910875"/>
            <a:ext cx="1086300" cy="4926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 sz="900">
                <a:solidFill>
                  <a:schemeClr val="lt1"/>
                </a:solidFill>
                <a:latin typeface="Roboto"/>
                <a:ea typeface="Roboto"/>
                <a:cs typeface="Roboto"/>
                <a:sym typeface="Roboto"/>
              </a:rPr>
              <a:t>Corrections</a:t>
            </a: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des aberrations</a:t>
            </a: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détectées</a:t>
            </a:r>
            <a:endParaRPr sz="900">
              <a:solidFill>
                <a:schemeClr val="lt1"/>
              </a:solidFill>
              <a:latin typeface="Roboto"/>
              <a:ea typeface="Roboto"/>
              <a:cs typeface="Roboto"/>
              <a:sym typeface="Roboto"/>
            </a:endParaRPr>
          </a:p>
        </p:txBody>
      </p:sp>
      <p:sp>
        <p:nvSpPr>
          <p:cNvPr id="250" name="Google Shape;250;p21"/>
          <p:cNvSpPr/>
          <p:nvPr/>
        </p:nvSpPr>
        <p:spPr>
          <a:xfrm>
            <a:off x="1419888" y="2910875"/>
            <a:ext cx="1086300" cy="4926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 sz="900">
                <a:solidFill>
                  <a:schemeClr val="lt1"/>
                </a:solidFill>
                <a:latin typeface="Roboto"/>
                <a:ea typeface="Roboto"/>
                <a:cs typeface="Roboto"/>
                <a:sym typeface="Roboto"/>
              </a:rPr>
              <a:t>Suppression</a:t>
            </a: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des colonnes</a:t>
            </a: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NAN &gt; 60%</a:t>
            </a:r>
            <a:endParaRPr sz="900">
              <a:solidFill>
                <a:schemeClr val="lt1"/>
              </a:solidFill>
              <a:latin typeface="Roboto"/>
              <a:ea typeface="Roboto"/>
              <a:cs typeface="Roboto"/>
              <a:sym typeface="Roboto"/>
            </a:endParaRPr>
          </a:p>
        </p:txBody>
      </p:sp>
      <p:sp>
        <p:nvSpPr>
          <p:cNvPr id="251" name="Google Shape;251;p21"/>
          <p:cNvSpPr/>
          <p:nvPr/>
        </p:nvSpPr>
        <p:spPr>
          <a:xfrm>
            <a:off x="2715288" y="2910875"/>
            <a:ext cx="1086300" cy="4926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 sz="900">
                <a:solidFill>
                  <a:schemeClr val="lt1"/>
                </a:solidFill>
                <a:latin typeface="Roboto"/>
                <a:ea typeface="Roboto"/>
                <a:cs typeface="Roboto"/>
                <a:sym typeface="Roboto"/>
              </a:rPr>
              <a:t>Stratégie ≠</a:t>
            </a: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selon type</a:t>
            </a:r>
            <a:endParaRPr sz="900">
              <a:solidFill>
                <a:schemeClr val="lt1"/>
              </a:solidFill>
              <a:latin typeface="Roboto"/>
              <a:ea typeface="Roboto"/>
              <a:cs typeface="Roboto"/>
              <a:sym typeface="Roboto"/>
            </a:endParaRPr>
          </a:p>
        </p:txBody>
      </p:sp>
      <p:sp>
        <p:nvSpPr>
          <p:cNvPr id="252" name="Google Shape;252;p21"/>
          <p:cNvSpPr/>
          <p:nvPr/>
        </p:nvSpPr>
        <p:spPr>
          <a:xfrm>
            <a:off x="4031750" y="2895225"/>
            <a:ext cx="1086300" cy="4926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 sz="900">
                <a:solidFill>
                  <a:schemeClr val="lt1"/>
                </a:solidFill>
                <a:latin typeface="Roboto"/>
                <a:ea typeface="Roboto"/>
                <a:cs typeface="Roboto"/>
                <a:sym typeface="Roboto"/>
              </a:rPr>
              <a:t>- Métier</a:t>
            </a: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 Statistiques</a:t>
            </a:r>
            <a:endParaRPr sz="900">
              <a:solidFill>
                <a:schemeClr val="lt1"/>
              </a:solidFill>
              <a:latin typeface="Roboto"/>
              <a:ea typeface="Roboto"/>
              <a:cs typeface="Roboto"/>
              <a:sym typeface="Roboto"/>
            </a:endParaRPr>
          </a:p>
        </p:txBody>
      </p:sp>
      <p:sp>
        <p:nvSpPr>
          <p:cNvPr id="253" name="Google Shape;253;p21"/>
          <p:cNvSpPr/>
          <p:nvPr/>
        </p:nvSpPr>
        <p:spPr>
          <a:xfrm>
            <a:off x="2121725" y="3858057"/>
            <a:ext cx="1086300" cy="283800"/>
          </a:xfrm>
          <a:prstGeom prst="snip1Rect">
            <a:avLst>
              <a:gd name="adj" fmla="val 16667"/>
            </a:avLst>
          </a:prstGeom>
          <a:solidFill>
            <a:srgbClr val="A4C2F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Qualitative</a:t>
            </a:r>
            <a:endParaRPr sz="1000">
              <a:solidFill>
                <a:schemeClr val="lt1"/>
              </a:solidFill>
              <a:latin typeface="Roboto"/>
              <a:ea typeface="Roboto"/>
              <a:cs typeface="Roboto"/>
              <a:sym typeface="Roboto"/>
            </a:endParaRPr>
          </a:p>
        </p:txBody>
      </p:sp>
      <p:sp>
        <p:nvSpPr>
          <p:cNvPr id="254" name="Google Shape;254;p21"/>
          <p:cNvSpPr/>
          <p:nvPr/>
        </p:nvSpPr>
        <p:spPr>
          <a:xfrm>
            <a:off x="3409500" y="3858057"/>
            <a:ext cx="1086300" cy="283800"/>
          </a:xfrm>
          <a:prstGeom prst="snip1Rect">
            <a:avLst>
              <a:gd name="adj" fmla="val 16667"/>
            </a:avLst>
          </a:prstGeom>
          <a:solidFill>
            <a:srgbClr val="A4C2F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Quantitative</a:t>
            </a:r>
            <a:endParaRPr sz="1000">
              <a:solidFill>
                <a:schemeClr val="lt1"/>
              </a:solidFill>
              <a:latin typeface="Roboto"/>
              <a:ea typeface="Roboto"/>
              <a:cs typeface="Roboto"/>
              <a:sym typeface="Roboto"/>
            </a:endParaRPr>
          </a:p>
        </p:txBody>
      </p:sp>
      <p:cxnSp>
        <p:nvCxnSpPr>
          <p:cNvPr id="255" name="Google Shape;255;p21"/>
          <p:cNvCxnSpPr>
            <a:stCxn id="251" idx="1"/>
            <a:endCxn id="253" idx="3"/>
          </p:cNvCxnSpPr>
          <p:nvPr/>
        </p:nvCxnSpPr>
        <p:spPr>
          <a:xfrm flipH="1">
            <a:off x="2664738" y="3403475"/>
            <a:ext cx="593700" cy="454500"/>
          </a:xfrm>
          <a:prstGeom prst="straightConnector1">
            <a:avLst/>
          </a:prstGeom>
          <a:noFill/>
          <a:ln w="9525" cap="flat" cmpd="sng">
            <a:solidFill>
              <a:srgbClr val="6FA8DC"/>
            </a:solidFill>
            <a:prstDash val="dash"/>
            <a:round/>
            <a:headEnd type="none" w="med" len="med"/>
            <a:tailEnd type="none" w="med" len="med"/>
          </a:ln>
        </p:spPr>
      </p:cxnSp>
      <p:cxnSp>
        <p:nvCxnSpPr>
          <p:cNvPr id="256" name="Google Shape;256;p21"/>
          <p:cNvCxnSpPr>
            <a:stCxn id="251" idx="1"/>
            <a:endCxn id="254" idx="3"/>
          </p:cNvCxnSpPr>
          <p:nvPr/>
        </p:nvCxnSpPr>
        <p:spPr>
          <a:xfrm>
            <a:off x="3258438" y="3403475"/>
            <a:ext cx="694200" cy="454500"/>
          </a:xfrm>
          <a:prstGeom prst="straightConnector1">
            <a:avLst/>
          </a:prstGeom>
          <a:noFill/>
          <a:ln w="9525" cap="flat" cmpd="sng">
            <a:solidFill>
              <a:srgbClr val="6FA8DC"/>
            </a:solidFill>
            <a:prstDash val="dash"/>
            <a:round/>
            <a:headEnd type="none" w="med" len="med"/>
            <a:tailEnd type="none" w="med" len="med"/>
          </a:ln>
        </p:spPr>
      </p:cxnSp>
      <p:sp>
        <p:nvSpPr>
          <p:cNvPr id="257" name="Google Shape;257;p21"/>
          <p:cNvSpPr txBox="1"/>
          <p:nvPr/>
        </p:nvSpPr>
        <p:spPr>
          <a:xfrm>
            <a:off x="2237525" y="4267200"/>
            <a:ext cx="854700" cy="523200"/>
          </a:xfrm>
          <a:prstGeom prst="rect">
            <a:avLst/>
          </a:prstGeom>
          <a:no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100">
                <a:solidFill>
                  <a:srgbClr val="073763"/>
                </a:solidFill>
                <a:latin typeface="Roboto"/>
                <a:ea typeface="Roboto"/>
                <a:cs typeface="Roboto"/>
                <a:sym typeface="Roboto"/>
              </a:rPr>
              <a:t>constante (mode)</a:t>
            </a:r>
            <a:endParaRPr sz="1100">
              <a:solidFill>
                <a:srgbClr val="073763"/>
              </a:solidFill>
              <a:latin typeface="Roboto"/>
              <a:ea typeface="Roboto"/>
              <a:cs typeface="Roboto"/>
              <a:sym typeface="Roboto"/>
            </a:endParaRPr>
          </a:p>
        </p:txBody>
      </p:sp>
      <p:sp>
        <p:nvSpPr>
          <p:cNvPr id="258" name="Google Shape;258;p21"/>
          <p:cNvSpPr txBox="1"/>
          <p:nvPr/>
        </p:nvSpPr>
        <p:spPr>
          <a:xfrm>
            <a:off x="3586050" y="4351800"/>
            <a:ext cx="733200" cy="354000"/>
          </a:xfrm>
          <a:prstGeom prst="rect">
            <a:avLst/>
          </a:prstGeom>
          <a:no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fr" sz="1100">
                <a:solidFill>
                  <a:srgbClr val="073763"/>
                </a:solidFill>
                <a:latin typeface="Roboto"/>
                <a:ea typeface="Roboto"/>
                <a:cs typeface="Roboto"/>
                <a:sym typeface="Roboto"/>
              </a:rPr>
              <a:t>médiane</a:t>
            </a:r>
            <a:endParaRPr sz="1100">
              <a:solidFill>
                <a:srgbClr val="073763"/>
              </a:solidFill>
              <a:latin typeface="Roboto"/>
              <a:ea typeface="Roboto"/>
              <a:cs typeface="Roboto"/>
              <a:sym typeface="Roboto"/>
            </a:endParaRPr>
          </a:p>
        </p:txBody>
      </p:sp>
      <p:sp>
        <p:nvSpPr>
          <p:cNvPr id="224" name="Google Shape;224;p21"/>
          <p:cNvSpPr/>
          <p:nvPr/>
        </p:nvSpPr>
        <p:spPr>
          <a:xfrm>
            <a:off x="5348200" y="2704550"/>
            <a:ext cx="1086300" cy="259800"/>
          </a:xfrm>
          <a:prstGeom prst="snip1Rect">
            <a:avLst>
              <a:gd name="adj" fmla="val 16667"/>
            </a:avLst>
          </a:prstGeom>
          <a:solidFill>
            <a:srgbClr val="A4C2F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Qualitative</a:t>
            </a:r>
            <a:endParaRPr sz="1000">
              <a:solidFill>
                <a:schemeClr val="lt1"/>
              </a:solidFill>
              <a:latin typeface="Roboto"/>
              <a:ea typeface="Roboto"/>
              <a:cs typeface="Roboto"/>
              <a:sym typeface="Roboto"/>
            </a:endParaRPr>
          </a:p>
        </p:txBody>
      </p:sp>
      <p:sp>
        <p:nvSpPr>
          <p:cNvPr id="259" name="Google Shape;259;p21"/>
          <p:cNvSpPr txBox="1"/>
          <p:nvPr/>
        </p:nvSpPr>
        <p:spPr>
          <a:xfrm>
            <a:off x="5348200" y="4351796"/>
            <a:ext cx="1155300" cy="354000"/>
          </a:xfrm>
          <a:prstGeom prst="rect">
            <a:avLst/>
          </a:prstGeom>
          <a:solidFill>
            <a:schemeClr val="accent1"/>
          </a:solidFill>
          <a:ln w="9525"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sz="1100">
                <a:solidFill>
                  <a:srgbClr val="073763"/>
                </a:solidFill>
                <a:latin typeface="Roboto"/>
                <a:ea typeface="Roboto"/>
                <a:cs typeface="Roboto"/>
                <a:sym typeface="Roboto"/>
              </a:rPr>
              <a:t>MinMaxScaler</a:t>
            </a:r>
            <a:endParaRPr sz="1100">
              <a:solidFill>
                <a:srgbClr val="073763"/>
              </a:solidFill>
              <a:latin typeface="Roboto"/>
              <a:ea typeface="Roboto"/>
              <a:cs typeface="Roboto"/>
              <a:sym typeface="Roboto"/>
            </a:endParaRPr>
          </a:p>
        </p:txBody>
      </p:sp>
      <p:sp>
        <p:nvSpPr>
          <p:cNvPr id="260" name="Google Shape;260;p21"/>
          <p:cNvSpPr txBox="1"/>
          <p:nvPr/>
        </p:nvSpPr>
        <p:spPr>
          <a:xfrm>
            <a:off x="5348200" y="3081132"/>
            <a:ext cx="1155300" cy="692700"/>
          </a:xfrm>
          <a:prstGeom prst="rect">
            <a:avLst/>
          </a:prstGeom>
          <a:solidFill>
            <a:schemeClr val="accent1"/>
          </a:solidFill>
          <a:ln w="9525" cap="flat" cmpd="sng">
            <a:solidFill>
              <a:srgbClr val="073763"/>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fr" sz="1100">
                <a:solidFill>
                  <a:srgbClr val="073763"/>
                </a:solidFill>
                <a:latin typeface="Roboto"/>
                <a:ea typeface="Roboto"/>
                <a:cs typeface="Roboto"/>
                <a:sym typeface="Roboto"/>
              </a:rPr>
              <a:t>Label encoder (binaire)</a:t>
            </a:r>
            <a:endParaRPr sz="1100">
              <a:solidFill>
                <a:srgbClr val="073763"/>
              </a:solidFill>
              <a:latin typeface="Roboto"/>
              <a:ea typeface="Roboto"/>
              <a:cs typeface="Roboto"/>
              <a:sym typeface="Roboto"/>
            </a:endParaRPr>
          </a:p>
          <a:p>
            <a:pPr marL="0" lvl="0" indent="0" algn="l" rtl="0">
              <a:spcBef>
                <a:spcPts val="0"/>
              </a:spcBef>
              <a:spcAft>
                <a:spcPts val="0"/>
              </a:spcAft>
              <a:buNone/>
            </a:pPr>
            <a:r>
              <a:rPr lang="fr" sz="1100">
                <a:solidFill>
                  <a:srgbClr val="073763"/>
                </a:solidFill>
                <a:latin typeface="Roboto"/>
                <a:ea typeface="Roboto"/>
                <a:cs typeface="Roboto"/>
                <a:sym typeface="Roboto"/>
              </a:rPr>
              <a:t>OHE</a:t>
            </a:r>
            <a:endParaRPr sz="1100">
              <a:solidFill>
                <a:srgbClr val="073763"/>
              </a:solidFill>
              <a:latin typeface="Roboto"/>
              <a:ea typeface="Roboto"/>
              <a:cs typeface="Roboto"/>
              <a:sym typeface="Roboto"/>
            </a:endParaRPr>
          </a:p>
        </p:txBody>
      </p:sp>
      <p:sp>
        <p:nvSpPr>
          <p:cNvPr id="261" name="Google Shape;261;p21"/>
          <p:cNvSpPr/>
          <p:nvPr/>
        </p:nvSpPr>
        <p:spPr>
          <a:xfrm>
            <a:off x="6664650" y="2764750"/>
            <a:ext cx="1086300" cy="10092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 sz="900">
                <a:solidFill>
                  <a:schemeClr val="lt1"/>
                </a:solidFill>
                <a:latin typeface="Roboto"/>
                <a:ea typeface="Roboto"/>
                <a:cs typeface="Roboto"/>
                <a:sym typeface="Roboto"/>
              </a:rPr>
              <a:t>7 datasets -&gt; preprocessing + feature engineering -&gt; 1 dataset</a:t>
            </a:r>
            <a:endParaRPr sz="900">
              <a:solidFill>
                <a:schemeClr val="lt1"/>
              </a:solidFill>
              <a:latin typeface="Roboto"/>
              <a:ea typeface="Roboto"/>
              <a:cs typeface="Roboto"/>
              <a:sym typeface="Roboto"/>
            </a:endParaRPr>
          </a:p>
        </p:txBody>
      </p:sp>
      <p:sp>
        <p:nvSpPr>
          <p:cNvPr id="262" name="Google Shape;262;p21"/>
          <p:cNvSpPr/>
          <p:nvPr/>
        </p:nvSpPr>
        <p:spPr>
          <a:xfrm>
            <a:off x="7912100" y="2764750"/>
            <a:ext cx="1155300" cy="2034300"/>
          </a:xfrm>
          <a:prstGeom prst="snip1Rect">
            <a:avLst>
              <a:gd name="adj" fmla="val 16667"/>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 sz="900">
                <a:solidFill>
                  <a:schemeClr val="lt1"/>
                </a:solidFill>
                <a:latin typeface="Roboto"/>
                <a:ea typeface="Roboto"/>
                <a:cs typeface="Roboto"/>
                <a:sym typeface="Roboto"/>
              </a:rPr>
              <a:t>Corrélation centre variables</a:t>
            </a:r>
            <a:endParaRPr sz="900">
              <a:solidFill>
                <a:schemeClr val="lt1"/>
              </a:solidFill>
              <a:latin typeface="Roboto"/>
              <a:ea typeface="Roboto"/>
              <a:cs typeface="Roboto"/>
              <a:sym typeface="Roboto"/>
            </a:endParaRPr>
          </a:p>
          <a:p>
            <a:pPr marL="0" lvl="0" indent="0" algn="l" rtl="0">
              <a:spcBef>
                <a:spcPts val="0"/>
              </a:spcBef>
              <a:spcAft>
                <a:spcPts val="0"/>
              </a:spcAft>
              <a:buNone/>
            </a:pP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Colonnes inutiles</a:t>
            </a:r>
            <a:endParaRPr sz="900">
              <a:solidFill>
                <a:schemeClr val="lt1"/>
              </a:solidFill>
              <a:latin typeface="Roboto"/>
              <a:ea typeface="Roboto"/>
              <a:cs typeface="Roboto"/>
              <a:sym typeface="Roboto"/>
            </a:endParaRPr>
          </a:p>
          <a:p>
            <a:pPr marL="0" lvl="0" indent="0" algn="l" rtl="0">
              <a:spcBef>
                <a:spcPts val="0"/>
              </a:spcBef>
              <a:spcAft>
                <a:spcPts val="0"/>
              </a:spcAft>
              <a:buNone/>
            </a:pP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Feature importances</a:t>
            </a:r>
            <a:endParaRPr sz="900">
              <a:solidFill>
                <a:schemeClr val="lt1"/>
              </a:solidFill>
              <a:latin typeface="Roboto"/>
              <a:ea typeface="Roboto"/>
              <a:cs typeface="Roboto"/>
              <a:sym typeface="Roboto"/>
            </a:endParaRPr>
          </a:p>
          <a:p>
            <a:pPr marL="0" lvl="0" indent="0" algn="l" rtl="0">
              <a:spcBef>
                <a:spcPts val="0"/>
              </a:spcBef>
              <a:spcAft>
                <a:spcPts val="0"/>
              </a:spcAft>
              <a:buNone/>
            </a:pP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Feature selection:</a:t>
            </a: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 Boruta</a:t>
            </a: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 BoostAroota</a:t>
            </a:r>
            <a:endParaRPr sz="900">
              <a:solidFill>
                <a:schemeClr val="lt1"/>
              </a:solidFill>
              <a:latin typeface="Roboto"/>
              <a:ea typeface="Roboto"/>
              <a:cs typeface="Roboto"/>
              <a:sym typeface="Roboto"/>
            </a:endParaRPr>
          </a:p>
          <a:p>
            <a:pPr marL="0" lvl="0" indent="0" algn="l" rtl="0">
              <a:spcBef>
                <a:spcPts val="0"/>
              </a:spcBef>
              <a:spcAft>
                <a:spcPts val="0"/>
              </a:spcAft>
              <a:buNone/>
            </a:pPr>
            <a:r>
              <a:rPr lang="fr" sz="900">
                <a:solidFill>
                  <a:schemeClr val="lt1"/>
                </a:solidFill>
                <a:latin typeface="Roboto"/>
                <a:ea typeface="Roboto"/>
                <a:cs typeface="Roboto"/>
                <a:sym typeface="Roboto"/>
              </a:rPr>
              <a:t>- RFECV</a:t>
            </a:r>
            <a:endParaRPr sz="900">
              <a:solidFill>
                <a:schemeClr val="lt1"/>
              </a:solidFill>
              <a:latin typeface="Roboto"/>
              <a:ea typeface="Roboto"/>
              <a:cs typeface="Roboto"/>
              <a:sym typeface="Roboto"/>
            </a:endParaRPr>
          </a:p>
          <a:p>
            <a:pPr marL="0" lvl="0" indent="0" algn="l" rtl="0">
              <a:spcBef>
                <a:spcPts val="0"/>
              </a:spcBef>
              <a:spcAft>
                <a:spcPts val="0"/>
              </a:spcAft>
              <a:buNone/>
            </a:pPr>
            <a:endParaRPr sz="900">
              <a:solidFill>
                <a:schemeClr val="lt1"/>
              </a:solidFill>
              <a:latin typeface="Roboto"/>
              <a:ea typeface="Roboto"/>
              <a:cs typeface="Roboto"/>
              <a:sym typeface="Roboto"/>
            </a:endParaRPr>
          </a:p>
        </p:txBody>
      </p:sp>
      <p:cxnSp>
        <p:nvCxnSpPr>
          <p:cNvPr id="263" name="Google Shape;263;p21"/>
          <p:cNvCxnSpPr>
            <a:stCxn id="230" idx="2"/>
            <a:endCxn id="249" idx="3"/>
          </p:cNvCxnSpPr>
          <p:nvPr/>
        </p:nvCxnSpPr>
        <p:spPr>
          <a:xfrm>
            <a:off x="657112" y="2464850"/>
            <a:ext cx="0" cy="446100"/>
          </a:xfrm>
          <a:prstGeom prst="straightConnector1">
            <a:avLst/>
          </a:prstGeom>
          <a:noFill/>
          <a:ln w="19050" cap="flat" cmpd="sng">
            <a:solidFill>
              <a:schemeClr val="accent5"/>
            </a:solidFill>
            <a:prstDash val="dash"/>
            <a:round/>
            <a:headEnd type="none" w="med" len="med"/>
            <a:tailEnd type="none" w="med" len="med"/>
          </a:ln>
        </p:spPr>
      </p:cxnSp>
      <p:cxnSp>
        <p:nvCxnSpPr>
          <p:cNvPr id="264" name="Google Shape;264;p21"/>
          <p:cNvCxnSpPr>
            <a:endCxn id="250" idx="3"/>
          </p:cNvCxnSpPr>
          <p:nvPr/>
        </p:nvCxnSpPr>
        <p:spPr>
          <a:xfrm>
            <a:off x="1963038" y="2464775"/>
            <a:ext cx="0" cy="446100"/>
          </a:xfrm>
          <a:prstGeom prst="straightConnector1">
            <a:avLst/>
          </a:prstGeom>
          <a:noFill/>
          <a:ln w="19050" cap="flat" cmpd="sng">
            <a:solidFill>
              <a:schemeClr val="accent5"/>
            </a:solidFill>
            <a:prstDash val="dash"/>
            <a:round/>
            <a:headEnd type="none" w="med" len="med"/>
            <a:tailEnd type="none" w="med" len="med"/>
          </a:ln>
        </p:spPr>
      </p:cxnSp>
      <p:cxnSp>
        <p:nvCxnSpPr>
          <p:cNvPr id="265" name="Google Shape;265;p21"/>
          <p:cNvCxnSpPr>
            <a:stCxn id="227" idx="2"/>
            <a:endCxn id="230" idx="0"/>
          </p:cNvCxnSpPr>
          <p:nvPr/>
        </p:nvCxnSpPr>
        <p:spPr>
          <a:xfrm>
            <a:off x="657122" y="1410088"/>
            <a:ext cx="0" cy="358500"/>
          </a:xfrm>
          <a:prstGeom prst="straightConnector1">
            <a:avLst/>
          </a:prstGeom>
          <a:noFill/>
          <a:ln w="19050" cap="flat" cmpd="sng">
            <a:solidFill>
              <a:schemeClr val="accent3"/>
            </a:solidFill>
            <a:prstDash val="dash"/>
            <a:round/>
            <a:headEnd type="none" w="med" len="med"/>
            <a:tailEnd type="none" w="med" len="med"/>
          </a:ln>
        </p:spPr>
      </p:cxnSp>
      <p:cxnSp>
        <p:nvCxnSpPr>
          <p:cNvPr id="266" name="Google Shape;266;p21"/>
          <p:cNvCxnSpPr>
            <a:stCxn id="236" idx="2"/>
            <a:endCxn id="251" idx="3"/>
          </p:cNvCxnSpPr>
          <p:nvPr/>
        </p:nvCxnSpPr>
        <p:spPr>
          <a:xfrm flipH="1">
            <a:off x="3258474" y="2464850"/>
            <a:ext cx="10500" cy="446100"/>
          </a:xfrm>
          <a:prstGeom prst="straightConnector1">
            <a:avLst/>
          </a:prstGeom>
          <a:noFill/>
          <a:ln w="19050" cap="flat" cmpd="sng">
            <a:solidFill>
              <a:schemeClr val="accent5"/>
            </a:solidFill>
            <a:prstDash val="dash"/>
            <a:round/>
            <a:headEnd type="none" w="med" len="med"/>
            <a:tailEnd type="none" w="med" len="med"/>
          </a:ln>
        </p:spPr>
      </p:cxnSp>
      <p:cxnSp>
        <p:nvCxnSpPr>
          <p:cNvPr id="267" name="Google Shape;267;p21"/>
          <p:cNvCxnSpPr>
            <a:stCxn id="252" idx="3"/>
            <a:endCxn id="239" idx="2"/>
          </p:cNvCxnSpPr>
          <p:nvPr/>
        </p:nvCxnSpPr>
        <p:spPr>
          <a:xfrm rot="10800000">
            <a:off x="4574900" y="2464725"/>
            <a:ext cx="0" cy="430500"/>
          </a:xfrm>
          <a:prstGeom prst="straightConnector1">
            <a:avLst/>
          </a:prstGeom>
          <a:noFill/>
          <a:ln w="19050" cap="flat" cmpd="sng">
            <a:solidFill>
              <a:schemeClr val="accent5"/>
            </a:solidFill>
            <a:prstDash val="dash"/>
            <a:round/>
            <a:headEnd type="none" w="med" len="med"/>
            <a:tailEnd type="none" w="med" len="med"/>
          </a:ln>
        </p:spPr>
      </p:cxnSp>
      <p:cxnSp>
        <p:nvCxnSpPr>
          <p:cNvPr id="268" name="Google Shape;268;p21"/>
          <p:cNvCxnSpPr>
            <a:stCxn id="244" idx="2"/>
            <a:endCxn id="261" idx="3"/>
          </p:cNvCxnSpPr>
          <p:nvPr/>
        </p:nvCxnSpPr>
        <p:spPr>
          <a:xfrm>
            <a:off x="7186767" y="2464850"/>
            <a:ext cx="21000" cy="300000"/>
          </a:xfrm>
          <a:prstGeom prst="straightConnector1">
            <a:avLst/>
          </a:prstGeom>
          <a:noFill/>
          <a:ln w="19050" cap="flat" cmpd="sng">
            <a:solidFill>
              <a:schemeClr val="accent5"/>
            </a:solidFill>
            <a:prstDash val="dash"/>
            <a:round/>
            <a:headEnd type="none" w="med" len="med"/>
            <a:tailEnd type="none" w="med" len="med"/>
          </a:ln>
        </p:spPr>
      </p:cxnSp>
      <p:cxnSp>
        <p:nvCxnSpPr>
          <p:cNvPr id="269" name="Google Shape;269;p21"/>
          <p:cNvCxnSpPr>
            <a:stCxn id="262" idx="3"/>
            <a:endCxn id="247" idx="2"/>
          </p:cNvCxnSpPr>
          <p:nvPr/>
        </p:nvCxnSpPr>
        <p:spPr>
          <a:xfrm rot="10800000" flipH="1">
            <a:off x="8489750" y="2464750"/>
            <a:ext cx="3000" cy="300000"/>
          </a:xfrm>
          <a:prstGeom prst="straightConnector1">
            <a:avLst/>
          </a:prstGeom>
          <a:noFill/>
          <a:ln w="19050" cap="flat" cmpd="sng">
            <a:solidFill>
              <a:schemeClr val="accent5"/>
            </a:solidFill>
            <a:prstDash val="dash"/>
            <a:round/>
            <a:headEnd type="none" w="med" len="med"/>
            <a:tailEnd type="none" w="med" len="med"/>
          </a:ln>
        </p:spPr>
      </p:cxnSp>
      <p:sp>
        <p:nvSpPr>
          <p:cNvPr id="270" name="Google Shape;270;p21"/>
          <p:cNvSpPr txBox="1"/>
          <p:nvPr/>
        </p:nvSpPr>
        <p:spPr>
          <a:xfrm>
            <a:off x="1295800" y="1339125"/>
            <a:ext cx="20793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200">
                <a:latin typeface="Roboto"/>
                <a:ea typeface="Roboto"/>
                <a:cs typeface="Roboto"/>
                <a:sym typeface="Roboto"/>
              </a:rPr>
              <a:t>1/3 variables : NaN &gt; 50%</a:t>
            </a:r>
            <a:endParaRPr sz="1200">
              <a:latin typeface="Roboto"/>
              <a:ea typeface="Roboto"/>
              <a:cs typeface="Roboto"/>
              <a:sym typeface="Roboto"/>
            </a:endParaRPr>
          </a:p>
        </p:txBody>
      </p:sp>
      <p:sp>
        <p:nvSpPr>
          <p:cNvPr id="271" name="Google Shape;271;p21"/>
          <p:cNvSpPr txBox="1"/>
          <p:nvPr/>
        </p:nvSpPr>
        <p:spPr>
          <a:xfrm>
            <a:off x="4265502" y="4778250"/>
            <a:ext cx="48768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fr" sz="1000" dirty="0">
                <a:latin typeface="Roboto"/>
                <a:ea typeface="Roboto"/>
                <a:cs typeface="Roboto"/>
                <a:sym typeface="Roboto"/>
              </a:rPr>
              <a:t>*</a:t>
            </a:r>
            <a:r>
              <a:rPr lang="fr" sz="1000" dirty="0" err="1">
                <a:latin typeface="Roboto"/>
                <a:ea typeface="Roboto"/>
                <a:cs typeface="Roboto"/>
                <a:sym typeface="Roboto"/>
              </a:rPr>
              <a:t>cf</a:t>
            </a:r>
            <a:r>
              <a:rPr lang="fr" sz="1000" dirty="0">
                <a:latin typeface="Roboto"/>
                <a:ea typeface="Roboto"/>
                <a:cs typeface="Roboto"/>
                <a:sym typeface="Roboto"/>
              </a:rPr>
              <a:t> annexes : Erreurs, Valeurs manquantes, Imputation</a:t>
            </a:r>
            <a:endParaRPr sz="1000" dirty="0">
              <a:latin typeface="Roboto"/>
              <a:ea typeface="Roboto"/>
              <a:cs typeface="Roboto"/>
              <a:sym typeface="Roboto"/>
            </a:endParaRPr>
          </a:p>
        </p:txBody>
      </p:sp>
      <p:sp>
        <p:nvSpPr>
          <p:cNvPr id="272" name="Google Shape;272;p21"/>
          <p:cNvSpPr/>
          <p:nvPr/>
        </p:nvSpPr>
        <p:spPr>
          <a:xfrm>
            <a:off x="5348200" y="3858057"/>
            <a:ext cx="1086300" cy="283800"/>
          </a:xfrm>
          <a:prstGeom prst="snip1Rect">
            <a:avLst>
              <a:gd name="adj" fmla="val 16667"/>
            </a:avLst>
          </a:prstGeom>
          <a:solidFill>
            <a:srgbClr val="A4C2F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solidFill>
                  <a:schemeClr val="lt1"/>
                </a:solidFill>
                <a:latin typeface="Roboto"/>
                <a:ea typeface="Roboto"/>
                <a:cs typeface="Roboto"/>
                <a:sym typeface="Roboto"/>
              </a:rPr>
              <a:t>Quantitative</a:t>
            </a:r>
            <a:endParaRPr sz="1000">
              <a:solidFill>
                <a:schemeClr val="lt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23303</TotalTime>
  <Words>4322</Words>
  <Application>Microsoft Macintosh PowerPoint</Application>
  <PresentationFormat>On-screen Show (16:9)</PresentationFormat>
  <Paragraphs>769</Paragraphs>
  <Slides>40</Slides>
  <Notes>35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Roboto</vt:lpstr>
      <vt:lpstr>Calibri</vt:lpstr>
      <vt:lpstr>Arial</vt:lpstr>
      <vt:lpstr>Wingdings 2</vt:lpstr>
      <vt:lpstr>Old Standard TT</vt:lpstr>
      <vt:lpstr>Paperback</vt:lpstr>
      <vt:lpstr>Implémentez un modèle de scoring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Implémentez un modèle de scoring</dc:title>
  <cp:lastModifiedBy>Eric Blanvillain</cp:lastModifiedBy>
  <cp:revision>20</cp:revision>
  <dcterms:modified xsi:type="dcterms:W3CDTF">2022-03-08T07:59:02Z</dcterms:modified>
</cp:coreProperties>
</file>